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29"/>
  </p:notesMasterIdLst>
  <p:sldIdLst>
    <p:sldId id="324" r:id="rId2"/>
    <p:sldId id="277" r:id="rId3"/>
    <p:sldId id="273" r:id="rId4"/>
    <p:sldId id="283" r:id="rId5"/>
    <p:sldId id="286" r:id="rId6"/>
    <p:sldId id="288" r:id="rId7"/>
    <p:sldId id="291" r:id="rId8"/>
    <p:sldId id="303" r:id="rId9"/>
    <p:sldId id="304" r:id="rId10"/>
    <p:sldId id="306" r:id="rId11"/>
    <p:sldId id="295" r:id="rId12"/>
    <p:sldId id="305" r:id="rId13"/>
    <p:sldId id="314" r:id="rId14"/>
    <p:sldId id="289" r:id="rId15"/>
    <p:sldId id="313" r:id="rId16"/>
    <p:sldId id="317" r:id="rId17"/>
    <p:sldId id="292" r:id="rId18"/>
    <p:sldId id="310" r:id="rId19"/>
    <p:sldId id="309" r:id="rId20"/>
    <p:sldId id="311" r:id="rId21"/>
    <p:sldId id="307" r:id="rId22"/>
    <p:sldId id="301" r:id="rId23"/>
    <p:sldId id="319" r:id="rId24"/>
    <p:sldId id="318" r:id="rId25"/>
    <p:sldId id="323" r:id="rId26"/>
    <p:sldId id="322" r:id="rId27"/>
    <p:sldId id="316" r:id="rId2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  <a:srgbClr val="580387"/>
    <a:srgbClr val="B63A69"/>
    <a:srgbClr val="B40FC1"/>
    <a:srgbClr val="B68A66"/>
    <a:srgbClr val="FF00FF"/>
    <a:srgbClr val="66FF66"/>
    <a:srgbClr val="5C411E"/>
    <a:srgbClr val="00FF00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image" Target="../media/image3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image" Target="../media/image3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Office_Excel4.xlsx"/><Relationship Id="rId1" Type="http://schemas.openxmlformats.org/officeDocument/2006/relationships/image" Target="../media/image4.jpe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Office_Excel6.xlsx"/><Relationship Id="rId1" Type="http://schemas.openxmlformats.org/officeDocument/2006/relationships/image" Target="../media/image5.jpe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in\&#1064;&#1050;&#1040;&#1060;\&#1048;&#1085;&#1092;&#1086;&#1088;&#1084;\&#1042;&#1080;&#1085;&#1086;&#1075;&#1088;&#1072;&#1076;&#1086;&#1074;&#1072;\2012-%20&#1048;&#1058;&#1054;&#1043;&#1048;-&#1076;&#1083;&#1103;%20&#1089;&#1086;&#1074;&#1077;&#1097;&#1077;&#1085;&#1080;&#1103;\2012-&#1052;&#1056;&#1054;-&#1088;&#1077;&#1081;&#1090;&#1080;&#1085;&#1075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in\&#1064;&#1050;&#1040;&#1060;\&#1048;&#1085;&#1092;&#1086;&#1088;&#1084;\&#1042;&#1080;&#1085;&#1086;&#1075;&#1088;&#1072;&#1076;&#1086;&#1074;&#1072;\2012-%20&#1048;&#1058;&#1054;&#1043;&#1048;-&#1076;&#1083;&#1103;%20&#1089;&#1086;&#1074;&#1077;&#1097;&#1077;&#1085;&#1080;&#1103;\2012-&#1052;&#1056;&#1054;-&#1088;&#1077;&#1081;&#1090;&#1080;&#1085;&#1075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in\&#1064;&#1050;&#1040;&#1060;\&#1048;&#1085;&#1092;&#1086;&#1088;&#1084;\&#1042;&#1080;&#1085;&#1086;&#1075;&#1088;&#1072;&#1076;&#1086;&#1074;&#1072;\2012-%20&#1048;&#1058;&#1054;&#1043;&#1048;-&#1076;&#1083;&#1103;%20&#1089;&#1086;&#1074;&#1077;&#1097;&#1077;&#1085;&#1080;&#1103;\2012-&#1052;&#1056;&#1054;-&#1088;&#1077;&#1081;&#1090;&#1080;&#1085;&#1075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in\&#1064;&#1050;&#1040;&#1060;\&#1048;&#1085;&#1092;&#1086;&#1088;&#1084;\&#1042;&#1080;&#1085;&#1086;&#1075;&#1088;&#1072;&#1076;&#1086;&#1074;&#1072;\2012-%20&#1048;&#1058;&#1054;&#1043;&#1048;-&#1076;&#1083;&#1103;%20&#1089;&#1086;&#1074;&#1077;&#1097;&#1077;&#1085;&#1080;&#1103;\2012-&#1052;&#1056;&#1054;-&#1088;&#1077;&#1081;&#1090;&#1080;&#1085;&#1075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in\&#1064;&#1050;&#1040;&#1060;\&#1048;&#1085;&#1092;&#1086;&#1088;&#1084;\&#1042;&#1080;&#1085;&#1086;&#1075;&#1088;&#1072;&#1076;&#1086;&#1074;&#1072;\2012-%20&#1048;&#1058;&#1054;&#1043;&#1048;-&#1076;&#1083;&#1103;%20&#1089;&#1086;&#1074;&#1077;&#1097;&#1077;&#1085;&#1080;&#1103;\2012-&#1052;&#1056;&#1054;-&#1088;&#1077;&#1081;&#1090;&#1080;&#1085;&#107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2000" baseline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 </a:t>
            </a:r>
          </a:p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2000" baseline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4580 тыс.га</a:t>
            </a:r>
            <a:endParaRPr lang="ru-RU" sz="2000" baseline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>
        <c:manualLayout>
          <c:xMode val="edge"/>
          <c:yMode val="edge"/>
          <c:x val="0.16560749916277584"/>
          <c:y val="3.2873253795058892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450156232557821E-2"/>
          <c:y val="0.21750309636377854"/>
          <c:w val="0.96549843767442456"/>
          <c:h val="0.329355208817677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Московская область</c:v>
                </c:pt>
              </c:strCache>
            </c:strRef>
          </c:tx>
          <c:dPt>
            <c:idx val="0"/>
            <c:spPr>
              <a:solidFill>
                <a:srgbClr val="00FF00"/>
              </a:solidFill>
              <a:ln>
                <a:solidFill>
                  <a:srgbClr val="007A37"/>
                </a:solidFill>
              </a:ln>
            </c:spPr>
          </c:dPt>
          <c:dPt>
            <c:idx val="1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  <a:ln>
                <a:solidFill>
                  <a:schemeClr val="tx2">
                    <a:lumMod val="50000"/>
                  </a:schemeClr>
                </a:solidFill>
              </a:ln>
            </c:spPr>
          </c:dPt>
          <c:dPt>
            <c:idx val="3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16353045713035999"/>
                  <c:y val="7.9497339801751533E-3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8.6313178361963668E-3"/>
                  <c:y val="-0.13677143865617539"/>
                </c:manualLayout>
              </c:layout>
              <c:showVal val="1"/>
            </c:dLbl>
            <c:dLbl>
              <c:idx val="3"/>
              <c:layout>
                <c:manualLayout>
                  <c:x val="-0.14471367901741924"/>
                  <c:y val="1.6176786823619362E-2"/>
                </c:manualLayout>
              </c:layout>
              <c:showVal val="1"/>
            </c:dLbl>
            <c:dLbl>
              <c:idx val="4"/>
              <c:layout>
                <c:manualLayout>
                  <c:x val="1.1365102799650223E-2"/>
                  <c:y val="-8.5803223510144966E-3"/>
                </c:manualLayout>
              </c:layout>
              <c:showVal val="1"/>
            </c:dLbl>
            <c:dLbl>
              <c:idx val="5"/>
              <c:delete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сельскохозяйственного назначения  1730 тыс.га</c:v>
                </c:pt>
                <c:pt idx="1">
                  <c:v>населенных пунктов</c:v>
                </c:pt>
                <c:pt idx="2">
                  <c:v>лесного фонда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1730</c:v>
                </c:pt>
                <c:pt idx="1">
                  <c:v>559</c:v>
                </c:pt>
                <c:pt idx="2">
                  <c:v>1833</c:v>
                </c:pt>
                <c:pt idx="3">
                  <c:v>458</c:v>
                </c:pt>
              </c:numCache>
            </c:numRef>
          </c:val>
        </c:ser>
      </c:pie3DChart>
    </c:plotArea>
    <c:legend>
      <c:legendPos val="b"/>
      <c:legendEntry>
        <c:idx val="0"/>
        <c:txPr>
          <a:bodyPr/>
          <a:lstStyle/>
          <a:p>
            <a:pPr>
              <a:defRPr sz="1800" b="1" kern="1000" spc="-1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layout>
        <c:manualLayout>
          <c:xMode val="edge"/>
          <c:yMode val="edge"/>
          <c:x val="8.8348097112861068E-2"/>
          <c:y val="0.58084406945181721"/>
          <c:w val="0.77122047244094682"/>
          <c:h val="0.41915593054818329"/>
        </c:manualLayout>
      </c:layout>
      <c:txPr>
        <a:bodyPr/>
        <a:lstStyle/>
        <a:p>
          <a:pPr>
            <a:defRPr sz="1800" b="1" kern="1000" spc="-100" baseline="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2000" baseline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Тульская область            2565 тыс.га</a:t>
            </a:r>
            <a:endParaRPr lang="ru-RU" sz="2000" baseline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>
        <c:manualLayout>
          <c:xMode val="edge"/>
          <c:yMode val="edge"/>
          <c:x val="0.18289604981882307"/>
          <c:y val="3.8409942630398902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0663031415107159"/>
          <c:y val="0.20691550350293375"/>
          <c:w val="0.86751991272139595"/>
          <c:h val="0.304576795366060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rgbClr val="00FF00"/>
              </a:solidFill>
              <a:ln>
                <a:solidFill>
                  <a:srgbClr val="007A37"/>
                </a:solidFill>
              </a:ln>
            </c:spPr>
          </c:dPt>
          <c:dPt>
            <c:idx val="1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  <a:ln>
                <a:solidFill>
                  <a:schemeClr val="tx2">
                    <a:lumMod val="50000"/>
                  </a:schemeClr>
                </a:solidFill>
              </a:ln>
            </c:spPr>
          </c:dPt>
          <c:dPt>
            <c:idx val="3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10713357056097603"/>
                  <c:y val="-0.17265874093350572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-1.4336574223196509E-2"/>
                  <c:y val="-5.4736688585761565E-3"/>
                </c:manualLayout>
              </c:layout>
              <c:showVal val="1"/>
            </c:dLbl>
            <c:dLbl>
              <c:idx val="2"/>
              <c:layout>
                <c:manualLayout>
                  <c:x val="2.5487469220705671E-2"/>
                  <c:y val="-1.0733781124487201E-2"/>
                </c:manualLayout>
              </c:layout>
              <c:showVal val="1"/>
            </c:dLbl>
            <c:dLbl>
              <c:idx val="3"/>
              <c:layout>
                <c:manualLayout>
                  <c:x val="-2.9651038239854401E-2"/>
                  <c:y val="6.3816624280191954E-3"/>
                </c:manualLayout>
              </c:layout>
              <c:showVal val="1"/>
            </c:dLbl>
            <c:dLbl>
              <c:idx val="4"/>
              <c:layout>
                <c:manualLayout>
                  <c:x val="7.8635086182024125E-2"/>
                  <c:y val="1.5492227268947925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сельскохозяйственного назначения 1848 тыс.га</c:v>
                </c:pt>
                <c:pt idx="1">
                  <c:v>населенных пунктов</c:v>
                </c:pt>
                <c:pt idx="2">
                  <c:v>лесного фонда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1848</c:v>
                </c:pt>
                <c:pt idx="1">
                  <c:v>228</c:v>
                </c:pt>
                <c:pt idx="2">
                  <c:v>281</c:v>
                </c:pt>
                <c:pt idx="3">
                  <c:v>208</c:v>
                </c:pt>
              </c:numCache>
            </c:numRef>
          </c:val>
        </c:ser>
      </c:pie3DChart>
    </c:plotArea>
    <c:legend>
      <c:legendPos val="b"/>
      <c:legendEntry>
        <c:idx val="0"/>
        <c:txPr>
          <a:bodyPr/>
          <a:lstStyle/>
          <a:p>
            <a:pPr defTabSz="360000">
              <a:defRPr b="1" kern="9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layout>
        <c:manualLayout>
          <c:xMode val="edge"/>
          <c:yMode val="edge"/>
          <c:x val="6.9746046333174064E-2"/>
          <c:y val="0.58091896207799321"/>
          <c:w val="0.92904248924898969"/>
          <c:h val="0.41908103792200613"/>
        </c:manualLayout>
      </c:layout>
      <c:txPr>
        <a:bodyPr/>
        <a:lstStyle/>
        <a:p>
          <a:pPr defTabSz="360000">
            <a:defRPr b="1" kern="900" baseline="0">
              <a:solidFill>
                <a:schemeClr val="tx1"/>
              </a:solidFill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Московская область</c:v>
                </c:pt>
              </c:strCache>
            </c:strRef>
          </c:tx>
          <c:spPr>
            <a:gradFill flip="none" rotWithShape="1">
              <a:gsLst>
                <a:gs pos="0">
                  <a:srgbClr val="FF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0800000" scaled="1"/>
              <a:tileRect/>
            </a:gradFill>
          </c:spPr>
          <c:dLbls>
            <c:dLbl>
              <c:idx val="0"/>
              <c:layout>
                <c:manualLayout>
                  <c:x val="0"/>
                  <c:y val="-4.7619047619047623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3.4391534391534369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2011</c:v>
                </c:pt>
                <c:pt idx="1">
                  <c:v>2012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3.7</c:v>
                </c:pt>
                <c:pt idx="1">
                  <c:v>4.7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Тульская область</c:v>
                </c:pt>
              </c:strCache>
            </c:strRef>
          </c:tx>
          <c:spPr>
            <a:gradFill>
              <a:gsLst>
                <a:gs pos="0">
                  <a:srgbClr val="00B0F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10800000" scaled="0"/>
            </a:gradFill>
          </c:spPr>
          <c:dLbls>
            <c:dLbl>
              <c:idx val="0"/>
              <c:layout>
                <c:manualLayout>
                  <c:x val="1.354784081287046E-2"/>
                  <c:y val="-4.7619047619047623E-2"/>
                </c:manualLayout>
              </c:layout>
              <c:showVal val="1"/>
            </c:dLbl>
            <c:dLbl>
              <c:idx val="1"/>
              <c:layout>
                <c:manualLayout>
                  <c:x val="1.5241320914479261E-2"/>
                  <c:y val="-3.7037037037037056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2011</c:v>
                </c:pt>
                <c:pt idx="1">
                  <c:v>2012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3.2</c:v>
                </c:pt>
                <c:pt idx="1">
                  <c:v>3.7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Управление</c:v>
                </c:pt>
              </c:strCache>
            </c:strRef>
          </c:tx>
          <c:spPr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10800000" scaled="0"/>
            </a:gradFill>
            <a:ln>
              <a:solidFill>
                <a:srgbClr val="5C411E"/>
              </a:solidFill>
            </a:ln>
          </c:spPr>
          <c:dLbls>
            <c:dLbl>
              <c:idx val="0"/>
              <c:layout>
                <c:manualLayout>
                  <c:x val="1.1854360711261643E-2"/>
                  <c:y val="-3.1746031746031744E-2"/>
                </c:manualLayout>
              </c:layout>
              <c:showVal val="1"/>
            </c:dLbl>
            <c:dLbl>
              <c:idx val="1"/>
              <c:layout>
                <c:manualLayout>
                  <c:x val="2.2015241320914779E-2"/>
                  <c:y val="-3.1746031746031772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2011</c:v>
                </c:pt>
                <c:pt idx="1">
                  <c:v>2012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3.5</c:v>
                </c:pt>
                <c:pt idx="1">
                  <c:v>4.4000000000000004</c:v>
                </c:pt>
              </c:numCache>
            </c:numRef>
          </c:val>
        </c:ser>
        <c:shape val="cylinder"/>
        <c:axId val="89040384"/>
        <c:axId val="89041920"/>
        <c:axId val="0"/>
      </c:bar3DChart>
      <c:catAx>
        <c:axId val="890403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400" b="1" baseline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89041920"/>
        <c:crosses val="autoZero"/>
        <c:auto val="1"/>
        <c:lblAlgn val="ctr"/>
        <c:lblOffset val="100"/>
      </c:catAx>
      <c:valAx>
        <c:axId val="8904192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89040384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2000" b="1" baseline="0">
                <a:solidFill>
                  <a:srgbClr val="FF3300"/>
                </a:solidFill>
                <a:effectLst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 baseline="0">
                <a:solidFill>
                  <a:srgbClr val="0070C0"/>
                </a:solidFill>
                <a:effectLst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 b="1" baseline="0">
                <a:solidFill>
                  <a:srgbClr val="5F0288"/>
                </a:solidFill>
                <a:effectLst/>
              </a:defRPr>
            </a:pPr>
            <a:endParaRPr lang="ru-RU"/>
          </a:p>
        </c:txPr>
      </c:legendEntry>
      <c:layout>
        <c:manualLayout>
          <c:xMode val="edge"/>
          <c:yMode val="edge"/>
          <c:x val="3.9914021698456835E-2"/>
          <c:y val="1.5635179153094463E-2"/>
          <c:w val="0.96008597830154363"/>
          <c:h val="0.14923142424786548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9.7670873825752028E-2"/>
          <c:y val="2.7144780525334353E-2"/>
          <c:w val="0.90232912617424799"/>
          <c:h val="0.6781924785928276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  <a:ln>
              <a:solidFill>
                <a:schemeClr val="accent1">
                  <a:lumMod val="25000"/>
                </a:schemeClr>
              </a:solidFill>
            </a:ln>
          </c:spPr>
          <c:dLbls>
            <c:dLbl>
              <c:idx val="0"/>
              <c:layout>
                <c:manualLayout>
                  <c:x val="0"/>
                  <c:y val="9.1611403858838716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7.5444685530808339E-2"/>
                </c:manualLayout>
              </c:layout>
              <c:showVal val="1"/>
            </c:dLbl>
            <c:dLbl>
              <c:idx val="2"/>
              <c:layout>
                <c:manualLayout>
                  <c:x val="-1.4928376704773081E-3"/>
                  <c:y val="8.8916950804166964E-2"/>
                </c:manualLayout>
              </c:layout>
              <c:showVal val="1"/>
            </c:dLbl>
            <c:dLbl>
              <c:idx val="3"/>
              <c:layout>
                <c:manualLayout>
                  <c:x val="1.4928376704773621E-3"/>
                  <c:y val="8.083359164015165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8.8916950804166964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Проверки</c:v>
                </c:pt>
                <c:pt idx="1">
                  <c:v>Адм. расследования</c:v>
                </c:pt>
                <c:pt idx="2">
                  <c:v>Протоколы</c:v>
                </c:pt>
                <c:pt idx="3">
                  <c:v>Предписания, представления</c:v>
                </c:pt>
                <c:pt idx="4">
                  <c:v>Постановления о наказании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1142</c:v>
                </c:pt>
                <c:pt idx="1">
                  <c:v>561</c:v>
                </c:pt>
                <c:pt idx="2">
                  <c:v>877</c:v>
                </c:pt>
                <c:pt idx="3">
                  <c:v>555</c:v>
                </c:pt>
                <c:pt idx="4">
                  <c:v>733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 w="15875">
              <a:solidFill>
                <a:schemeClr val="accent4">
                  <a:lumMod val="50000"/>
                </a:schemeClr>
              </a:solidFill>
            </a:ln>
          </c:spPr>
          <c:dLbls>
            <c:dLbl>
              <c:idx val="0"/>
              <c:layout>
                <c:manualLayout>
                  <c:x val="-1.2730261394700681E-3"/>
                  <c:y val="7.2750232476136933E-2"/>
                </c:manualLayout>
              </c:layout>
              <c:showVal val="1"/>
            </c:dLbl>
            <c:dLbl>
              <c:idx val="1"/>
              <c:layout>
                <c:manualLayout>
                  <c:x val="4.5951980301194096E-3"/>
                  <c:y val="9.6955477499032883E-2"/>
                </c:manualLayout>
              </c:layout>
              <c:showVal val="1"/>
            </c:dLbl>
            <c:dLbl>
              <c:idx val="2"/>
              <c:layout>
                <c:manualLayout>
                  <c:x val="2.9856753409547212E-3"/>
                  <c:y val="7.5444685530808422E-2"/>
                </c:manualLayout>
              </c:layout>
              <c:showVal val="1"/>
            </c:dLbl>
            <c:dLbl>
              <c:idx val="3"/>
              <c:layout>
                <c:manualLayout>
                  <c:x val="-1.5317326767064741E-3"/>
                  <c:y val="6.7868967849653447E-2"/>
                </c:manualLayout>
              </c:layout>
              <c:showVal val="1"/>
            </c:dLbl>
            <c:dLbl>
              <c:idx val="4"/>
              <c:layout>
                <c:manualLayout>
                  <c:x val="-4.7897401409483882E-3"/>
                  <c:y val="9.4035165133826148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Проверки</c:v>
                </c:pt>
                <c:pt idx="1">
                  <c:v>Адм. расследования</c:v>
                </c:pt>
                <c:pt idx="2">
                  <c:v>Протоколы</c:v>
                </c:pt>
                <c:pt idx="3">
                  <c:v>Предписания, представления</c:v>
                </c:pt>
                <c:pt idx="4">
                  <c:v>Постановления о наказании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1372</c:v>
                </c:pt>
                <c:pt idx="1">
                  <c:v>582</c:v>
                </c:pt>
                <c:pt idx="2">
                  <c:v>934</c:v>
                </c:pt>
                <c:pt idx="3">
                  <c:v>754</c:v>
                </c:pt>
                <c:pt idx="4">
                  <c:v>857</c:v>
                </c:pt>
              </c:numCache>
            </c:numRef>
          </c:val>
        </c:ser>
        <c:gapWidth val="70"/>
        <c:axId val="89324928"/>
        <c:axId val="89375872"/>
      </c:barChart>
      <c:catAx>
        <c:axId val="89324928"/>
        <c:scaling>
          <c:orientation val="minMax"/>
        </c:scaling>
        <c:axPos val="b"/>
        <c:minorGridlines/>
        <c:tickLblPos val="low"/>
        <c:spPr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c:spPr>
        <c:txPr>
          <a:bodyPr rot="-1200000" vert="horz" anchor="t" anchorCtr="1"/>
          <a:lstStyle/>
          <a:p>
            <a:pPr>
              <a:defRPr sz="1600" b="1" baseline="0">
                <a:latin typeface="+mj-lt"/>
                <a:cs typeface="Arial Cyr" pitchFamily="34" charset="0"/>
              </a:defRPr>
            </a:pPr>
            <a:endParaRPr lang="ru-RU"/>
          </a:p>
        </c:txPr>
        <c:crossAx val="89375872"/>
        <c:crosses val="autoZero"/>
        <c:lblAlgn val="ctr"/>
        <c:lblOffset val="100"/>
        <c:tickLblSkip val="1"/>
      </c:catAx>
      <c:valAx>
        <c:axId val="893758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893249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198368306689997"/>
          <c:y val="2.2736998716169619E-3"/>
          <c:w val="0.2366128976233299"/>
          <c:h val="0.13111994484978359"/>
        </c:manualLayout>
      </c:layout>
      <c:spPr>
        <a:solidFill>
          <a:schemeClr val="bg1"/>
        </a:solidFill>
        <a:ln>
          <a:solidFill>
            <a:srgbClr val="FF0000"/>
          </a:solidFill>
        </a:ln>
      </c:spPr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2"/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0003973461650627"/>
          <c:y val="3.6443293946504023E-2"/>
          <c:w val="0.87681211723534569"/>
          <c:h val="0.843173265004600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наложено штрафов</c:v>
                </c:pt>
              </c:strCache>
            </c:strRef>
          </c:tx>
          <c:spPr>
            <a:solidFill>
              <a:srgbClr val="580387"/>
            </a:solidFill>
            <a:ln>
              <a:solidFill>
                <a:srgbClr val="FF66FF"/>
              </a:solidFill>
            </a:ln>
            <a:effectLst>
              <a:innerShdw blurRad="114300">
                <a:prstClr val="black"/>
              </a:innerShdw>
            </a:effectLst>
          </c:spPr>
          <c:dLbls>
            <c:dLbl>
              <c:idx val="0"/>
              <c:layout>
                <c:manualLayout>
                  <c:x val="2.4691358024691412E-2"/>
                  <c:y val="-6.4538751200573313E-2"/>
                </c:manualLayout>
              </c:layout>
              <c:showVal val="1"/>
            </c:dLbl>
            <c:dLbl>
              <c:idx val="1"/>
              <c:layout>
                <c:manualLayout>
                  <c:x val="2.1604938271605149E-2"/>
                  <c:y val="-6.7344783861467708E-2"/>
                </c:manualLayout>
              </c:layout>
              <c:showVal val="1"/>
            </c:dLbl>
            <c:txPr>
              <a:bodyPr/>
              <a:lstStyle/>
              <a:p>
                <a:pPr>
                  <a:defRPr b="0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2011</c:v>
                </c:pt>
                <c:pt idx="1">
                  <c:v>2012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6392</c:v>
                </c:pt>
                <c:pt idx="1">
                  <c:v>10695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взыскано штрафов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c:spPr>
          <c:dLbls>
            <c:dLbl>
              <c:idx val="0"/>
              <c:layout>
                <c:manualLayout>
                  <c:x val="3.2407407407407697E-2"/>
                  <c:y val="-5.8926685878784323E-2"/>
                </c:manualLayout>
              </c:layout>
              <c:showVal val="1"/>
            </c:dLbl>
            <c:dLbl>
              <c:idx val="1"/>
              <c:layout>
                <c:manualLayout>
                  <c:x val="3.2407407407407697E-2"/>
                  <c:y val="-6.7344783861467708E-2"/>
                </c:manualLayout>
              </c:layout>
              <c:showVal val="1"/>
            </c:dLbl>
            <c:txPr>
              <a:bodyPr/>
              <a:lstStyle/>
              <a:p>
                <a:pPr>
                  <a:defRPr b="0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2011</c:v>
                </c:pt>
                <c:pt idx="1">
                  <c:v>2012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4059</c:v>
                </c:pt>
                <c:pt idx="1">
                  <c:v>7966</c:v>
                </c:pt>
              </c:numCache>
            </c:numRef>
          </c:val>
          <c:shape val="cylinder"/>
        </c:ser>
        <c:shape val="box"/>
        <c:axId val="90027520"/>
        <c:axId val="90029056"/>
        <c:axId val="0"/>
      </c:bar3DChart>
      <c:catAx>
        <c:axId val="900275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007A37"/>
                </a:solidFill>
                <a:effectLst/>
              </a:defRPr>
            </a:pPr>
            <a:endParaRPr lang="ru-RU"/>
          </a:p>
        </c:txPr>
        <c:crossAx val="90029056"/>
        <c:crosses val="autoZero"/>
        <c:auto val="1"/>
        <c:lblAlgn val="ctr"/>
        <c:lblOffset val="100"/>
      </c:catAx>
      <c:valAx>
        <c:axId val="90029056"/>
        <c:scaling>
          <c:orientation val="minMax"/>
        </c:scaling>
        <c:axPos val="l"/>
        <c:majorGridlines/>
        <c:numFmt formatCode="General" sourceLinked="1"/>
        <c:tickLblPos val="nextTo"/>
        <c:crossAx val="90027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873707952785124"/>
          <c:y val="4.2196591555170151E-2"/>
          <c:w val="0.335404547645832"/>
          <c:h val="0.23133396599040756"/>
        </c:manualLayout>
      </c:layout>
      <c:overlay val="1"/>
      <c:spPr>
        <a:noFill/>
        <a:ln>
          <a:solidFill>
            <a:srgbClr val="FF0000"/>
          </a:solidFill>
        </a:ln>
      </c:spPr>
      <c:txPr>
        <a:bodyPr/>
        <a:lstStyle/>
        <a:p>
          <a:pPr>
            <a:defRPr sz="1400" b="1">
              <a:effectLst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9858299752779294"/>
          <c:y val="0.13882123148246209"/>
          <c:w val="0.43049370423016342"/>
          <c:h val="0.8130880801377465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explosion val="13"/>
          <c:dPt>
            <c:idx val="0"/>
            <c:spPr>
              <a:solidFill>
                <a:srgbClr val="00B0F0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1"/>
            <c:spPr>
              <a:solidFill>
                <a:srgbClr val="00B050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2"/>
            <c:spPr>
              <a:solidFill>
                <a:srgbClr val="002060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3"/>
            <c:spPr>
              <a:solidFill>
                <a:srgbClr val="FF0000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5"/>
            <c:spPr>
              <a:solidFill>
                <a:srgbClr val="FFC000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6"/>
            <c:spPr>
              <a:solidFill>
                <a:srgbClr val="B40FC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8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Lbls>
            <c:dLbl>
              <c:idx val="3"/>
              <c:layout>
                <c:manualLayout>
                  <c:x val="3.2403911178374774E-2"/>
                  <c:y val="-0.22860909985170791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/>
                      <a:t>8190</a:t>
                    </a:r>
                  </a:p>
                </c:rich>
              </c:tx>
              <c:showVal val="1"/>
            </c:dLbl>
            <c:dLbl>
              <c:idx val="8"/>
              <c:layout>
                <c:manualLayout>
                  <c:x val="2.4244292569952759E-2"/>
                  <c:y val="3.2587739537847426E-3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Лист1!$A$2:$A$10</c:f>
              <c:strCache>
                <c:ptCount val="9"/>
                <c:pt idx="0">
                  <c:v>ч.1 ст.8.6</c:v>
                </c:pt>
                <c:pt idx="1">
                  <c:v>ч.2 ст.8.6</c:v>
                </c:pt>
                <c:pt idx="2">
                  <c:v>ч.1 ст.8.7</c:v>
                </c:pt>
                <c:pt idx="3">
                  <c:v>ч.2 ст.8.7</c:v>
                </c:pt>
                <c:pt idx="4">
                  <c:v>ст.10.10</c:v>
                </c:pt>
                <c:pt idx="5">
                  <c:v>ст.19.4</c:v>
                </c:pt>
                <c:pt idx="6">
                  <c:v>ст.19.5</c:v>
                </c:pt>
                <c:pt idx="7">
                  <c:v>ст.19.6</c:v>
                </c:pt>
                <c:pt idx="8">
                  <c:v>ст.20.25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832</c:v>
                </c:pt>
                <c:pt idx="1">
                  <c:v>591</c:v>
                </c:pt>
                <c:pt idx="2">
                  <c:v>101</c:v>
                </c:pt>
                <c:pt idx="3">
                  <c:v>8190</c:v>
                </c:pt>
                <c:pt idx="4">
                  <c:v>25</c:v>
                </c:pt>
                <c:pt idx="5">
                  <c:v>54</c:v>
                </c:pt>
                <c:pt idx="6">
                  <c:v>497</c:v>
                </c:pt>
                <c:pt idx="7">
                  <c:v>8</c:v>
                </c:pt>
                <c:pt idx="8">
                  <c:v>396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6677708188186777"/>
          <c:y val="6.9249561697671394E-2"/>
          <c:w val="0.22333305126014036"/>
          <c:h val="0.81480255803828827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2"/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plotArea>
      <c:layout>
        <c:manualLayout>
          <c:layoutTarget val="inner"/>
          <c:xMode val="edge"/>
          <c:yMode val="edge"/>
          <c:x val="0.1800697482259162"/>
          <c:y val="0.10799392185495038"/>
          <c:w val="0.90451771653543311"/>
          <c:h val="0.5440061078604285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007A37"/>
              </a:solidFill>
            </a:ln>
            <a:effectLst>
              <a:outerShdw blurRad="50800" dist="38100" dir="18900000" algn="bl" rotWithShape="0">
                <a:srgbClr val="007A37">
                  <a:alpha val="40000"/>
                </a:srgbClr>
              </a:outerShdw>
            </a:effectLst>
          </c:spPr>
          <c:dLbls>
            <c:dLbl>
              <c:idx val="0"/>
              <c:layout>
                <c:manualLayout>
                  <c:x val="6.1728395061728392E-3"/>
                  <c:y val="9.1509804724870566E-2"/>
                </c:manualLayout>
              </c:layout>
              <c:showVal val="1"/>
            </c:dLbl>
            <c:dLbl>
              <c:idx val="1"/>
              <c:layout>
                <c:manualLayout>
                  <c:x val="9.2592592592593264E-3"/>
                  <c:y val="0.10458263397128115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6.7978712081332354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Нарушения </c:v>
                </c:pt>
                <c:pt idx="1">
                  <c:v>Выданы предписания</c:v>
                </c:pt>
                <c:pt idx="2">
                  <c:v>Вовлечено земель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85</c:v>
                </c:pt>
                <c:pt idx="1">
                  <c:v>63</c:v>
                </c:pt>
                <c:pt idx="2">
                  <c:v>10.3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2011</c:v>
                </c:pt>
              </c:strCache>
            </c:strRef>
          </c:tx>
          <c:spPr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3500000" scaled="1"/>
              <a:tileRect/>
            </a:gradFill>
          </c:spPr>
          <c:dPt>
            <c:idx val="0"/>
            <c:spPr>
              <a:gradFill flip="none" rotWithShape="1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13500000" scaled="1"/>
                <a:tileRect/>
              </a:gradFill>
              <a:ln>
                <a:solidFill>
                  <a:srgbClr val="5C411E"/>
                </a:solidFill>
              </a:ln>
            </c:spPr>
          </c:dPt>
          <c:dLbls>
            <c:dLbl>
              <c:idx val="0"/>
              <c:layout>
                <c:manualLayout>
                  <c:x val="0"/>
                  <c:y val="9.1509804724870566E-2"/>
                </c:manualLayout>
              </c:layout>
              <c:showVal val="1"/>
            </c:dLbl>
            <c:dLbl>
              <c:idx val="1"/>
              <c:layout>
                <c:manualLayout>
                  <c:x val="-3.0864197530864326E-3"/>
                  <c:y val="9.6738936423434507E-2"/>
                </c:manualLayout>
              </c:layout>
              <c:showVal val="1"/>
            </c:dLbl>
            <c:dLbl>
              <c:idx val="2"/>
              <c:layout>
                <c:manualLayout>
                  <c:x val="4.6296296296296519E-3"/>
                  <c:y val="3.1374790191384158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Нарушения </c:v>
                </c:pt>
                <c:pt idx="1">
                  <c:v>Выданы предписания</c:v>
                </c:pt>
                <c:pt idx="2">
                  <c:v>Вовлечено земель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42</c:v>
                </c:pt>
                <c:pt idx="1">
                  <c:v>32</c:v>
                </c:pt>
                <c:pt idx="2">
                  <c:v>6.5</c:v>
                </c:pt>
              </c:numCache>
            </c:numRef>
          </c:val>
        </c:ser>
        <c:gapWidth val="93"/>
        <c:axId val="94318976"/>
        <c:axId val="94320512"/>
      </c:barChart>
      <c:catAx>
        <c:axId val="94318976"/>
        <c:scaling>
          <c:orientation val="minMax"/>
        </c:scaling>
        <c:axPos val="b"/>
        <c:tickLblPos val="nextTo"/>
        <c:txPr>
          <a:bodyPr rot="-1080000" anchor="ctr" anchorCtr="0"/>
          <a:lstStyle/>
          <a:p>
            <a:pPr>
              <a:defRPr b="1"/>
            </a:pPr>
            <a:endParaRPr lang="ru-RU"/>
          </a:p>
        </c:txPr>
        <c:crossAx val="94320512"/>
        <c:crosses val="autoZero"/>
        <c:auto val="1"/>
        <c:lblAlgn val="ctr"/>
        <c:lblOffset val="100"/>
      </c:catAx>
      <c:valAx>
        <c:axId val="94320512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 b="1"/>
                </a:pPr>
                <a:r>
                  <a:rPr lang="ru-RU" sz="2000" b="1" dirty="0" smtClean="0"/>
                  <a:t>S, тыс.га</a:t>
                </a:r>
                <a:endParaRPr lang="ru-RU" sz="2000" b="1" dirty="0"/>
              </a:p>
            </c:rich>
          </c:tx>
          <c:layout>
            <c:manualLayout>
              <c:xMode val="edge"/>
              <c:yMode val="edge"/>
              <c:x val="3.077088801399825E-2"/>
              <c:y val="2.2327052829026659E-3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b="0"/>
            </a:pPr>
            <a:endParaRPr lang="ru-RU"/>
          </a:p>
        </c:txPr>
        <c:crossAx val="9431897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61475673179741419"/>
          <c:y val="1.5687395095692089E-2"/>
          <c:w val="0.29209147467677654"/>
          <c:h val="7.6825826475587847E-2"/>
        </c:manualLayout>
      </c:layout>
      <c:overlay val="1"/>
      <c:spPr>
        <a:solidFill>
          <a:prstClr val="white"/>
        </a:solidFill>
        <a:ln>
          <a:solidFill>
            <a:srgbClr val="FF0000"/>
          </a:solidFill>
        </a:ln>
      </c:spPr>
      <c:txPr>
        <a:bodyPr/>
        <a:lstStyle/>
        <a:p>
          <a:pPr>
            <a:defRPr sz="2000" b="1">
              <a:effectLst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Проведено проверок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6.4853293211835833E-2"/>
          <c:y val="0.11462685848697818"/>
          <c:w val="0.78417431199060439"/>
          <c:h val="0.80560668746931863"/>
        </c:manualLayout>
      </c:layout>
      <c:barChart>
        <c:barDir val="bar"/>
        <c:grouping val="clustered"/>
        <c:ser>
          <c:idx val="6"/>
          <c:order val="0"/>
          <c:tx>
            <c:strRef>
              <c:f>МРО!$B$12</c:f>
              <c:strCache>
                <c:ptCount val="1"/>
                <c:pt idx="0">
                  <c:v>Ефремовский МРО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val>
            <c:numRef>
              <c:f>МРО!$C$12</c:f>
              <c:numCache>
                <c:formatCode>0</c:formatCode>
                <c:ptCount val="1"/>
                <c:pt idx="0">
                  <c:v>86</c:v>
                </c:pt>
              </c:numCache>
            </c:numRef>
          </c:val>
        </c:ser>
        <c:ser>
          <c:idx val="7"/>
          <c:order val="1"/>
          <c:tx>
            <c:strRef>
              <c:f>МРО!$B$11</c:f>
              <c:strCache>
                <c:ptCount val="1"/>
                <c:pt idx="0">
                  <c:v>Раменский МРО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</c:spPr>
          <c:val>
            <c:numRef>
              <c:f>МРО!$C$11</c:f>
              <c:numCache>
                <c:formatCode>0</c:formatCode>
                <c:ptCount val="1"/>
                <c:pt idx="0">
                  <c:v>92</c:v>
                </c:pt>
              </c:numCache>
            </c:numRef>
          </c:val>
        </c:ser>
        <c:ser>
          <c:idx val="4"/>
          <c:order val="2"/>
          <c:tx>
            <c:strRef>
              <c:f>МРО!$B$9</c:f>
              <c:strCache>
                <c:ptCount val="1"/>
                <c:pt idx="0">
                  <c:v>Подольский МРО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МРО!$C$9</c:f>
              <c:numCache>
                <c:formatCode>0</c:formatCode>
                <c:ptCount val="1"/>
                <c:pt idx="0">
                  <c:v>135</c:v>
                </c:pt>
              </c:numCache>
            </c:numRef>
          </c:val>
        </c:ser>
        <c:ser>
          <c:idx val="5"/>
          <c:order val="3"/>
          <c:tx>
            <c:strRef>
              <c:f>МРО!$B$10</c:f>
              <c:strCache>
                <c:ptCount val="1"/>
                <c:pt idx="0">
                  <c:v>Сергиево-Посадский МРО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МРО!$C$10</c:f>
              <c:numCache>
                <c:formatCode>0</c:formatCode>
                <c:ptCount val="1"/>
                <c:pt idx="0">
                  <c:v>185</c:v>
                </c:pt>
              </c:numCache>
            </c:numRef>
          </c:val>
        </c:ser>
        <c:ser>
          <c:idx val="2"/>
          <c:order val="4"/>
          <c:tx>
            <c:strRef>
              <c:f>МРО!$B$7</c:f>
              <c:strCache>
                <c:ptCount val="1"/>
                <c:pt idx="0">
                  <c:v>Коломенский МРО</c:v>
                </c:pt>
              </c:strCache>
            </c:strRef>
          </c:tx>
          <c:spPr>
            <a:solidFill>
              <a:srgbClr val="92D05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МРО!$C$7</c:f>
              <c:numCache>
                <c:formatCode>0</c:formatCode>
                <c:ptCount val="1"/>
                <c:pt idx="0">
                  <c:v>212</c:v>
                </c:pt>
              </c:numCache>
            </c:numRef>
          </c:val>
        </c:ser>
        <c:ser>
          <c:idx val="3"/>
          <c:order val="5"/>
          <c:tx>
            <c:strRef>
              <c:f>МРО!$B$8</c:f>
              <c:strCache>
                <c:ptCount val="1"/>
                <c:pt idx="0">
                  <c:v>Серпуховской МРО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МРО!$C$8</c:f>
              <c:numCache>
                <c:formatCode>0</c:formatCode>
                <c:ptCount val="1"/>
                <c:pt idx="0">
                  <c:v>215</c:v>
                </c:pt>
              </c:numCache>
            </c:numRef>
          </c:val>
        </c:ser>
        <c:ser>
          <c:idx val="1"/>
          <c:order val="6"/>
          <c:tx>
            <c:strRef>
              <c:f>МРО!$B$6</c:f>
              <c:strCache>
                <c:ptCount val="1"/>
                <c:pt idx="0">
                  <c:v>Наро-Фоминский МРО</c:v>
                </c:pt>
              </c:strCache>
            </c:strRef>
          </c:tx>
          <c:spPr>
            <a:solidFill>
              <a:srgbClr val="FFC00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МРО!$C$6</c:f>
              <c:numCache>
                <c:formatCode>0</c:formatCode>
                <c:ptCount val="1"/>
                <c:pt idx="0">
                  <c:v>248</c:v>
                </c:pt>
              </c:numCache>
            </c:numRef>
          </c:val>
        </c:ser>
        <c:ser>
          <c:idx val="0"/>
          <c:order val="7"/>
          <c:tx>
            <c:strRef>
              <c:f>МРО!$B$5</c:f>
              <c:strCache>
                <c:ptCount val="1"/>
                <c:pt idx="0">
                  <c:v>Истринский МРО</c:v>
                </c:pt>
              </c:strCache>
            </c:strRef>
          </c:tx>
          <c:spPr>
            <a:solidFill>
              <a:srgbClr val="FFFF0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МРО!$C$5</c:f>
              <c:numCache>
                <c:formatCode>0</c:formatCode>
                <c:ptCount val="1"/>
                <c:pt idx="0">
                  <c:v>351</c:v>
                </c:pt>
              </c:numCache>
            </c:numRef>
          </c:val>
        </c:ser>
        <c:axId val="119902208"/>
        <c:axId val="119904896"/>
      </c:barChart>
      <c:catAx>
        <c:axId val="119902208"/>
        <c:scaling>
          <c:orientation val="minMax"/>
        </c:scaling>
        <c:axPos val="l"/>
        <c:numFmt formatCode="General" sourceLinked="1"/>
        <c:tickLblPos val="nextTo"/>
        <c:crossAx val="119904896"/>
        <c:crosses val="autoZero"/>
        <c:auto val="1"/>
        <c:lblAlgn val="ctr"/>
        <c:lblOffset val="100"/>
      </c:catAx>
      <c:valAx>
        <c:axId val="119904896"/>
        <c:scaling>
          <c:orientation val="minMax"/>
        </c:scaling>
        <c:axPos val="b"/>
        <c:majorGridlines/>
        <c:numFmt formatCode="0" sourceLinked="1"/>
        <c:tickLblPos val="nextTo"/>
        <c:crossAx val="119902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4787563989101062"/>
          <c:y val="0.19559099416370426"/>
          <c:w val="0.44838909222235518"/>
          <c:h val="0.6687221059392896"/>
        </c:manualLayout>
      </c:layout>
      <c:overlay val="1"/>
      <c:txPr>
        <a:bodyPr/>
        <a:lstStyle/>
        <a:p>
          <a:pPr>
            <a:defRPr sz="1100" b="1"/>
          </a:pPr>
          <a:endParaRPr lang="ru-RU"/>
        </a:p>
      </c:txPr>
    </c:legend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ДАП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6.4853554150338E-2"/>
          <c:y val="0.13325409323834519"/>
          <c:w val="0.74497137381682565"/>
          <c:h val="0.78721684789401258"/>
        </c:manualLayout>
      </c:layout>
      <c:barChart>
        <c:barDir val="bar"/>
        <c:grouping val="clustered"/>
        <c:ser>
          <c:idx val="4"/>
          <c:order val="0"/>
          <c:tx>
            <c:strRef>
              <c:f>МРО!$B$9</c:f>
              <c:strCache>
                <c:ptCount val="1"/>
                <c:pt idx="0">
                  <c:v>Подольский МРО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МРО!$E$9</c:f>
              <c:numCache>
                <c:formatCode>0</c:formatCode>
                <c:ptCount val="1"/>
                <c:pt idx="0">
                  <c:v>73</c:v>
                </c:pt>
              </c:numCache>
            </c:numRef>
          </c:val>
        </c:ser>
        <c:ser>
          <c:idx val="7"/>
          <c:order val="1"/>
          <c:tx>
            <c:strRef>
              <c:f>МРО!$B$11</c:f>
              <c:strCache>
                <c:ptCount val="1"/>
                <c:pt idx="0">
                  <c:v>Раменский МРО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val>
            <c:numRef>
              <c:f>МРО!$E$11</c:f>
              <c:numCache>
                <c:formatCode>0</c:formatCode>
                <c:ptCount val="1"/>
                <c:pt idx="0">
                  <c:v>108</c:v>
                </c:pt>
              </c:numCache>
            </c:numRef>
          </c:val>
        </c:ser>
        <c:ser>
          <c:idx val="3"/>
          <c:order val="2"/>
          <c:tx>
            <c:strRef>
              <c:f>МРО!$B$8</c:f>
              <c:strCache>
                <c:ptCount val="1"/>
                <c:pt idx="0">
                  <c:v>Серпуховской МРО</c:v>
                </c:pt>
              </c:strCache>
            </c:strRef>
          </c:tx>
          <c:spPr>
            <a:solidFill>
              <a:schemeClr val="accent1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МРО!$E$8</c:f>
              <c:numCache>
                <c:formatCode>0</c:formatCode>
                <c:ptCount val="1"/>
                <c:pt idx="0">
                  <c:v>110</c:v>
                </c:pt>
              </c:numCache>
            </c:numRef>
          </c:val>
        </c:ser>
        <c:ser>
          <c:idx val="6"/>
          <c:order val="3"/>
          <c:tx>
            <c:strRef>
              <c:f>МРО!$B$12</c:f>
              <c:strCache>
                <c:ptCount val="1"/>
                <c:pt idx="0">
                  <c:v>Ефремовский МРО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val>
            <c:numRef>
              <c:f>МРО!$E$12</c:f>
              <c:numCache>
                <c:formatCode>0</c:formatCode>
                <c:ptCount val="1"/>
                <c:pt idx="0">
                  <c:v>130</c:v>
                </c:pt>
              </c:numCache>
            </c:numRef>
          </c:val>
        </c:ser>
        <c:ser>
          <c:idx val="5"/>
          <c:order val="4"/>
          <c:tx>
            <c:strRef>
              <c:f>МРО!$B$10</c:f>
              <c:strCache>
                <c:ptCount val="1"/>
                <c:pt idx="0">
                  <c:v>Сергиево-Посадский МРО</c:v>
                </c:pt>
              </c:strCache>
            </c:strRef>
          </c:tx>
          <c:spPr>
            <a:solidFill>
              <a:srgbClr val="92D05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МРО!$E$10</c:f>
              <c:numCache>
                <c:formatCode>0</c:formatCode>
                <c:ptCount val="1"/>
                <c:pt idx="0">
                  <c:v>198</c:v>
                </c:pt>
              </c:numCache>
            </c:numRef>
          </c:val>
        </c:ser>
        <c:ser>
          <c:idx val="0"/>
          <c:order val="5"/>
          <c:tx>
            <c:strRef>
              <c:f>МРО!$B$6</c:f>
              <c:strCache>
                <c:ptCount val="1"/>
                <c:pt idx="0">
                  <c:v>Наро-Фоминский МРО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МРО!$E$6</c:f>
              <c:numCache>
                <c:formatCode>0</c:formatCode>
                <c:ptCount val="1"/>
                <c:pt idx="0">
                  <c:v>233</c:v>
                </c:pt>
              </c:numCache>
            </c:numRef>
          </c:val>
        </c:ser>
        <c:ser>
          <c:idx val="2"/>
          <c:order val="6"/>
          <c:tx>
            <c:strRef>
              <c:f>МРО!$B$5</c:f>
              <c:strCache>
                <c:ptCount val="1"/>
                <c:pt idx="0">
                  <c:v>Истринский МРО</c:v>
                </c:pt>
              </c:strCache>
            </c:strRef>
          </c:tx>
          <c:spPr>
            <a:solidFill>
              <a:srgbClr val="FFC00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МРО!$E$5</c:f>
              <c:numCache>
                <c:formatCode>0</c:formatCode>
                <c:ptCount val="1"/>
                <c:pt idx="0">
                  <c:v>307</c:v>
                </c:pt>
              </c:numCache>
            </c:numRef>
          </c:val>
        </c:ser>
        <c:ser>
          <c:idx val="1"/>
          <c:order val="7"/>
          <c:tx>
            <c:strRef>
              <c:f>МРО!$B$7</c:f>
              <c:strCache>
                <c:ptCount val="1"/>
                <c:pt idx="0">
                  <c:v>Коломенский МРО</c:v>
                </c:pt>
              </c:strCache>
            </c:strRef>
          </c:tx>
          <c:spPr>
            <a:solidFill>
              <a:srgbClr val="FFFF0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МРО!$E$7</c:f>
              <c:numCache>
                <c:formatCode>0</c:formatCode>
                <c:ptCount val="1"/>
                <c:pt idx="0">
                  <c:v>386</c:v>
                </c:pt>
              </c:numCache>
            </c:numRef>
          </c:val>
        </c:ser>
        <c:axId val="204252288"/>
        <c:axId val="204276096"/>
      </c:barChart>
      <c:catAx>
        <c:axId val="204252288"/>
        <c:scaling>
          <c:orientation val="minMax"/>
        </c:scaling>
        <c:axPos val="l"/>
        <c:numFmt formatCode="General" sourceLinked="1"/>
        <c:majorTickMark val="none"/>
        <c:tickLblPos val="nextTo"/>
        <c:crossAx val="204276096"/>
        <c:crosses val="autoZero"/>
        <c:auto val="1"/>
        <c:lblAlgn val="ctr"/>
        <c:lblOffset val="100"/>
      </c:catAx>
      <c:valAx>
        <c:axId val="204276096"/>
        <c:scaling>
          <c:orientation val="minMax"/>
        </c:scaling>
        <c:axPos val="b"/>
        <c:majorGridlines/>
        <c:numFmt formatCode="0" sourceLinked="1"/>
        <c:majorTickMark val="none"/>
        <c:tickLblPos val="nextTo"/>
        <c:crossAx val="2042522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3491430977783083"/>
          <c:y val="0.20444807168767803"/>
          <c:w val="0.46084005773256431"/>
          <c:h val="0.65637864554961989"/>
        </c:manualLayout>
      </c:layout>
      <c:txPr>
        <a:bodyPr/>
        <a:lstStyle/>
        <a:p>
          <a:pPr>
            <a:defRPr sz="1100" b="1"/>
          </a:pPr>
          <a:endParaRPr lang="ru-RU"/>
        </a:p>
      </c:txPr>
    </c:legend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title>
      <c:tx>
        <c:rich>
          <a:bodyPr/>
          <a:lstStyle/>
          <a:p>
            <a:pPr>
              <a:defRPr sz="1400"/>
            </a:pPr>
            <a:r>
              <a:rPr lang="ru-RU" sz="1600"/>
              <a:t>Наложено штрафов, тыс.руб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0.10436949926713707"/>
          <c:y val="9.1056933885650268E-2"/>
          <c:w val="0.82242710570268263"/>
          <c:h val="0.84315997304645762"/>
        </c:manualLayout>
      </c:layout>
      <c:barChart>
        <c:barDir val="bar"/>
        <c:grouping val="clustered"/>
        <c:ser>
          <c:idx val="6"/>
          <c:order val="0"/>
          <c:tx>
            <c:strRef>
              <c:f>МРО!$B$12</c:f>
              <c:strCache>
                <c:ptCount val="1"/>
                <c:pt idx="0">
                  <c:v>Ефремовский МРО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val>
            <c:numRef>
              <c:f>МРО!$K$12</c:f>
              <c:numCache>
                <c:formatCode>0.00</c:formatCode>
                <c:ptCount val="1"/>
                <c:pt idx="0">
                  <c:v>180.15000000000003</c:v>
                </c:pt>
              </c:numCache>
            </c:numRef>
          </c:val>
        </c:ser>
        <c:ser>
          <c:idx val="7"/>
          <c:order val="1"/>
          <c:tx>
            <c:strRef>
              <c:f>МРО!$B$11</c:f>
              <c:strCache>
                <c:ptCount val="1"/>
                <c:pt idx="0">
                  <c:v>Раменский МРО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val>
            <c:numRef>
              <c:f>МРО!$K$11</c:f>
              <c:numCache>
                <c:formatCode>0.00</c:formatCode>
                <c:ptCount val="1"/>
                <c:pt idx="0">
                  <c:v>394.5</c:v>
                </c:pt>
              </c:numCache>
            </c:numRef>
          </c:val>
        </c:ser>
        <c:ser>
          <c:idx val="0"/>
          <c:order val="2"/>
          <c:tx>
            <c:strRef>
              <c:f>МРО!$B$8</c:f>
              <c:strCache>
                <c:ptCount val="1"/>
                <c:pt idx="0">
                  <c:v>Серпуховской МРО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МРО!$K$8</c:f>
              <c:numCache>
                <c:formatCode>0.00</c:formatCode>
                <c:ptCount val="1"/>
                <c:pt idx="0">
                  <c:v>961</c:v>
                </c:pt>
              </c:numCache>
            </c:numRef>
          </c:val>
        </c:ser>
        <c:ser>
          <c:idx val="1"/>
          <c:order val="3"/>
          <c:tx>
            <c:strRef>
              <c:f>МРО!$B$10</c:f>
              <c:strCache>
                <c:ptCount val="1"/>
                <c:pt idx="0">
                  <c:v>Сергиево-Посадский МРО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МРО!$K$10</c:f>
              <c:numCache>
                <c:formatCode>0.00</c:formatCode>
                <c:ptCount val="1"/>
                <c:pt idx="0">
                  <c:v>1015.8</c:v>
                </c:pt>
              </c:numCache>
            </c:numRef>
          </c:val>
        </c:ser>
        <c:ser>
          <c:idx val="4"/>
          <c:order val="4"/>
          <c:tx>
            <c:strRef>
              <c:f>МРО!$B$9</c:f>
              <c:strCache>
                <c:ptCount val="1"/>
                <c:pt idx="0">
                  <c:v>Подольский МРО</c:v>
                </c:pt>
              </c:strCache>
            </c:strRef>
          </c:tx>
          <c:spPr>
            <a:solidFill>
              <a:srgbClr val="92D05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МРО!$K$9</c:f>
              <c:numCache>
                <c:formatCode>0.00</c:formatCode>
                <c:ptCount val="1"/>
                <c:pt idx="0">
                  <c:v>1053.3</c:v>
                </c:pt>
              </c:numCache>
            </c:numRef>
          </c:val>
        </c:ser>
        <c:ser>
          <c:idx val="2"/>
          <c:order val="5"/>
          <c:tx>
            <c:strRef>
              <c:f>МРО!$B$7</c:f>
              <c:strCache>
                <c:ptCount val="1"/>
                <c:pt idx="0">
                  <c:v>Коломенский МРО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МРО!$K$7</c:f>
              <c:numCache>
                <c:formatCode>0.00</c:formatCode>
                <c:ptCount val="1"/>
                <c:pt idx="0">
                  <c:v>1888.4</c:v>
                </c:pt>
              </c:numCache>
            </c:numRef>
          </c:val>
        </c:ser>
        <c:ser>
          <c:idx val="5"/>
          <c:order val="6"/>
          <c:tx>
            <c:strRef>
              <c:f>МРО!$B$6</c:f>
              <c:strCache>
                <c:ptCount val="1"/>
                <c:pt idx="0">
                  <c:v>Наро-Фоминский МРО</c:v>
                </c:pt>
              </c:strCache>
            </c:strRef>
          </c:tx>
          <c:spPr>
            <a:solidFill>
              <a:srgbClr val="FFC00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МРО!$K$6</c:f>
              <c:numCache>
                <c:formatCode>0.00</c:formatCode>
                <c:ptCount val="1"/>
                <c:pt idx="0">
                  <c:v>2312.1999999999998</c:v>
                </c:pt>
              </c:numCache>
            </c:numRef>
          </c:val>
        </c:ser>
        <c:ser>
          <c:idx val="3"/>
          <c:order val="7"/>
          <c:tx>
            <c:strRef>
              <c:f>МРО!$B$5</c:f>
              <c:strCache>
                <c:ptCount val="1"/>
                <c:pt idx="0">
                  <c:v>Истринский МРО</c:v>
                </c:pt>
              </c:strCache>
            </c:strRef>
          </c:tx>
          <c:spPr>
            <a:solidFill>
              <a:srgbClr val="FFFF0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МРО!$K$5</c:f>
              <c:numCache>
                <c:formatCode>0.00</c:formatCode>
                <c:ptCount val="1"/>
                <c:pt idx="0">
                  <c:v>2695.7</c:v>
                </c:pt>
              </c:numCache>
            </c:numRef>
          </c:val>
        </c:ser>
        <c:axId val="84084608"/>
        <c:axId val="84086144"/>
      </c:barChart>
      <c:catAx>
        <c:axId val="84084608"/>
        <c:scaling>
          <c:orientation val="minMax"/>
        </c:scaling>
        <c:axPos val="l"/>
        <c:numFmt formatCode="General" sourceLinked="1"/>
        <c:tickLblPos val="nextTo"/>
        <c:txPr>
          <a:bodyPr rot="-5400000" vert="horz"/>
          <a:lstStyle/>
          <a:p>
            <a:pPr>
              <a:defRPr sz="1100"/>
            </a:pPr>
            <a:endParaRPr lang="ru-RU"/>
          </a:p>
        </c:txPr>
        <c:crossAx val="84086144"/>
        <c:crosses val="autoZero"/>
        <c:auto val="1"/>
        <c:lblAlgn val="ctr"/>
        <c:lblOffset val="100"/>
      </c:catAx>
      <c:valAx>
        <c:axId val="84086144"/>
        <c:scaling>
          <c:orientation val="minMax"/>
        </c:scaling>
        <c:axPos val="b"/>
        <c:majorGridlines/>
        <c:numFmt formatCode="0.00" sourceLinked="1"/>
        <c:tickLblPos val="nextTo"/>
        <c:crossAx val="84084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5700377784718325"/>
          <c:y val="0.15906718123430619"/>
          <c:w val="0.43008971852257538"/>
          <c:h val="0.71496415369116761"/>
        </c:manualLayout>
      </c:layout>
      <c:overlay val="1"/>
      <c:txPr>
        <a:bodyPr/>
        <a:lstStyle/>
        <a:p>
          <a:pPr>
            <a:defRPr sz="1100" b="1"/>
          </a:pPr>
          <a:endParaRPr lang="ru-RU"/>
        </a:p>
      </c:txPr>
    </c:legend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Исполнено штрафов, тыс.руб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6.1768121879712132E-2"/>
          <c:y val="8.4196109902427207E-2"/>
          <c:w val="0.87559955968906911"/>
          <c:h val="0.85104962249395366"/>
        </c:manualLayout>
      </c:layout>
      <c:barChart>
        <c:barDir val="bar"/>
        <c:grouping val="clustered"/>
        <c:ser>
          <c:idx val="6"/>
          <c:order val="0"/>
          <c:tx>
            <c:strRef>
              <c:f>МРО!$B$12</c:f>
              <c:strCache>
                <c:ptCount val="1"/>
                <c:pt idx="0">
                  <c:v>Ефремовский МРО</c:v>
                </c:pt>
              </c:strCache>
            </c:strRef>
          </c:tx>
          <c:spPr>
            <a:solidFill>
              <a:schemeClr val="tx1"/>
            </a:solidFill>
          </c:spPr>
          <c:val>
            <c:numRef>
              <c:f>МРО!$M$12</c:f>
              <c:numCache>
                <c:formatCode>0.00</c:formatCode>
                <c:ptCount val="1"/>
                <c:pt idx="0">
                  <c:v>163.4</c:v>
                </c:pt>
              </c:numCache>
            </c:numRef>
          </c:val>
        </c:ser>
        <c:ser>
          <c:idx val="7"/>
          <c:order val="1"/>
          <c:tx>
            <c:strRef>
              <c:f>МРО!$B$11</c:f>
              <c:strCache>
                <c:ptCount val="1"/>
                <c:pt idx="0">
                  <c:v>Раменский МРО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val>
            <c:numRef>
              <c:f>МРО!$M$11</c:f>
              <c:numCache>
                <c:formatCode>0.00</c:formatCode>
                <c:ptCount val="1"/>
                <c:pt idx="0">
                  <c:v>184</c:v>
                </c:pt>
              </c:numCache>
            </c:numRef>
          </c:val>
        </c:ser>
        <c:ser>
          <c:idx val="4"/>
          <c:order val="2"/>
          <c:tx>
            <c:strRef>
              <c:f>МРО!$B$9</c:f>
              <c:strCache>
                <c:ptCount val="1"/>
                <c:pt idx="0">
                  <c:v>Подольский МРО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МРО!$M$9</c:f>
              <c:numCache>
                <c:formatCode>0.00</c:formatCode>
                <c:ptCount val="1"/>
                <c:pt idx="0">
                  <c:v>449.8</c:v>
                </c:pt>
              </c:numCache>
            </c:numRef>
          </c:val>
        </c:ser>
        <c:ser>
          <c:idx val="0"/>
          <c:order val="3"/>
          <c:tx>
            <c:strRef>
              <c:f>МРО!$B$8</c:f>
              <c:strCache>
                <c:ptCount val="1"/>
                <c:pt idx="0">
                  <c:v>Серпуховской МРО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МРО!$M$8</c:f>
              <c:numCache>
                <c:formatCode>0.00</c:formatCode>
                <c:ptCount val="1"/>
                <c:pt idx="0">
                  <c:v>568.5</c:v>
                </c:pt>
              </c:numCache>
            </c:numRef>
          </c:val>
        </c:ser>
        <c:ser>
          <c:idx val="1"/>
          <c:order val="4"/>
          <c:tx>
            <c:strRef>
              <c:f>МРО!$B$10</c:f>
              <c:strCache>
                <c:ptCount val="1"/>
                <c:pt idx="0">
                  <c:v>Сергиево-Посадский МРО</c:v>
                </c:pt>
              </c:strCache>
            </c:strRef>
          </c:tx>
          <c:spPr>
            <a:solidFill>
              <a:srgbClr val="92D05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МРО!$M$10</c:f>
              <c:numCache>
                <c:formatCode>0.00</c:formatCode>
                <c:ptCount val="1"/>
                <c:pt idx="0">
                  <c:v>887</c:v>
                </c:pt>
              </c:numCache>
            </c:numRef>
          </c:val>
        </c:ser>
        <c:ser>
          <c:idx val="5"/>
          <c:order val="5"/>
          <c:tx>
            <c:strRef>
              <c:f>МРО!$B$6</c:f>
              <c:strCache>
                <c:ptCount val="1"/>
                <c:pt idx="0">
                  <c:v>Наро-Фоминский МРО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МРО!$M$6</c:f>
              <c:numCache>
                <c:formatCode>0.00</c:formatCode>
                <c:ptCount val="1"/>
                <c:pt idx="0">
                  <c:v>993.5</c:v>
                </c:pt>
              </c:numCache>
            </c:numRef>
          </c:val>
        </c:ser>
        <c:ser>
          <c:idx val="2"/>
          <c:order val="6"/>
          <c:tx>
            <c:strRef>
              <c:f>МРО!$B$7</c:f>
              <c:strCache>
                <c:ptCount val="1"/>
                <c:pt idx="0">
                  <c:v>Коломенский МРО</c:v>
                </c:pt>
              </c:strCache>
            </c:strRef>
          </c:tx>
          <c:spPr>
            <a:solidFill>
              <a:srgbClr val="FFC00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МРО!$M$7</c:f>
              <c:numCache>
                <c:formatCode>0.00</c:formatCode>
                <c:ptCount val="1"/>
                <c:pt idx="0">
                  <c:v>1738.6</c:v>
                </c:pt>
              </c:numCache>
            </c:numRef>
          </c:val>
        </c:ser>
        <c:ser>
          <c:idx val="3"/>
          <c:order val="7"/>
          <c:tx>
            <c:strRef>
              <c:f>МРО!$B$5</c:f>
              <c:strCache>
                <c:ptCount val="1"/>
                <c:pt idx="0">
                  <c:v>Истринский МРО</c:v>
                </c:pt>
              </c:strCache>
            </c:strRef>
          </c:tx>
          <c:spPr>
            <a:solidFill>
              <a:srgbClr val="FFFF00"/>
            </a:solidFill>
          </c:spPr>
          <c:cat>
            <c:strLit>
              <c:ptCount val="1"/>
              <c:pt idx="0">
                <c:v>.</c:v>
              </c:pt>
            </c:strLit>
          </c:cat>
          <c:val>
            <c:numRef>
              <c:f>МРО!$M$5</c:f>
              <c:numCache>
                <c:formatCode>0.00</c:formatCode>
                <c:ptCount val="1"/>
                <c:pt idx="0">
                  <c:v>2429</c:v>
                </c:pt>
              </c:numCache>
            </c:numRef>
          </c:val>
        </c:ser>
        <c:axId val="84402944"/>
        <c:axId val="84404480"/>
      </c:barChart>
      <c:catAx>
        <c:axId val="84402944"/>
        <c:scaling>
          <c:orientation val="minMax"/>
        </c:scaling>
        <c:axPos val="l"/>
        <c:numFmt formatCode="General" sourceLinked="1"/>
        <c:tickLblPos val="nextTo"/>
        <c:txPr>
          <a:bodyPr rot="-5400000" vert="horz"/>
          <a:lstStyle/>
          <a:p>
            <a:pPr>
              <a:defRPr sz="1100"/>
            </a:pPr>
            <a:endParaRPr lang="ru-RU"/>
          </a:p>
        </c:txPr>
        <c:crossAx val="84404480"/>
        <c:crosses val="autoZero"/>
        <c:auto val="1"/>
        <c:lblAlgn val="ctr"/>
        <c:lblOffset val="100"/>
      </c:catAx>
      <c:valAx>
        <c:axId val="84404480"/>
        <c:scaling>
          <c:orientation val="minMax"/>
        </c:scaling>
        <c:axPos val="b"/>
        <c:majorGridlines/>
        <c:numFmt formatCode="0.00" sourceLinked="1"/>
        <c:tickLblPos val="nextTo"/>
        <c:crossAx val="84402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1805393666141464"/>
          <c:y val="0.15717313113638803"/>
          <c:w val="0.46702997060366197"/>
          <c:h val="0.73595851402521684"/>
        </c:manualLayout>
      </c:layout>
      <c:overlay val="1"/>
      <c:txPr>
        <a:bodyPr/>
        <a:lstStyle/>
        <a:p>
          <a:pPr>
            <a:defRPr sz="1100" b="1"/>
          </a:pPr>
          <a:endParaRPr lang="ru-RU"/>
        </a:p>
      </c:txPr>
    </c:legend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Рейтинг межрайонных отделов за 2012 год</a:t>
            </a:r>
          </a:p>
        </c:rich>
      </c:tx>
      <c:layout>
        <c:manualLayout>
          <c:xMode val="edge"/>
          <c:yMode val="edge"/>
          <c:x val="0.28622791003583581"/>
          <c:y val="3.366336152425424E-2"/>
        </c:manualLayout>
      </c:layout>
      <c:overlay val="1"/>
    </c:title>
    <c:plotArea>
      <c:layout>
        <c:manualLayout>
          <c:layoutTarget val="inner"/>
          <c:xMode val="edge"/>
          <c:yMode val="edge"/>
          <c:x val="4.9651845782571646E-2"/>
          <c:y val="0.14747636105000841"/>
          <c:w val="0.72957580747953499"/>
          <c:h val="0.75600863446819766"/>
        </c:manualLayout>
      </c:layout>
      <c:barChart>
        <c:barDir val="bar"/>
        <c:grouping val="clustered"/>
        <c:ser>
          <c:idx val="6"/>
          <c:order val="0"/>
          <c:tx>
            <c:strRef>
              <c:f>МРО!$B$12</c:f>
              <c:strCache>
                <c:ptCount val="1"/>
                <c:pt idx="0">
                  <c:v>Ефремовский МРО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strLit>
              <c:ptCount val="1"/>
              <c:pt idx="0">
                <c:v>рейтинг</c:v>
              </c:pt>
            </c:strLit>
          </c:cat>
          <c:val>
            <c:numRef>
              <c:f>МРО!$P$12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7"/>
          <c:order val="1"/>
          <c:tx>
            <c:strRef>
              <c:f>МРО!$B$11</c:f>
              <c:strCache>
                <c:ptCount val="1"/>
                <c:pt idx="0">
                  <c:v>Раменский МРО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val>
            <c:numRef>
              <c:f>МРО!$P$11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4"/>
          <c:order val="2"/>
          <c:tx>
            <c:strRef>
              <c:f>МРО!$B$9</c:f>
              <c:strCache>
                <c:ptCount val="1"/>
                <c:pt idx="0">
                  <c:v>Подольский МРО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cat>
            <c:strLit>
              <c:ptCount val="1"/>
              <c:pt idx="0">
                <c:v>рейтинг</c:v>
              </c:pt>
            </c:strLit>
          </c:cat>
          <c:val>
            <c:numRef>
              <c:f>МРО!$P$9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0"/>
          <c:order val="3"/>
          <c:tx>
            <c:strRef>
              <c:f>МРО!$B$8</c:f>
              <c:strCache>
                <c:ptCount val="1"/>
                <c:pt idx="0">
                  <c:v>Серпуховской МРО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cat>
            <c:strLit>
              <c:ptCount val="1"/>
              <c:pt idx="0">
                <c:v>рейтинг</c:v>
              </c:pt>
            </c:strLit>
          </c:cat>
          <c:val>
            <c:numRef>
              <c:f>МРО!$P$8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1"/>
          <c:order val="4"/>
          <c:tx>
            <c:strRef>
              <c:f>МРО!$B$10</c:f>
              <c:strCache>
                <c:ptCount val="1"/>
                <c:pt idx="0">
                  <c:v>Сергиево-Посадский МРО</c:v>
                </c:pt>
              </c:strCache>
            </c:strRef>
          </c:tx>
          <c:spPr>
            <a:solidFill>
              <a:srgbClr val="92D050"/>
            </a:solidFill>
          </c:spPr>
          <c:cat>
            <c:strLit>
              <c:ptCount val="1"/>
              <c:pt idx="0">
                <c:v>рейтинг</c:v>
              </c:pt>
            </c:strLit>
          </c:cat>
          <c:val>
            <c:numRef>
              <c:f>МРО!$P$10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5"/>
          <c:order val="5"/>
          <c:tx>
            <c:strRef>
              <c:f>МРО!$B$6</c:f>
              <c:strCache>
                <c:ptCount val="1"/>
                <c:pt idx="0">
                  <c:v>Наро-Фоминский МРО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Lit>
              <c:ptCount val="1"/>
              <c:pt idx="0">
                <c:v>рейтинг</c:v>
              </c:pt>
            </c:strLit>
          </c:cat>
          <c:val>
            <c:numRef>
              <c:f>МРО!$P$6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2"/>
          <c:order val="6"/>
          <c:tx>
            <c:strRef>
              <c:f>МРО!$B$7</c:f>
              <c:strCache>
                <c:ptCount val="1"/>
                <c:pt idx="0">
                  <c:v>Коломенский МРО</c:v>
                </c:pt>
              </c:strCache>
            </c:strRef>
          </c:tx>
          <c:spPr>
            <a:solidFill>
              <a:srgbClr val="FFC000"/>
            </a:solidFill>
          </c:spPr>
          <c:cat>
            <c:strLit>
              <c:ptCount val="1"/>
              <c:pt idx="0">
                <c:v>рейтинг</c:v>
              </c:pt>
            </c:strLit>
          </c:cat>
          <c:val>
            <c:numRef>
              <c:f>МРО!$P$7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3"/>
          <c:order val="7"/>
          <c:tx>
            <c:strRef>
              <c:f>МРО!$B$5</c:f>
              <c:strCache>
                <c:ptCount val="1"/>
                <c:pt idx="0">
                  <c:v>Истринский МРО</c:v>
                </c:pt>
              </c:strCache>
            </c:strRef>
          </c:tx>
          <c:spPr>
            <a:solidFill>
              <a:srgbClr val="FFFF00"/>
            </a:solidFill>
          </c:spPr>
          <c:cat>
            <c:strLit>
              <c:ptCount val="1"/>
              <c:pt idx="0">
                <c:v>рейтинг</c:v>
              </c:pt>
            </c:strLit>
          </c:cat>
          <c:val>
            <c:numRef>
              <c:f>МРО!$P$5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axId val="84434944"/>
        <c:axId val="84436480"/>
      </c:barChart>
      <c:catAx>
        <c:axId val="84434944"/>
        <c:scaling>
          <c:orientation val="minMax"/>
        </c:scaling>
        <c:axPos val="l"/>
        <c:numFmt formatCode="General" sourceLinked="1"/>
        <c:tickLblPos val="nextTo"/>
        <c:txPr>
          <a:bodyPr rot="-5400000" vert="horz"/>
          <a:lstStyle/>
          <a:p>
            <a:pPr>
              <a:defRPr sz="1200"/>
            </a:pPr>
            <a:endParaRPr lang="ru-RU"/>
          </a:p>
        </c:txPr>
        <c:crossAx val="84436480"/>
        <c:crosses val="autoZero"/>
        <c:auto val="1"/>
        <c:lblAlgn val="ctr"/>
        <c:lblOffset val="100"/>
      </c:catAx>
      <c:valAx>
        <c:axId val="84436480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434944"/>
        <c:crosses val="autoZero"/>
        <c:crossBetween val="between"/>
        <c:majorUnit val="1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222842648970736"/>
          <c:y val="0.20232933104872144"/>
          <c:w val="0.32924245688991782"/>
          <c:h val="0.65794591310345529"/>
        </c:manualLayout>
      </c:layout>
      <c:overlay val="1"/>
      <c:spPr>
        <a:noFill/>
      </c:spPr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CB3E39-0332-4470-AA32-1D75EC9A163C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</dgm:pt>
    <dgm:pt modelId="{5DE61BA4-6BE5-4465-A177-4363DF05216C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rgbClr val="B68A66"/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Федеральной налоговой службы по Московской области</a:t>
          </a:r>
        </a:p>
        <a:p>
          <a:endParaRPr lang="ru-RU" sz="1400" b="1" dirty="0" smtClean="0">
            <a:solidFill>
              <a:schemeClr val="tx1"/>
            </a:solidFill>
            <a:latin typeface="+mn-lt"/>
            <a:cs typeface="Times New Roman" pitchFamily="18" charset="0"/>
          </a:endParaRPr>
        </a:p>
        <a:p>
          <a:r>
            <a:rPr lang="ru-RU" sz="1400" b="1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Федеральной налоговой службы по Тульской области</a:t>
          </a:r>
          <a:endParaRPr lang="ru-RU" sz="1400" b="1" dirty="0">
            <a:solidFill>
              <a:schemeClr val="tx1"/>
            </a:solidFill>
            <a:latin typeface="+mn-lt"/>
            <a:cs typeface="Times New Roman" pitchFamily="18" charset="0"/>
          </a:endParaRPr>
        </a:p>
      </dgm:t>
    </dgm:pt>
    <dgm:pt modelId="{C5B4C820-C396-4EC4-B537-C27C10B10A9C}" type="parTrans" cxnId="{1B528E10-7B69-4E1E-BB1A-96F50CE70924}">
      <dgm:prSet/>
      <dgm:spPr/>
      <dgm:t>
        <a:bodyPr/>
        <a:lstStyle/>
        <a:p>
          <a:endParaRPr lang="ru-RU"/>
        </a:p>
      </dgm:t>
    </dgm:pt>
    <dgm:pt modelId="{7F528DFE-BD2D-44AE-A292-015544B08A57}" type="sibTrans" cxnId="{1B528E10-7B69-4E1E-BB1A-96F50CE70924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dirty="0"/>
        </a:p>
      </dgm:t>
    </dgm:pt>
    <dgm:pt modelId="{F9B9D49A-3DDF-412B-B97F-8682F0CA6591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Россельхознадзора по городу Москва, Московской и Тульской областям</a:t>
          </a:r>
          <a:endParaRPr lang="ru-RU" sz="2000" b="1" dirty="0">
            <a:solidFill>
              <a:schemeClr val="tx1"/>
            </a:solidFill>
            <a:latin typeface="+mn-lt"/>
            <a:cs typeface="Times New Roman" pitchFamily="18" charset="0"/>
          </a:endParaRPr>
        </a:p>
      </dgm:t>
    </dgm:pt>
    <dgm:pt modelId="{5AAACE4C-6949-4234-A0E6-48762FAF73D6}" type="parTrans" cxnId="{1FF1DF9A-B0BD-4BD6-BF60-306AD56A6182}">
      <dgm:prSet/>
      <dgm:spPr/>
      <dgm:t>
        <a:bodyPr/>
        <a:lstStyle/>
        <a:p>
          <a:endParaRPr lang="ru-RU"/>
        </a:p>
      </dgm:t>
    </dgm:pt>
    <dgm:pt modelId="{F9EB600A-FE69-4974-9CCF-305D0540576E}" type="sibTrans" cxnId="{1FF1DF9A-B0BD-4BD6-BF60-306AD56A6182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dirty="0"/>
        </a:p>
      </dgm:t>
    </dgm:pt>
    <dgm:pt modelId="{BA6D2076-335B-466B-96D2-75FFE49CD978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B68A66"/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 sz="16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400" b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Федеральной службы государственной регистрации, кадастра и картографии по Московской области</a:t>
          </a:r>
        </a:p>
        <a:p>
          <a:r>
            <a:rPr lang="ru-RU" sz="1400" b="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Федеральной службы государственной регистрации, кадастра и картографии по Тульской области</a:t>
          </a:r>
        </a:p>
        <a:p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8F24CB-6BE1-47B8-A9C8-3BB1508BE226}" type="parTrans" cxnId="{F80400D9-3174-41AA-BAC6-4443E8003C33}">
      <dgm:prSet/>
      <dgm:spPr/>
      <dgm:t>
        <a:bodyPr/>
        <a:lstStyle/>
        <a:p>
          <a:endParaRPr lang="ru-RU"/>
        </a:p>
      </dgm:t>
    </dgm:pt>
    <dgm:pt modelId="{A05DF174-1049-4FE1-9C85-E8D8C7A0EEB0}" type="sibTrans" cxnId="{F80400D9-3174-41AA-BAC6-4443E8003C33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dirty="0"/>
        </a:p>
      </dgm:t>
    </dgm:pt>
    <dgm:pt modelId="{73D55A1D-9252-4E5A-8229-6A8A066C92AF}" type="pres">
      <dgm:prSet presAssocID="{45CB3E39-0332-4470-AA32-1D75EC9A163C}" presName="Name0" presStyleCnt="0">
        <dgm:presLayoutVars>
          <dgm:dir/>
          <dgm:resizeHandles val="exact"/>
        </dgm:presLayoutVars>
      </dgm:prSet>
      <dgm:spPr/>
    </dgm:pt>
    <dgm:pt modelId="{1CA1CE9A-98C3-4C90-84AC-1BB52D7D5277}" type="pres">
      <dgm:prSet presAssocID="{F9B9D49A-3DDF-412B-B97F-8682F0CA6591}" presName="node" presStyleLbl="node1" presStyleIdx="0" presStyleCnt="3" custScaleX="256117" custScaleY="45032" custRadScaleRad="116614" custRadScaleInc="-10726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D6180F09-EAE9-474B-BD18-5CBA9A251F61}" type="pres">
      <dgm:prSet presAssocID="{F9EB600A-FE69-4974-9CCF-305D0540576E}" presName="sibTrans" presStyleLbl="sibTrans2D1" presStyleIdx="0" presStyleCnt="3"/>
      <dgm:spPr/>
      <dgm:t>
        <a:bodyPr/>
        <a:lstStyle/>
        <a:p>
          <a:endParaRPr lang="ru-RU"/>
        </a:p>
      </dgm:t>
    </dgm:pt>
    <dgm:pt modelId="{0DAE8CD3-E86A-4282-89F7-D8D0864E38D8}" type="pres">
      <dgm:prSet presAssocID="{F9EB600A-FE69-4974-9CCF-305D0540576E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1665185F-4A82-4F84-A226-D3657C27D83B}" type="pres">
      <dgm:prSet presAssocID="{BA6D2076-335B-466B-96D2-75FFE49CD978}" presName="node" presStyleLbl="node1" presStyleIdx="1" presStyleCnt="3" custScaleX="112725" custScaleY="133723" custRadScaleRad="88472" custRadScaleInc="-95625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35DE2368-A528-463B-BF80-5AD386A9833C}" type="pres">
      <dgm:prSet presAssocID="{A05DF174-1049-4FE1-9C85-E8D8C7A0EEB0}" presName="sibTrans" presStyleLbl="sibTrans2D1" presStyleIdx="1" presStyleCnt="3"/>
      <dgm:spPr/>
      <dgm:t>
        <a:bodyPr/>
        <a:lstStyle/>
        <a:p>
          <a:endParaRPr lang="ru-RU"/>
        </a:p>
      </dgm:t>
    </dgm:pt>
    <dgm:pt modelId="{7EADF44E-2A9B-45EA-A67F-2FC86DDBC80C}" type="pres">
      <dgm:prSet presAssocID="{A05DF174-1049-4FE1-9C85-E8D8C7A0EEB0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C5B8507F-628C-4C89-9C03-7542706AA28F}" type="pres">
      <dgm:prSet presAssocID="{5DE61BA4-6BE5-4465-A177-4363DF05216C}" presName="node" presStyleLbl="node1" presStyleIdx="2" presStyleCnt="3" custScaleY="126640" custRadScaleRad="90596" custRadScaleInc="95286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CDD773C8-9673-45A4-B62F-EECAA1AC6DC6}" type="pres">
      <dgm:prSet presAssocID="{7F528DFE-BD2D-44AE-A292-015544B08A57}" presName="sibTrans" presStyleLbl="sibTrans2D1" presStyleIdx="2" presStyleCnt="3"/>
      <dgm:spPr/>
      <dgm:t>
        <a:bodyPr/>
        <a:lstStyle/>
        <a:p>
          <a:endParaRPr lang="ru-RU"/>
        </a:p>
      </dgm:t>
    </dgm:pt>
    <dgm:pt modelId="{0091B27B-CEFB-40B5-9706-F35EB97C7D74}" type="pres">
      <dgm:prSet presAssocID="{7F528DFE-BD2D-44AE-A292-015544B08A57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1B528E10-7B69-4E1E-BB1A-96F50CE70924}" srcId="{45CB3E39-0332-4470-AA32-1D75EC9A163C}" destId="{5DE61BA4-6BE5-4465-A177-4363DF05216C}" srcOrd="2" destOrd="0" parTransId="{C5B4C820-C396-4EC4-B537-C27C10B10A9C}" sibTransId="{7F528DFE-BD2D-44AE-A292-015544B08A57}"/>
    <dgm:cxn modelId="{A55AA6C4-8741-4CA0-B893-E3680873A1A5}" type="presOf" srcId="{F9B9D49A-3DDF-412B-B97F-8682F0CA6591}" destId="{1CA1CE9A-98C3-4C90-84AC-1BB52D7D5277}" srcOrd="0" destOrd="0" presId="urn:microsoft.com/office/officeart/2005/8/layout/cycle7"/>
    <dgm:cxn modelId="{354164C1-9A3B-4A63-8E8D-4FAD301CA4D8}" type="presOf" srcId="{A05DF174-1049-4FE1-9C85-E8D8C7A0EEB0}" destId="{35DE2368-A528-463B-BF80-5AD386A9833C}" srcOrd="0" destOrd="0" presId="urn:microsoft.com/office/officeart/2005/8/layout/cycle7"/>
    <dgm:cxn modelId="{381598D6-AB1C-4D8A-883A-27C61EAF94E3}" type="presOf" srcId="{A05DF174-1049-4FE1-9C85-E8D8C7A0EEB0}" destId="{7EADF44E-2A9B-45EA-A67F-2FC86DDBC80C}" srcOrd="1" destOrd="0" presId="urn:microsoft.com/office/officeart/2005/8/layout/cycle7"/>
    <dgm:cxn modelId="{F80400D9-3174-41AA-BAC6-4443E8003C33}" srcId="{45CB3E39-0332-4470-AA32-1D75EC9A163C}" destId="{BA6D2076-335B-466B-96D2-75FFE49CD978}" srcOrd="1" destOrd="0" parTransId="{618F24CB-6BE1-47B8-A9C8-3BB1508BE226}" sibTransId="{A05DF174-1049-4FE1-9C85-E8D8C7A0EEB0}"/>
    <dgm:cxn modelId="{462EDE1B-2A3A-4297-8702-20A04E6CF5D8}" type="presOf" srcId="{F9EB600A-FE69-4974-9CCF-305D0540576E}" destId="{D6180F09-EAE9-474B-BD18-5CBA9A251F61}" srcOrd="0" destOrd="0" presId="urn:microsoft.com/office/officeart/2005/8/layout/cycle7"/>
    <dgm:cxn modelId="{38A9FB9B-2814-4808-A121-E0A351D40956}" type="presOf" srcId="{BA6D2076-335B-466B-96D2-75FFE49CD978}" destId="{1665185F-4A82-4F84-A226-D3657C27D83B}" srcOrd="0" destOrd="0" presId="urn:microsoft.com/office/officeart/2005/8/layout/cycle7"/>
    <dgm:cxn modelId="{A89EE242-1CD7-42ED-88D0-AA290B80598B}" type="presOf" srcId="{5DE61BA4-6BE5-4465-A177-4363DF05216C}" destId="{C5B8507F-628C-4C89-9C03-7542706AA28F}" srcOrd="0" destOrd="0" presId="urn:microsoft.com/office/officeart/2005/8/layout/cycle7"/>
    <dgm:cxn modelId="{1FF1DF9A-B0BD-4BD6-BF60-306AD56A6182}" srcId="{45CB3E39-0332-4470-AA32-1D75EC9A163C}" destId="{F9B9D49A-3DDF-412B-B97F-8682F0CA6591}" srcOrd="0" destOrd="0" parTransId="{5AAACE4C-6949-4234-A0E6-48762FAF73D6}" sibTransId="{F9EB600A-FE69-4974-9CCF-305D0540576E}"/>
    <dgm:cxn modelId="{0E206DD6-9929-4972-9EB2-52087AD82880}" type="presOf" srcId="{F9EB600A-FE69-4974-9CCF-305D0540576E}" destId="{0DAE8CD3-E86A-4282-89F7-D8D0864E38D8}" srcOrd="1" destOrd="0" presId="urn:microsoft.com/office/officeart/2005/8/layout/cycle7"/>
    <dgm:cxn modelId="{FD64C094-CC21-4AB3-8B1F-85BAFA2564BB}" type="presOf" srcId="{7F528DFE-BD2D-44AE-A292-015544B08A57}" destId="{CDD773C8-9673-45A4-B62F-EECAA1AC6DC6}" srcOrd="0" destOrd="0" presId="urn:microsoft.com/office/officeart/2005/8/layout/cycle7"/>
    <dgm:cxn modelId="{3B1544EF-5C10-46D7-A798-ECD5865FD349}" type="presOf" srcId="{45CB3E39-0332-4470-AA32-1D75EC9A163C}" destId="{73D55A1D-9252-4E5A-8229-6A8A066C92AF}" srcOrd="0" destOrd="0" presId="urn:microsoft.com/office/officeart/2005/8/layout/cycle7"/>
    <dgm:cxn modelId="{452FF1E8-BBEA-42DE-9292-4A524DD4158F}" type="presOf" srcId="{7F528DFE-BD2D-44AE-A292-015544B08A57}" destId="{0091B27B-CEFB-40B5-9706-F35EB97C7D74}" srcOrd="1" destOrd="0" presId="urn:microsoft.com/office/officeart/2005/8/layout/cycle7"/>
    <dgm:cxn modelId="{004BFE4B-6295-488C-B39A-7CC14852DC3C}" type="presParOf" srcId="{73D55A1D-9252-4E5A-8229-6A8A066C92AF}" destId="{1CA1CE9A-98C3-4C90-84AC-1BB52D7D5277}" srcOrd="0" destOrd="0" presId="urn:microsoft.com/office/officeart/2005/8/layout/cycle7"/>
    <dgm:cxn modelId="{5D9BCF14-49EC-4B57-9630-5DF0356203F0}" type="presParOf" srcId="{73D55A1D-9252-4E5A-8229-6A8A066C92AF}" destId="{D6180F09-EAE9-474B-BD18-5CBA9A251F61}" srcOrd="1" destOrd="0" presId="urn:microsoft.com/office/officeart/2005/8/layout/cycle7"/>
    <dgm:cxn modelId="{9B108E4E-5561-4760-A9B5-FFD30B5D6709}" type="presParOf" srcId="{D6180F09-EAE9-474B-BD18-5CBA9A251F61}" destId="{0DAE8CD3-E86A-4282-89F7-D8D0864E38D8}" srcOrd="0" destOrd="0" presId="urn:microsoft.com/office/officeart/2005/8/layout/cycle7"/>
    <dgm:cxn modelId="{5F1D0866-EED1-4992-A391-007873EE4471}" type="presParOf" srcId="{73D55A1D-9252-4E5A-8229-6A8A066C92AF}" destId="{1665185F-4A82-4F84-A226-D3657C27D83B}" srcOrd="2" destOrd="0" presId="urn:microsoft.com/office/officeart/2005/8/layout/cycle7"/>
    <dgm:cxn modelId="{78BAE55B-6B43-4042-93F8-19B5C35380C0}" type="presParOf" srcId="{73D55A1D-9252-4E5A-8229-6A8A066C92AF}" destId="{35DE2368-A528-463B-BF80-5AD386A9833C}" srcOrd="3" destOrd="0" presId="urn:microsoft.com/office/officeart/2005/8/layout/cycle7"/>
    <dgm:cxn modelId="{D9FAA736-F022-49AA-8D5B-2EDB41F1864E}" type="presParOf" srcId="{35DE2368-A528-463B-BF80-5AD386A9833C}" destId="{7EADF44E-2A9B-45EA-A67F-2FC86DDBC80C}" srcOrd="0" destOrd="0" presId="urn:microsoft.com/office/officeart/2005/8/layout/cycle7"/>
    <dgm:cxn modelId="{C66F4DE6-4787-4B03-836F-B3DF48966189}" type="presParOf" srcId="{73D55A1D-9252-4E5A-8229-6A8A066C92AF}" destId="{C5B8507F-628C-4C89-9C03-7542706AA28F}" srcOrd="4" destOrd="0" presId="urn:microsoft.com/office/officeart/2005/8/layout/cycle7"/>
    <dgm:cxn modelId="{ABB0373D-3D92-4D65-AED6-F5FE9B736A98}" type="presParOf" srcId="{73D55A1D-9252-4E5A-8229-6A8A066C92AF}" destId="{CDD773C8-9673-45A4-B62F-EECAA1AC6DC6}" srcOrd="5" destOrd="0" presId="urn:microsoft.com/office/officeart/2005/8/layout/cycle7"/>
    <dgm:cxn modelId="{553263C8-912A-42F6-92BE-8E283B9948BB}" type="presParOf" srcId="{CDD773C8-9673-45A4-B62F-EECAA1AC6DC6}" destId="{0091B27B-CEFB-40B5-9706-F35EB97C7D74}" srcOrd="0" destOrd="0" presId="urn:microsoft.com/office/officeart/2005/8/layout/cycle7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A1CE9A-98C3-4C90-84AC-1BB52D7D5277}">
      <dsp:nvSpPr>
        <dsp:cNvPr id="0" name=""/>
        <dsp:cNvSpPr/>
      </dsp:nvSpPr>
      <dsp:spPr>
        <a:xfrm>
          <a:off x="0" y="0"/>
          <a:ext cx="8138362" cy="715467"/>
        </a:xfrm>
        <a:prstGeom prst="round2DiagRect">
          <a:avLst/>
        </a:prstGeom>
        <a:gradFill rotWithShape="1">
          <a:gsLst>
            <a:gs pos="0">
              <a:schemeClr val="accent2">
                <a:tint val="35000"/>
                <a:satMod val="260000"/>
              </a:schemeClr>
            </a:gs>
            <a:gs pos="30000">
              <a:schemeClr val="accent2">
                <a:tint val="38000"/>
                <a:satMod val="260000"/>
              </a:schemeClr>
            </a:gs>
            <a:gs pos="75000">
              <a:schemeClr val="accent2">
                <a:tint val="55000"/>
                <a:satMod val="255000"/>
              </a:schemeClr>
            </a:gs>
            <a:gs pos="100000">
              <a:schemeClr val="accent2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2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Россельхознадзора по городу Москва, Московской и Тульской областям</a:t>
          </a:r>
          <a:endParaRPr lang="ru-RU" sz="2000" b="1" kern="1200" dirty="0">
            <a:solidFill>
              <a:schemeClr val="tx1"/>
            </a:solidFill>
            <a:latin typeface="+mn-lt"/>
            <a:cs typeface="Times New Roman" pitchFamily="18" charset="0"/>
          </a:endParaRPr>
        </a:p>
      </dsp:txBody>
      <dsp:txXfrm>
        <a:off x="0" y="0"/>
        <a:ext cx="8138362" cy="715467"/>
      </dsp:txXfrm>
    </dsp:sp>
    <dsp:sp modelId="{D6180F09-EAE9-474B-BD18-5CBA9A251F61}">
      <dsp:nvSpPr>
        <dsp:cNvPr id="0" name=""/>
        <dsp:cNvSpPr/>
      </dsp:nvSpPr>
      <dsp:spPr>
        <a:xfrm rot="2494667">
          <a:off x="4443765" y="803532"/>
          <a:ext cx="882664" cy="556079"/>
        </a:xfrm>
        <a:prstGeom prst="left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dk1">
                <a:tint val="35000"/>
                <a:satMod val="260000"/>
              </a:schemeClr>
            </a:gs>
            <a:gs pos="30000">
              <a:schemeClr val="dk1">
                <a:tint val="38000"/>
                <a:satMod val="260000"/>
              </a:schemeClr>
            </a:gs>
            <a:gs pos="75000">
              <a:schemeClr val="dk1">
                <a:tint val="55000"/>
                <a:satMod val="255000"/>
              </a:schemeClr>
            </a:gs>
            <a:gs pos="100000">
              <a:schemeClr val="dk1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dk1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2494667">
        <a:off x="4443765" y="803532"/>
        <a:ext cx="882664" cy="556079"/>
      </dsp:txXfrm>
    </dsp:sp>
    <dsp:sp modelId="{1665185F-4A82-4F84-A226-D3657C27D83B}">
      <dsp:nvSpPr>
        <dsp:cNvPr id="0" name=""/>
        <dsp:cNvSpPr/>
      </dsp:nvSpPr>
      <dsp:spPr>
        <a:xfrm>
          <a:off x="4704227" y="1447677"/>
          <a:ext cx="3581944" cy="2124588"/>
        </a:xfrm>
        <a:prstGeom prst="round2DiagRect">
          <a:avLst/>
        </a:prstGeom>
        <a:gradFill rotWithShape="1">
          <a:gsLst>
            <a:gs pos="0">
              <a:schemeClr val="accent3">
                <a:tint val="35000"/>
                <a:satMod val="260000"/>
              </a:schemeClr>
            </a:gs>
            <a:gs pos="30000">
              <a:schemeClr val="accent3">
                <a:tint val="38000"/>
                <a:satMod val="260000"/>
              </a:schemeClr>
            </a:gs>
            <a:gs pos="75000">
              <a:schemeClr val="accent3">
                <a:tint val="55000"/>
                <a:satMod val="255000"/>
              </a:schemeClr>
            </a:gs>
            <a:gs pos="100000">
              <a:schemeClr val="accent3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rgbClr val="B68A66"/>
          </a:solidFill>
          <a:prstDash val="solid"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Федеральной службы государственной регистрации, кадастра и картографии по Московской области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Федеральной службы государственной регистрации, кадастра и картографии по Тульской области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04227" y="1447677"/>
        <a:ext cx="3581944" cy="2124588"/>
      </dsp:txXfrm>
    </dsp:sp>
    <dsp:sp modelId="{35DE2368-A528-463B-BF80-5AD386A9833C}">
      <dsp:nvSpPr>
        <dsp:cNvPr id="0" name=""/>
        <dsp:cNvSpPr/>
      </dsp:nvSpPr>
      <dsp:spPr>
        <a:xfrm rot="10814920">
          <a:off x="3540515" y="2221023"/>
          <a:ext cx="882664" cy="556079"/>
        </a:xfrm>
        <a:prstGeom prst="left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dk1">
                <a:tint val="35000"/>
                <a:satMod val="260000"/>
              </a:schemeClr>
            </a:gs>
            <a:gs pos="30000">
              <a:schemeClr val="dk1">
                <a:tint val="38000"/>
                <a:satMod val="260000"/>
              </a:schemeClr>
            </a:gs>
            <a:gs pos="75000">
              <a:schemeClr val="dk1">
                <a:tint val="55000"/>
                <a:satMod val="255000"/>
              </a:schemeClr>
            </a:gs>
            <a:gs pos="100000">
              <a:schemeClr val="dk1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dk1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10814920">
        <a:off x="3540515" y="2221023"/>
        <a:ext cx="882664" cy="556079"/>
      </dsp:txXfrm>
    </dsp:sp>
    <dsp:sp modelId="{C5B8507F-628C-4C89-9C03-7542706AA28F}">
      <dsp:nvSpPr>
        <dsp:cNvPr id="0" name=""/>
        <dsp:cNvSpPr/>
      </dsp:nvSpPr>
      <dsp:spPr>
        <a:xfrm>
          <a:off x="81872" y="1483005"/>
          <a:ext cx="3177595" cy="2012053"/>
        </a:xfrm>
        <a:prstGeom prst="round2DiagRect">
          <a:avLst/>
        </a:prstGeom>
        <a:gradFill rotWithShape="1">
          <a:gsLst>
            <a:gs pos="0">
              <a:schemeClr val="accent6">
                <a:tint val="35000"/>
                <a:satMod val="260000"/>
              </a:schemeClr>
            </a:gs>
            <a:gs pos="30000">
              <a:schemeClr val="accent6">
                <a:tint val="38000"/>
                <a:satMod val="260000"/>
              </a:schemeClr>
            </a:gs>
            <a:gs pos="75000">
              <a:schemeClr val="accent6">
                <a:tint val="55000"/>
                <a:satMod val="255000"/>
              </a:schemeClr>
            </a:gs>
            <a:gs pos="100000">
              <a:schemeClr val="accent6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rgbClr val="B68A66"/>
          </a:solidFill>
          <a:prstDash val="solid"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Федеральной налоговой службы по Московской области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tx1"/>
            </a:solidFill>
            <a:latin typeface="+mn-lt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  <a:cs typeface="Times New Roman" pitchFamily="18" charset="0"/>
            </a:rPr>
            <a:t>Управление Федеральной налоговой службы по Тульской области</a:t>
          </a:r>
          <a:endParaRPr lang="ru-RU" sz="1400" b="1" kern="1200" dirty="0">
            <a:solidFill>
              <a:schemeClr val="tx1"/>
            </a:solidFill>
            <a:latin typeface="+mn-lt"/>
            <a:cs typeface="Times New Roman" pitchFamily="18" charset="0"/>
          </a:endParaRPr>
        </a:p>
      </dsp:txBody>
      <dsp:txXfrm>
        <a:off x="81872" y="1483005"/>
        <a:ext cx="3177595" cy="2012053"/>
      </dsp:txXfrm>
    </dsp:sp>
    <dsp:sp modelId="{CDD773C8-9673-45A4-B62F-EECAA1AC6DC6}">
      <dsp:nvSpPr>
        <dsp:cNvPr id="0" name=""/>
        <dsp:cNvSpPr/>
      </dsp:nvSpPr>
      <dsp:spPr>
        <a:xfrm rot="19102557">
          <a:off x="2793380" y="821196"/>
          <a:ext cx="882664" cy="556079"/>
        </a:xfrm>
        <a:prstGeom prst="left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dk1">
                <a:tint val="35000"/>
                <a:satMod val="260000"/>
              </a:schemeClr>
            </a:gs>
            <a:gs pos="30000">
              <a:schemeClr val="dk1">
                <a:tint val="38000"/>
                <a:satMod val="260000"/>
              </a:schemeClr>
            </a:gs>
            <a:gs pos="75000">
              <a:schemeClr val="dk1">
                <a:tint val="55000"/>
                <a:satMod val="255000"/>
              </a:schemeClr>
            </a:gs>
            <a:gs pos="100000">
              <a:schemeClr val="dk1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dk1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19102557">
        <a:off x="2793380" y="821196"/>
        <a:ext cx="882664" cy="556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0.26239</cdr:x>
      <cdr:y>0.12676</cdr:y>
    </cdr:from>
    <cdr:to>
      <cdr:x>0.36988</cdr:x>
      <cdr:y>0.30561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32248" y="64807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0.28779</cdr:x>
      <cdr:y>0.16901</cdr:y>
    </cdr:from>
    <cdr:to>
      <cdr:x>0.36396</cdr:x>
      <cdr:y>0.22535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448272" y="86409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0.39674</cdr:x>
      <cdr:y>0.30639</cdr:y>
    </cdr:from>
    <cdr:to>
      <cdr:x>0.51919</cdr:x>
      <cdr:y>0.39083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962672" y="1567646"/>
          <a:ext cx="914408" cy="4320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67 %</a:t>
          </a: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0.07837</cdr:x>
      <cdr:y>0.10442</cdr:y>
    </cdr:from>
    <cdr:to>
      <cdr:x>0.20276</cdr:x>
      <cdr:y>0.29384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606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0.13107</cdr:y>
    </cdr:from>
    <cdr:to>
      <cdr:x>0.12439</cdr:x>
      <cdr:y>0.32049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-648072" y="576064"/>
          <a:ext cx="914400" cy="8325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0.86333</cdr:x>
      <cdr:y>0.42979</cdr:y>
    </cdr:from>
    <cdr:to>
      <cdr:x>0.97444</cdr:x>
      <cdr:y>0.61804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104852" y="2087662"/>
          <a:ext cx="914391" cy="9144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0.79388</cdr:x>
      <cdr:y>0.40038</cdr:y>
    </cdr:from>
    <cdr:to>
      <cdr:x>0.92409</cdr:x>
      <cdr:y>0.5031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533348" y="1944786"/>
          <a:ext cx="1071570" cy="4989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160%</a:t>
          </a:r>
          <a:endParaRPr lang="ru-RU" sz="20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0.3325</cdr:x>
      <cdr:y>0.20754</cdr:y>
    </cdr:from>
    <cdr:to>
      <cdr:x>0.44361</cdr:x>
      <cdr:y>0.39579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36304" y="10081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0.27305</cdr:x>
      <cdr:y>0.04741</cdr:y>
    </cdr:from>
    <cdr:to>
      <cdr:x>0.4102</cdr:x>
      <cdr:y>0.16506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47069" y="230274"/>
          <a:ext cx="1128714" cy="5715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0.86333</cdr:x>
      <cdr:y>0.42979</cdr:y>
    </cdr:from>
    <cdr:to>
      <cdr:x>0.97444</cdr:x>
      <cdr:y>0.61804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7104852" y="2087662"/>
          <a:ext cx="914391" cy="9144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0.79388</cdr:x>
      <cdr:y>0.40038</cdr:y>
    </cdr:from>
    <cdr:to>
      <cdr:x>0.92409</cdr:x>
      <cdr:y>0.5031</cdr:y>
    </cdr:to>
    <cdr:sp macro="" textlink="">
      <cdr:nvSpPr>
        <cdr:cNvPr id="8" name="TextBox 3"/>
        <cdr:cNvSpPr txBox="1"/>
      </cdr:nvSpPr>
      <cdr:spPr>
        <a:xfrm xmlns:a="http://schemas.openxmlformats.org/drawingml/2006/main">
          <a:off x="6533348" y="1944786"/>
          <a:ext cx="1071570" cy="4989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160%</a:t>
          </a:r>
          <a:endParaRPr lang="ru-RU" sz="20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0.3325</cdr:x>
      <cdr:y>0.20754</cdr:y>
    </cdr:from>
    <cdr:to>
      <cdr:x>0.44361</cdr:x>
      <cdr:y>0.39579</cdr:y>
    </cdr:to>
    <cdr:sp macro="" textlink="">
      <cdr:nvSpPr>
        <cdr:cNvPr id="9" name="TextBox 4"/>
        <cdr:cNvSpPr txBox="1"/>
      </cdr:nvSpPr>
      <cdr:spPr>
        <a:xfrm xmlns:a="http://schemas.openxmlformats.org/drawingml/2006/main">
          <a:off x="2736304" y="10081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0.1875</cdr:x>
      <cdr:y>0.01389</cdr:y>
    </cdr:from>
    <cdr:to>
      <cdr:x>0.32465</cdr:x>
      <cdr:y>0.13154</cdr:y>
    </cdr:to>
    <cdr:sp macro="" textlink="">
      <cdr:nvSpPr>
        <cdr:cNvPr id="10" name="TextBox 5"/>
        <cdr:cNvSpPr txBox="1"/>
      </cdr:nvSpPr>
      <cdr:spPr>
        <a:xfrm xmlns:a="http://schemas.openxmlformats.org/drawingml/2006/main">
          <a:off x="1714480" y="71438"/>
          <a:ext cx="1254100" cy="6051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200%</a:t>
          </a:r>
          <a:endParaRPr lang="ru-RU" sz="20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0.57875</cdr:x>
      <cdr:y>0.16489</cdr:y>
    </cdr:from>
    <cdr:to>
      <cdr:x>0.70896</cdr:x>
      <cdr:y>0.26761</cdr:y>
    </cdr:to>
    <cdr:sp macro="" textlink="">
      <cdr:nvSpPr>
        <cdr:cNvPr id="11" name="TextBox 3"/>
        <cdr:cNvSpPr txBox="1"/>
      </cdr:nvSpPr>
      <cdr:spPr>
        <a:xfrm xmlns:a="http://schemas.openxmlformats.org/drawingml/2006/main">
          <a:off x="5292080" y="848136"/>
          <a:ext cx="1190640" cy="5283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Schoolbook"/>
            </a:defRPr>
          </a:lvl1pPr>
          <a:lvl2pPr marL="457200" indent="0">
            <a:defRPr sz="1100">
              <a:latin typeface="Century Schoolbook"/>
            </a:defRPr>
          </a:lvl2pPr>
          <a:lvl3pPr marL="914400" indent="0">
            <a:defRPr sz="1100">
              <a:latin typeface="Century Schoolbook"/>
            </a:defRPr>
          </a:lvl3pPr>
          <a:lvl4pPr marL="1371600" indent="0">
            <a:defRPr sz="1100">
              <a:latin typeface="Century Schoolbook"/>
            </a:defRPr>
          </a:lvl4pPr>
          <a:lvl5pPr marL="1828800" indent="0">
            <a:defRPr sz="1100">
              <a:latin typeface="Century Schoolbook"/>
            </a:defRPr>
          </a:lvl5pPr>
          <a:lvl6pPr marL="2286000" indent="0">
            <a:defRPr sz="1100">
              <a:latin typeface="Century Schoolbook"/>
            </a:defRPr>
          </a:lvl6pPr>
          <a:lvl7pPr marL="2743200" indent="0">
            <a:defRPr sz="1100">
              <a:latin typeface="Century Schoolbook"/>
            </a:defRPr>
          </a:lvl7pPr>
          <a:lvl8pPr marL="3200400" indent="0">
            <a:defRPr sz="1100">
              <a:latin typeface="Century Schoolbook"/>
            </a:defRPr>
          </a:lvl8pPr>
          <a:lvl9pPr marL="3657600" indent="0">
            <a:defRPr sz="1100">
              <a:latin typeface="Century Schoolbook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rgbClr val="FF0000"/>
              </a:solidFill>
            </a:rPr>
            <a:t>2</a:t>
          </a:r>
          <a:r>
            <a:rPr lang="ru-RU" sz="2000" b="1" dirty="0" smtClean="0">
              <a:solidFill>
                <a:srgbClr val="FF0000"/>
              </a:solidFill>
            </a:rPr>
            <a:t>00%</a:t>
          </a:r>
          <a:endParaRPr lang="ru-RU" sz="2000" b="1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967"/>
          </a:xfrm>
          <a:prstGeom prst="rect">
            <a:avLst/>
          </a:prstGeom>
        </p:spPr>
        <p:txBody>
          <a:bodyPr vert="horz" lIns="91531" tIns="45766" rIns="91531" bIns="4576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744" y="0"/>
            <a:ext cx="2945341" cy="496967"/>
          </a:xfrm>
          <a:prstGeom prst="rect">
            <a:avLst/>
          </a:prstGeom>
        </p:spPr>
        <p:txBody>
          <a:bodyPr vert="horz" lIns="91531" tIns="45766" rIns="91531" bIns="45766" rtlCol="0"/>
          <a:lstStyle>
            <a:lvl1pPr algn="r">
              <a:defRPr sz="1200"/>
            </a:lvl1pPr>
          </a:lstStyle>
          <a:p>
            <a:fld id="{DA04F248-E59C-4895-B9BC-2E71F52439DE}" type="datetimeFigureOut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31" tIns="45766" rIns="91531" bIns="4576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629"/>
            <a:ext cx="5438776" cy="4467939"/>
          </a:xfrm>
          <a:prstGeom prst="rect">
            <a:avLst/>
          </a:prstGeom>
        </p:spPr>
        <p:txBody>
          <a:bodyPr vert="horz" lIns="91531" tIns="45766" rIns="91531" bIns="4576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9671"/>
            <a:ext cx="2945341" cy="496966"/>
          </a:xfrm>
          <a:prstGeom prst="rect">
            <a:avLst/>
          </a:prstGeom>
        </p:spPr>
        <p:txBody>
          <a:bodyPr vert="horz" lIns="91531" tIns="45766" rIns="91531" bIns="4576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744" y="9429671"/>
            <a:ext cx="2945341" cy="496966"/>
          </a:xfrm>
          <a:prstGeom prst="rect">
            <a:avLst/>
          </a:prstGeom>
        </p:spPr>
        <p:txBody>
          <a:bodyPr vert="horz" lIns="91531" tIns="45766" rIns="91531" bIns="45766" rtlCol="0" anchor="b"/>
          <a:lstStyle>
            <a:lvl1pPr algn="r">
              <a:defRPr sz="1200"/>
            </a:lvl1pPr>
          </a:lstStyle>
          <a:p>
            <a:fld id="{0FDEA2B0-E8E2-4896-98E1-988B4E5640F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DEA2B0-E8E2-4896-98E1-988B4E5640F8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DEA2B0-E8E2-4896-98E1-988B4E5640F8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ADCCA4-3D91-4E28-B844-3255879AA14F}" type="slidenum">
              <a:rPr lang="ru-RU" smtClean="0">
                <a:latin typeface="Monotype Corsiva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dirty="0" smtClean="0">
              <a:latin typeface="Monotype Corsiva" pitchFamily="66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6181CA-3053-4471-9968-F9251F7780EE}" type="slidenum">
              <a:rPr lang="ru-RU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FD1AD3A-86BD-483C-B525-3B31778580BC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D86BB39-9DAD-4382-9BA3-4C18D98F4562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F9F137C-4501-4B5F-AC69-7705244D5512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D1EDE-45A1-484C-9613-82340B2165E5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CAF46-3D2F-4ADD-ADCB-7838B3FC37A8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048456F-8FC2-4237-AB63-6C918C494014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2037-2466-4957-8EEE-785D6AA2469F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FF3791E-3CDA-4670-8AD1-9761E0E09B30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16AF109-692B-4C50-A1B2-B523829BDD39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B80B-248A-439E-BE61-FC12F4278781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E84B-5282-48BC-8A65-0B896EEBB109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4617B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8FC10771-3427-4B2A-8E38-40F027753672}" type="datetime1">
              <a:rPr lang="ru-RU" smtClean="0"/>
              <a:pPr>
                <a:defRPr/>
              </a:pPr>
              <a:t>19.02.2013</a:t>
            </a:fld>
            <a:endParaRPr lang="ru-RU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4617B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4617B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DAD0D8B3-99FA-41AC-BDA1-6B4807B031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2708AEB-2486-474B-A438-AE4D071B0A40}" type="datetime1">
              <a:rPr lang="ru-RU" smtClean="0"/>
              <a:pPr/>
              <a:t>19.02.2013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sn-msk.ru/news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sn-msk./Video/n4865/-" TargetMode="External"/><Relationship Id="rId4" Type="http://schemas.openxmlformats.org/officeDocument/2006/relationships/hyperlink" Target="http://www.m24.ru/articles/2466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004600"/>
              </a:gs>
              <a:gs pos="100000">
                <a:srgbClr val="0099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 rot="10800000" flipV="1">
            <a:off x="-6350" y="0"/>
            <a:ext cx="91598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FFFF00"/>
                </a:solidFill>
                <a:latin typeface="Times New Roman" pitchFamily="18" charset="0"/>
              </a:rPr>
              <a:t>Федеральная служба по ветеринарному и фитосанитарному надзору </a:t>
            </a:r>
          </a:p>
          <a:p>
            <a:pPr algn="ctr"/>
            <a:r>
              <a:rPr lang="ru-RU" sz="3600">
                <a:solidFill>
                  <a:srgbClr val="FFFF00"/>
                </a:solidFill>
                <a:latin typeface="Times New Roman" pitchFamily="18" charset="0"/>
              </a:rPr>
              <a:t>Управление по городу Москва, Московской  и Тульской областям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486916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itchFamily="18" charset="-78"/>
              </a:rPr>
              <a:t>Итоги деятельности Управления 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itchFamily="18" charset="-78"/>
              </a:rPr>
              <a:t>в сфере государственного земельного надзора 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itchFamily="18" charset="-78"/>
              </a:rPr>
              <a:t>в 2012 году</a:t>
            </a:r>
            <a:endParaRPr lang="ru-RU" sz="2400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3077" name="Picture 5" descr="gerb_RS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348880"/>
            <a:ext cx="2098030" cy="230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94136" cy="57606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Распределение земель по категориям </a:t>
            </a:r>
            <a:endParaRPr lang="ru-RU" sz="2800" dirty="0">
              <a:solidFill>
                <a:srgbClr val="007A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683568" y="692696"/>
          <a:ext cx="4049092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quarter" idx="2"/>
          </p:nvPr>
        </p:nvGraphicFramePr>
        <p:xfrm>
          <a:off x="4860032" y="620688"/>
          <a:ext cx="3930402" cy="5951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Численность сотрудников Управления по осуществлению земельного надзора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052735"/>
          <a:ext cx="8496945" cy="5544615"/>
        </p:xfrm>
        <a:graphic>
          <a:graphicData uri="http://schemas.openxmlformats.org/drawingml/2006/table">
            <a:tbl>
              <a:tblPr/>
              <a:tblGrid>
                <a:gridCol w="1896139"/>
                <a:gridCol w="1056189"/>
                <a:gridCol w="1224136"/>
                <a:gridCol w="1080120"/>
                <a:gridCol w="1224136"/>
                <a:gridCol w="1152128"/>
                <a:gridCol w="864097"/>
              </a:tblGrid>
              <a:tr h="50432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отдел Управления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Штатная численность сотрудников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Фактическая численность сотрудников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выполняющих контрольно -  надзорные функции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обеспечивающий персонал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выполняющих контрольно -  надзорные функции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обеспечивающий персонал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585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Отдел земельного надзора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Истринский МРО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Коломенский МРО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585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Наро-Фоминский МРО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Подольский МРО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585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Сергиево-Посадский МРО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Серпуховский МРО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ВСЕГО по Московской области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27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24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24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21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661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Отдел земельного надзора по Тульской области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 Cyr"/>
                        </a:rPr>
                        <a:t>15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 Cyr"/>
                        </a:rPr>
                        <a:t>15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585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ВСЕГО по УПРАВЛЕНИЮ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42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37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39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34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Cyr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20000"/>
                            <a:lumOff val="8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Проведено проверок и административных расследований </a:t>
            </a:r>
            <a:br>
              <a:rPr lang="ru-RU" sz="2000" b="1" dirty="0" smtClean="0">
                <a:solidFill>
                  <a:srgbClr val="007A37"/>
                </a:solidFill>
              </a:rPr>
            </a:br>
            <a:r>
              <a:rPr lang="ru-RU" sz="2000" b="1" dirty="0" smtClean="0">
                <a:solidFill>
                  <a:srgbClr val="007A37"/>
                </a:solidFill>
              </a:rPr>
              <a:t>(из расчета на одного инспектора)</a:t>
            </a:r>
            <a:endParaRPr lang="ru-RU" sz="2000" b="1" dirty="0">
              <a:solidFill>
                <a:srgbClr val="007A37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04389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85720" y="338306"/>
            <a:ext cx="8401080" cy="400110"/>
          </a:xfr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Основные показатели деятельности Управления</a:t>
            </a:r>
            <a:endParaRPr lang="ru-RU" sz="2000" b="1" dirty="0">
              <a:solidFill>
                <a:srgbClr val="007A37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428596" y="928670"/>
          <a:ext cx="8291264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нутый угол 2"/>
          <p:cNvSpPr/>
          <p:nvPr/>
        </p:nvSpPr>
        <p:spPr>
          <a:xfrm>
            <a:off x="611560" y="1268760"/>
            <a:ext cx="2520280" cy="576064"/>
          </a:xfrm>
          <a:prstGeom prst="foldedCorner">
            <a:avLst/>
          </a:prstGeom>
          <a:ln w="9525">
            <a:solidFill>
              <a:srgbClr val="007A3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 2011 году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611560" y="2132856"/>
            <a:ext cx="2520280" cy="648072"/>
          </a:xfrm>
          <a:prstGeom prst="foldedCorner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В 2012 году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Загнутый угол 6"/>
          <p:cNvSpPr/>
          <p:nvPr/>
        </p:nvSpPr>
        <p:spPr>
          <a:xfrm>
            <a:off x="4644008" y="1196752"/>
            <a:ext cx="2520280" cy="576064"/>
          </a:xfrm>
          <a:prstGeom prst="foldedCorner">
            <a:avLst/>
          </a:prstGeom>
          <a:ln w="9525">
            <a:solidFill>
              <a:srgbClr val="007A3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456,2 тыс.га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Загнутый угол 7"/>
          <p:cNvSpPr/>
          <p:nvPr/>
        </p:nvSpPr>
        <p:spPr>
          <a:xfrm>
            <a:off x="4644008" y="2132856"/>
            <a:ext cx="2520280" cy="576064"/>
          </a:xfrm>
          <a:prstGeom prst="foldedCorner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771,5 тыс.га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7452320" y="1700808"/>
            <a:ext cx="1080120" cy="504056"/>
          </a:xfrm>
          <a:prstGeom prst="foldedCorner">
            <a:avLst/>
          </a:prstGeom>
          <a:ln w="9525">
            <a:solidFill>
              <a:srgbClr val="007A3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170%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0" name="Загнутый угол 9"/>
          <p:cNvSpPr/>
          <p:nvPr/>
        </p:nvSpPr>
        <p:spPr>
          <a:xfrm>
            <a:off x="683568" y="3359842"/>
            <a:ext cx="7776864" cy="861246"/>
          </a:xfrm>
          <a:prstGeom prst="foldedCorne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Вовлечено земель в сельскохозяйственный оборот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2" name="Загнутый угол 11"/>
          <p:cNvSpPr/>
          <p:nvPr/>
        </p:nvSpPr>
        <p:spPr>
          <a:xfrm>
            <a:off x="683568" y="4509120"/>
            <a:ext cx="2520280" cy="504056"/>
          </a:xfrm>
          <a:prstGeom prst="foldedCorner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 2011 году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Загнутый угол 12"/>
          <p:cNvSpPr/>
          <p:nvPr/>
        </p:nvSpPr>
        <p:spPr>
          <a:xfrm>
            <a:off x="755576" y="5733256"/>
            <a:ext cx="2520280" cy="576064"/>
          </a:xfrm>
          <a:prstGeom prst="foldedCorner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В 2012 году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4" name="Загнутый угол 13"/>
          <p:cNvSpPr/>
          <p:nvPr/>
        </p:nvSpPr>
        <p:spPr>
          <a:xfrm>
            <a:off x="4644008" y="4509120"/>
            <a:ext cx="2520280" cy="504056"/>
          </a:xfrm>
          <a:prstGeom prst="foldedCorner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6,5 тыс.га</a:t>
            </a:r>
            <a:endParaRPr lang="ru-RU" sz="2000" b="1" dirty="0"/>
          </a:p>
        </p:txBody>
      </p:sp>
      <p:sp>
        <p:nvSpPr>
          <p:cNvPr id="15" name="Загнутый угол 14"/>
          <p:cNvSpPr/>
          <p:nvPr/>
        </p:nvSpPr>
        <p:spPr>
          <a:xfrm>
            <a:off x="4642868" y="5717296"/>
            <a:ext cx="2520280" cy="576064"/>
          </a:xfrm>
          <a:prstGeom prst="foldedCorner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10,3 тыс.га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6" name="Загнутый угол 15"/>
          <p:cNvSpPr/>
          <p:nvPr/>
        </p:nvSpPr>
        <p:spPr>
          <a:xfrm>
            <a:off x="7524328" y="5085184"/>
            <a:ext cx="1152128" cy="432048"/>
          </a:xfrm>
          <a:prstGeom prst="foldedCorner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160%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Загнутый угол 16"/>
          <p:cNvSpPr/>
          <p:nvPr/>
        </p:nvSpPr>
        <p:spPr>
          <a:xfrm>
            <a:off x="1043608" y="260648"/>
            <a:ext cx="7632848" cy="764704"/>
          </a:xfrm>
          <a:prstGeom prst="foldedCorne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Проконтролировано </a:t>
            </a:r>
          </a:p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земель сельскохозяйственного назначения</a:t>
            </a:r>
            <a:endParaRPr lang="ru-RU" sz="2000" b="1" dirty="0">
              <a:solidFill>
                <a:srgbClr val="007A37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3419872" y="1340768"/>
            <a:ext cx="478342" cy="48463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428422" y="4502850"/>
            <a:ext cx="478342" cy="48463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3" name="Стрелка вправо 22"/>
          <p:cNvSpPr/>
          <p:nvPr/>
        </p:nvSpPr>
        <p:spPr>
          <a:xfrm>
            <a:off x="3571298" y="5717296"/>
            <a:ext cx="478342" cy="484632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4" name="Стрелка вправо 23"/>
          <p:cNvSpPr/>
          <p:nvPr/>
        </p:nvSpPr>
        <p:spPr>
          <a:xfrm>
            <a:off x="3419872" y="2204864"/>
            <a:ext cx="478342" cy="484632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3" grpId="0" animBg="1"/>
      <p:bldP spid="15" grpId="0" animBg="1"/>
      <p:bldP spid="16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972452" cy="84615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В 2012 году суммы </a:t>
            </a:r>
            <a:r>
              <a:rPr lang="en-US" sz="2000" b="1" dirty="0" smtClean="0">
                <a:solidFill>
                  <a:srgbClr val="007A37"/>
                </a:solidFill>
              </a:rPr>
              <a:t> </a:t>
            </a:r>
            <a:r>
              <a:rPr lang="ru-RU" sz="2000" b="1" dirty="0" smtClean="0">
                <a:solidFill>
                  <a:srgbClr val="007A37"/>
                </a:solidFill>
              </a:rPr>
              <a:t>наложенных и взысканных штрафов почти в 2 раза больше, чем в 2011 году</a:t>
            </a:r>
            <a:endParaRPr lang="ru-RU" sz="2000" b="1" dirty="0">
              <a:solidFill>
                <a:srgbClr val="007A37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67544" y="1268760"/>
          <a:ext cx="7632848" cy="5116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44208" y="1700808"/>
            <a:ext cx="91440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78 %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/>
          </p:nvPr>
        </p:nvGraphicFramePr>
        <p:xfrm>
          <a:off x="683568" y="2132856"/>
          <a:ext cx="7704856" cy="4079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7347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54B294-8284-495E-98D9-045BEF22AE53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0"/>
            <a:ext cx="864393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7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23528" y="285728"/>
            <a:ext cx="8640960" cy="1847128"/>
          </a:xfrm>
          <a:prstGeom prst="round2Diag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  <a:cs typeface="Times New Roman" pitchFamily="18" charset="0"/>
              </a:rPr>
              <a:t>За 2012 г. проведено </a:t>
            </a:r>
          </a:p>
          <a:p>
            <a:pPr algn="ctr"/>
            <a:r>
              <a:rPr lang="ru-RU" sz="2000" b="1" dirty="0" smtClean="0">
                <a:solidFill>
                  <a:srgbClr val="007A37"/>
                </a:solidFill>
                <a:cs typeface="Times New Roman" pitchFamily="18" charset="0"/>
              </a:rPr>
              <a:t>1372 проверки (505 плановых, 450 внеплановых, 417 кадастровых кварталов). </a:t>
            </a:r>
          </a:p>
          <a:p>
            <a:pPr algn="ctr"/>
            <a:r>
              <a:rPr lang="ru-RU" sz="2000" b="1" dirty="0" smtClean="0">
                <a:solidFill>
                  <a:srgbClr val="007A37"/>
                </a:solidFill>
                <a:cs typeface="Times New Roman" pitchFamily="18" charset="0"/>
              </a:rPr>
              <a:t>По выявленным правонарушениям вынесено 935 постановлений, сумма штрафов составила 10695 тыс.руб</a:t>
            </a:r>
          </a:p>
          <a:p>
            <a:pPr algn="ctr"/>
            <a:endParaRPr lang="ru-RU" sz="2000" b="1" dirty="0">
              <a:solidFill>
                <a:srgbClr val="007A37"/>
              </a:solidFill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539552" y="2492896"/>
            <a:ext cx="2198618" cy="1719072"/>
          </a:xfrm>
          <a:prstGeom prst="round2Diag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rgbClr val="007A37"/>
                </a:solidFill>
              </a:rPr>
              <a:t>Сумма наложенных штрафов, тыс.руб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нутый угол 3"/>
          <p:cNvSpPr/>
          <p:nvPr/>
        </p:nvSpPr>
        <p:spPr>
          <a:xfrm>
            <a:off x="179512" y="3789040"/>
            <a:ext cx="4606802" cy="237626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B63A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2012 году проведено 417 обследовательских мероприятий земельных участков</a:t>
            </a:r>
          </a:p>
        </p:txBody>
      </p:sp>
      <p:sp>
        <p:nvSpPr>
          <p:cNvPr id="5" name="Загнутый угол 4"/>
          <p:cNvSpPr/>
          <p:nvPr/>
        </p:nvSpPr>
        <p:spPr>
          <a:xfrm>
            <a:off x="4714876" y="116632"/>
            <a:ext cx="4249612" cy="3812434"/>
          </a:xfrm>
          <a:prstGeom prst="foldedCorne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B63A69"/>
              </a:solidFill>
            </a:endParaRPr>
          </a:p>
          <a:p>
            <a:pPr algn="ctr"/>
            <a:endParaRPr lang="ru-RU" dirty="0" smtClean="0">
              <a:solidFill>
                <a:srgbClr val="B63A69"/>
              </a:solidFill>
            </a:endParaRPr>
          </a:p>
          <a:p>
            <a:pPr algn="ctr"/>
            <a:endParaRPr lang="ru-RU" sz="1600" b="1" dirty="0" smtClean="0">
              <a:solidFill>
                <a:srgbClr val="B63A69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Постановление от 15 ноября 2006 г. № 689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«О ГОСУДАРСТВЕННОМ ЗЕМЕЛЬНОМ КОНТРОЛЕ»: </a:t>
            </a:r>
          </a:p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9. Государственные инспекторы имеют право:</a:t>
            </a:r>
          </a:p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б)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обследовать земельные участки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, находящиеся в собственности, владении, пользовании и аренде, а также земельные участки, занятые военными, оборонными и другими специальными объектами для осуществления государственного земельного контроля;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Documents and Settings\user\Мои документы\Алексеева НГ 03 08 2012\ПРЕЗЕНТАЦИИ 2\фото КОЛОМНА\Жигарев у сосн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652053" cy="3168352"/>
          </a:xfrm>
          <a:prstGeom prst="round2DiagRect">
            <a:avLst/>
          </a:prstGeom>
          <a:noFill/>
          <a:ln w="19050">
            <a:solidFill>
              <a:srgbClr val="B68A66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051" name="Picture 3" descr="C:\Documents and Settings\user\Мои документы\Алексеева НГ 03 08 2012\ПРЕЗЕНТАЦИИ 2\фото КОЛОМНА\коноплянник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077072"/>
            <a:ext cx="3257072" cy="2304256"/>
          </a:xfrm>
          <a:prstGeom prst="round2DiagRect">
            <a:avLst/>
          </a:prstGeom>
          <a:noFill/>
          <a:ln w="19050">
            <a:solidFill>
              <a:srgbClr val="B68A66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0D8B3-99FA-41AC-BDA1-6B4807B0311C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3" name="Рисунок 2" descr="C:\Documents and Settings\user\Мои документы\Алексеева НГ 08 11 2010\ОТЧЕТЫ  отдела ГЗК 2010\1 3 4ОЗК 2010\фото\DSC00431.JPG"/>
          <p:cNvPicPr/>
          <p:nvPr/>
        </p:nvPicPr>
        <p:blipFill>
          <a:blip r:embed="rId2" cstate="print">
            <a:lum bright="39000" contrast="1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556792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 Управлении </a:t>
            </a:r>
          </a:p>
          <a:p>
            <a:pPr algn="ctr"/>
            <a:endParaRPr lang="ru-RU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для расчета ущерба применена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«Методика исчисления размера вреда,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причиненного почвам,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как объекту охраны окружающей среды»,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утвержденной приказом Минприроды </a:t>
            </a:r>
          </a:p>
          <a:p>
            <a:pPr algn="ctr"/>
            <a:endParaRPr lang="ru-RU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от 08.07.2010 № 238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Мои документы\Алексеева НГ 03 08 2012\ПРЕЗЕНТАЦИИ\фото свалок\свалка мусо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000240"/>
            <a:ext cx="3207296" cy="2808312"/>
          </a:xfrm>
          <a:prstGeom prst="round2Diag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683568" y="4869160"/>
            <a:ext cx="8064896" cy="1440160"/>
          </a:xfrm>
          <a:prstGeom prst="round2Diag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На основании выданных предписаний и представлений ликвидировано 27 свалок, земельные участки площадью 180 га рекультивированы и вовлечены в оборот</a:t>
            </a:r>
            <a:endParaRPr lang="ru-RU" sz="2000" b="1" dirty="0">
              <a:solidFill>
                <a:srgbClr val="007A37"/>
              </a:solidFill>
            </a:endParaRPr>
          </a:p>
        </p:txBody>
      </p:sp>
      <p:pic>
        <p:nvPicPr>
          <p:cNvPr id="1027" name="Picture 3" descr="C:\Documents and Settings\user\Мои документы\Алексеева НГ 03 08 2012\ПРЕЗЕНТАЦИИ\фото свалок\ликвидация свал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000240"/>
            <a:ext cx="3240360" cy="2736304"/>
          </a:xfrm>
          <a:prstGeom prst="round2Diag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9" name="Picture 5" descr="C:\Documents and Settings\user\Мои документы\Алексеева НГ 03 08 2012\ПРЕЗЕНТАЦИИ\фото свалок\рекультивац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2000240"/>
            <a:ext cx="3377098" cy="2695548"/>
          </a:xfrm>
          <a:prstGeom prst="round2Diag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67544" y="260648"/>
            <a:ext cx="8064896" cy="1584176"/>
          </a:xfrm>
          <a:prstGeom prst="round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580387"/>
                </a:solidFill>
              </a:rPr>
              <a:t>Выявлено 67 несанкционированных свалок и мест захламления на площади 214 га, правонарушители привлечены к административной ответственности, сумма штрафов составила 1022 тыс. руб. </a:t>
            </a:r>
            <a:endParaRPr lang="ru-RU" sz="2000" b="1" dirty="0">
              <a:solidFill>
                <a:srgbClr val="580387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85720" y="285728"/>
            <a:ext cx="8064896" cy="1584176"/>
          </a:xfrm>
          <a:prstGeom prst="round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5803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Выявлено </a:t>
            </a:r>
            <a:r>
              <a:rPr lang="en-US" sz="2000" b="1" dirty="0" smtClean="0">
                <a:solidFill>
                  <a:srgbClr val="5803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r>
              <a:rPr lang="ru-RU" sz="2000" b="1" dirty="0" smtClean="0">
                <a:solidFill>
                  <a:srgbClr val="5803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несанкционированных карьера на площади 279га. Исследование 47 почвенных проб показали снижение плодородия почв. Вынесены постановления о привлечении к административной ответственности на сумму более 580 тыс.руб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683568" y="4869160"/>
            <a:ext cx="8064896" cy="1440160"/>
          </a:xfrm>
          <a:prstGeom prst="round2Diag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22 выданных предписаний об устранении нарушений, связанных с рекультивацией карьеров, 8 – исполнены,   в результате вовлечено в оборот более 135 га земель сельскохозяйственного назначения. </a:t>
            </a:r>
            <a:endParaRPr lang="ru-RU" sz="2000" b="1" dirty="0">
              <a:solidFill>
                <a:srgbClr val="007A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Picture 2" descr="\\main\ШКАФ\ЗЕМЕЛЬНЫЙ НАДЗОР\Глебов В.М\карьер_вертолет\IMG_01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3429024" cy="2512300"/>
          </a:xfrm>
          <a:prstGeom prst="round2Diag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026" name="Picture 2" descr="C:\Documents and Settings\user\Мои документы\Алексеева НГ 03 08 2012\ПРЕЗЕНТАЦИИ 2\RS\самосвал в карьер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988840"/>
            <a:ext cx="3138712" cy="2498050"/>
          </a:xfrm>
          <a:prstGeom prst="round2DiagRect">
            <a:avLst/>
          </a:prstGeom>
          <a:noFill/>
          <a:ln>
            <a:solidFill>
              <a:schemeClr val="accent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  <a:sp3d>
            <a:bevelT/>
          </a:sp3d>
        </p:spPr>
      </p:pic>
      <p:pic>
        <p:nvPicPr>
          <p:cNvPr id="1027" name="Picture 3" descr="C:\Documents and Settings\user\Мои документы\Алексеева НГ 03 08 2012\ПРЕЗЕНТАЦИИ 2\RS\IMG_00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988840"/>
            <a:ext cx="3062082" cy="2440578"/>
          </a:xfrm>
          <a:prstGeom prst="round2DiagRect">
            <a:avLst/>
          </a:prstGeom>
          <a:noFill/>
          <a:ln>
            <a:solidFill>
              <a:schemeClr val="accent4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861048"/>
            <a:ext cx="8964488" cy="2618928"/>
          </a:xfrm>
        </p:spPr>
        <p:txBody>
          <a:bodyPr>
            <a:noAutofit/>
          </a:bodyPr>
          <a:lstStyle/>
          <a:p>
            <a:pPr lvl="0"/>
            <a:r>
              <a:rPr lang="ru-RU" sz="1600" dirty="0" smtClean="0">
                <a:solidFill>
                  <a:schemeClr val="bg1"/>
                </a:solidFill>
              </a:rPr>
              <a:t>	</a:t>
            </a:r>
            <a:r>
              <a:rPr lang="ru-RU" sz="2000" dirty="0" smtClean="0">
                <a:solidFill>
                  <a:schemeClr val="bg1"/>
                </a:solidFill>
              </a:rPr>
              <a:t>В Солнечногорском районе На земельном участке площадью 5 га выявлен </a:t>
            </a:r>
            <a:r>
              <a:rPr lang="ru-RU" sz="2000" b="1" dirty="0" smtClean="0">
                <a:solidFill>
                  <a:schemeClr val="bg1"/>
                </a:solidFill>
              </a:rPr>
              <a:t>карьер</a:t>
            </a:r>
            <a:r>
              <a:rPr lang="ru-RU" sz="2000" dirty="0" smtClean="0">
                <a:solidFill>
                  <a:schemeClr val="bg1"/>
                </a:solidFill>
              </a:rPr>
              <a:t> по добыче песка. </a:t>
            </a:r>
            <a:r>
              <a:rPr lang="ru-RU" sz="2000" b="1" dirty="0" smtClean="0">
                <a:solidFill>
                  <a:schemeClr val="bg1"/>
                </a:solidFill>
              </a:rPr>
              <a:t>ООО «Солнечное поле»</a:t>
            </a:r>
            <a:r>
              <a:rPr lang="ru-RU" sz="2000" dirty="0" smtClean="0">
                <a:solidFill>
                  <a:schemeClr val="bg1"/>
                </a:solidFill>
              </a:rPr>
              <a:t> Привлечено к административной ответственности по ч. 1 ст. 8.6 КоАП РФ. 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	Пробы на агрохимические показатели установили  снижение уровня плодородия почвы.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	Управление рассчитало ущерб, нанесенный земельному участку, и подало исковое заявление в Арбитражный суд Московской области на его возмещение в размере </a:t>
            </a:r>
            <a:r>
              <a:rPr lang="ru-RU" sz="2000" b="1" dirty="0" smtClean="0">
                <a:solidFill>
                  <a:schemeClr val="bg1"/>
                </a:solidFill>
              </a:rPr>
              <a:t>157982,08 тыс. рублей.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\\main\ШКАФ\ЗЕМЕЛЬНЫЙ НАДЗОР\Глебов В.М\карьер_вертолет\IMG_012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933056"/>
            <a:ext cx="81439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</a:t>
            </a:r>
            <a:r>
              <a:rPr lang="ru-RU" dirty="0" smtClean="0">
                <a:solidFill>
                  <a:schemeClr val="bg1"/>
                </a:solidFill>
              </a:rPr>
              <a:t>В Солнечногорском районе на земельном участке площадью 5 га выявлен </a:t>
            </a:r>
            <a:r>
              <a:rPr lang="ru-RU" b="1" dirty="0" smtClean="0">
                <a:solidFill>
                  <a:schemeClr val="bg1"/>
                </a:solidFill>
              </a:rPr>
              <a:t>карьер</a:t>
            </a:r>
            <a:r>
              <a:rPr lang="ru-RU" dirty="0" smtClean="0">
                <a:solidFill>
                  <a:schemeClr val="bg1"/>
                </a:solidFill>
              </a:rPr>
              <a:t> по добыче песка. 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ООО «Солнечное поле»</a:t>
            </a:r>
            <a:r>
              <a:rPr lang="ru-RU" dirty="0" smtClean="0">
                <a:solidFill>
                  <a:schemeClr val="bg1"/>
                </a:solidFill>
              </a:rPr>
              <a:t> привлечено к административной ответственности по ч. 1 ст. 8.6 </a:t>
            </a:r>
            <a:r>
              <a:rPr lang="ru-RU" dirty="0" err="1" smtClean="0">
                <a:solidFill>
                  <a:schemeClr val="bg1"/>
                </a:solidFill>
              </a:rPr>
              <a:t>КоАП</a:t>
            </a:r>
            <a:r>
              <a:rPr lang="ru-RU" dirty="0" smtClean="0">
                <a:solidFill>
                  <a:schemeClr val="bg1"/>
                </a:solidFill>
              </a:rPr>
              <a:t> РФ.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ru-RU" dirty="0" smtClean="0">
                <a:solidFill>
                  <a:schemeClr val="bg1"/>
                </a:solidFill>
              </a:rPr>
              <a:t>Пробы на агрохимические показатели установили  снижение уровня плодородия почвы.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	Управление рассчитало ущерб, нанесенный земельному участку, и подало исковое заявление в Арбитражный суд Московской области на его возмещение в размере </a:t>
            </a:r>
            <a:r>
              <a:rPr lang="ru-RU" b="1" dirty="0" smtClean="0">
                <a:solidFill>
                  <a:schemeClr val="bg1"/>
                </a:solidFill>
              </a:rPr>
              <a:t>157982,08 тыс. рублей.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Выявление нарушенных </a:t>
            </a:r>
            <a:br>
              <a:rPr lang="ru-RU" sz="2000" b="1" dirty="0" smtClean="0">
                <a:solidFill>
                  <a:srgbClr val="007A37"/>
                </a:solidFill>
              </a:rPr>
            </a:br>
            <a:r>
              <a:rPr lang="ru-RU" sz="2000" b="1" dirty="0" smtClean="0">
                <a:solidFill>
                  <a:srgbClr val="007A37"/>
                </a:solidFill>
              </a:rPr>
              <a:t>и вовлеченных в оборот земель, тыс. га</a:t>
            </a:r>
            <a:endParaRPr lang="ru-RU" sz="2000" b="1" dirty="0">
              <a:solidFill>
                <a:srgbClr val="007A37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179512" y="1428736"/>
          <a:ext cx="8640960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3074" name="Picture 2" descr="http://s60.radikal.ru/i169/0811/a5/12e5c67afa5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59429"/>
            <a:ext cx="7056784" cy="520993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827584" y="260648"/>
            <a:ext cx="7776864" cy="1512168"/>
          </a:xfrm>
          <a:prstGeom prst="round2DiagRect">
            <a:avLst/>
          </a:prstGeom>
          <a:solidFill>
            <a:schemeClr val="bg1">
              <a:alpha val="87000"/>
            </a:schemeClr>
          </a:solidFill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solidFill>
                  <a:srgbClr val="007A37"/>
                </a:solidFill>
                <a:latin typeface="+mj-lt"/>
              </a:rPr>
              <a:t>Управление, в 2011-2012гг, </a:t>
            </a:r>
          </a:p>
          <a:p>
            <a:pPr algn="ctr"/>
            <a:r>
              <a:rPr lang="ru-RU" sz="2000" b="1" dirty="0" smtClean="0">
                <a:solidFill>
                  <a:srgbClr val="007A37"/>
                </a:solidFill>
                <a:latin typeface="+mj-lt"/>
              </a:rPr>
              <a:t>предъявило 12 исков о возмещении ущерба, причиненного почвам, </a:t>
            </a:r>
          </a:p>
          <a:p>
            <a:pPr algn="ctr"/>
            <a:r>
              <a:rPr lang="ru-RU" sz="2000" b="1" dirty="0" smtClean="0">
                <a:solidFill>
                  <a:srgbClr val="007A37"/>
                </a:solidFill>
                <a:latin typeface="+mj-lt"/>
              </a:rPr>
              <a:t>на сумму более 354 000 тыс.руб. </a:t>
            </a:r>
          </a:p>
          <a:p>
            <a:pPr algn="ctr"/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3789040"/>
            <a:ext cx="1510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 год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12160" y="2420888"/>
            <a:ext cx="1510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2011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4" y="494116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88999" y="5661248"/>
            <a:ext cx="22092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smtClean="0">
                <a:solidFill>
                  <a:prstClr val="black"/>
                </a:solidFill>
              </a:rPr>
              <a:t>354 млн. руб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01471" y="4005064"/>
            <a:ext cx="2117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4,2 млн. руб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24" y="6429396"/>
            <a:ext cx="7215238" cy="36933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/>
      <p:bldP spid="7" grpId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8596" y="116632"/>
            <a:ext cx="8229600" cy="45484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Судебные иски Управления о возмещении ущерба</a:t>
            </a:r>
            <a:endParaRPr lang="ru-RU" sz="2000" b="1" dirty="0">
              <a:solidFill>
                <a:srgbClr val="007A37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251520" y="664456"/>
          <a:ext cx="8748464" cy="5955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514"/>
                <a:gridCol w="2187595"/>
                <a:gridCol w="2376822"/>
                <a:gridCol w="1004936"/>
                <a:gridCol w="1429419"/>
                <a:gridCol w="1217178"/>
              </a:tblGrid>
              <a:tr h="584189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Ответчик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Нарушение, ст. КоАП РФ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, га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Сумма   иска, млн.руб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Решение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139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ОАО «Марьинская птицефабрика»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Порча земли, загрязнение почвы</a:t>
                      </a:r>
                      <a:r>
                        <a:rPr lang="ru-RU" sz="1400" b="0" baseline="0" dirty="0" smtClean="0"/>
                        <a:t> </a:t>
                      </a:r>
                      <a:r>
                        <a:rPr lang="ru-RU" sz="1400" b="0" dirty="0" smtClean="0"/>
                        <a:t>(ч.2ст.8.6)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0,1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4,2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2,8</a:t>
                      </a:r>
                      <a:endParaRPr lang="en-US" sz="1400" b="0" dirty="0" smtClean="0"/>
                    </a:p>
                    <a:p>
                      <a:pPr algn="ctr"/>
                      <a:r>
                        <a:rPr lang="en-US" sz="1400" b="0" dirty="0" smtClean="0"/>
                        <a:t>(2011</a:t>
                      </a:r>
                      <a:r>
                        <a:rPr lang="ru-RU" sz="1400" b="0" dirty="0" smtClean="0"/>
                        <a:t>г.)</a:t>
                      </a:r>
                      <a:endParaRPr lang="ru-RU" sz="1400" b="0" dirty="0"/>
                    </a:p>
                  </a:txBody>
                  <a:tcPr anchor="ctr"/>
                </a:tc>
              </a:tr>
              <a:tr h="7139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2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ООО «Кампоферма»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Порча земли, загрязнение почвы</a:t>
                      </a:r>
                      <a:r>
                        <a:rPr lang="ru-RU" sz="1400" b="0" baseline="0" dirty="0" smtClean="0"/>
                        <a:t> </a:t>
                      </a:r>
                      <a:r>
                        <a:rPr lang="ru-RU" sz="1400" b="0" dirty="0" smtClean="0"/>
                        <a:t>(ч.2ст.8.6)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30,3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121,2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Рекульт. на 7,98</a:t>
                      </a:r>
                      <a:endParaRPr lang="ru-RU" sz="1400" b="0" dirty="0"/>
                    </a:p>
                  </a:txBody>
                  <a:tcPr anchor="ctr"/>
                </a:tc>
              </a:tr>
              <a:tr h="597554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ФГУП «Толстопальцево»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Загрязнение, порча земли</a:t>
                      </a:r>
                      <a:r>
                        <a:rPr lang="ru-RU" sz="1400" b="0" baseline="0" dirty="0" smtClean="0"/>
                        <a:t> </a:t>
                      </a:r>
                      <a:r>
                        <a:rPr lang="ru-RU" sz="1400" b="0" dirty="0" smtClean="0"/>
                        <a:t>(ч.2ст.8.7)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5,0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32,0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ААС↓</a:t>
                      </a:r>
                      <a:endParaRPr lang="ru-RU" sz="1400" b="0" dirty="0"/>
                    </a:p>
                  </a:txBody>
                  <a:tcPr anchor="ctr"/>
                </a:tc>
              </a:tr>
              <a:tr h="7139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ЗАО «Совхоз им.Ленина»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Порча земли, загрязнение почвы</a:t>
                      </a:r>
                      <a:r>
                        <a:rPr lang="ru-RU" sz="1400" b="0" baseline="0" dirty="0" smtClean="0"/>
                        <a:t> </a:t>
                      </a:r>
                      <a:r>
                        <a:rPr lang="ru-RU" sz="1400" b="0" dirty="0" smtClean="0"/>
                        <a:t>(ч.2ст.8.6)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1,5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6,004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АС↓</a:t>
                      </a:r>
                      <a:endParaRPr lang="ru-RU" sz="1400" b="0" dirty="0"/>
                    </a:p>
                  </a:txBody>
                  <a:tcPr anchor="ctr"/>
                </a:tc>
              </a:tr>
              <a:tr h="7139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5-9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ООО «Сетьстройсервис»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Снятие</a:t>
                      </a:r>
                      <a:r>
                        <a:rPr lang="ru-RU" sz="1400" b="0" baseline="0" dirty="0" smtClean="0"/>
                        <a:t> плодородного слоя, порча земли </a:t>
                      </a:r>
                      <a:r>
                        <a:rPr lang="ru-RU" sz="1400" b="0" dirty="0" smtClean="0"/>
                        <a:t>(ч.1ст.8.6)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3,75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3,12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Взыскано 1,44</a:t>
                      </a:r>
                      <a:endParaRPr lang="ru-RU" sz="1400" b="0" dirty="0"/>
                    </a:p>
                  </a:txBody>
                  <a:tcPr anchor="ctr"/>
                </a:tc>
              </a:tr>
              <a:tr h="71395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10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ООО «Солнечное поле»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Снятие</a:t>
                      </a:r>
                      <a:r>
                        <a:rPr lang="ru-RU" sz="1400" b="0" baseline="0" dirty="0" smtClean="0"/>
                        <a:t> плодородного слоя, порча земли </a:t>
                      </a:r>
                      <a:r>
                        <a:rPr lang="ru-RU" sz="1400" b="0" dirty="0" smtClean="0"/>
                        <a:t>(ч.1ст.8.6), карьер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24,68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157,982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Рекульт. </a:t>
                      </a:r>
                      <a:r>
                        <a:rPr lang="ru-RU" sz="1400" b="0" baseline="0" dirty="0" smtClean="0"/>
                        <a:t> карьера</a:t>
                      </a:r>
                      <a:endParaRPr lang="ru-RU" sz="1400" b="0" dirty="0"/>
                    </a:p>
                  </a:txBody>
                  <a:tcPr anchor="ctr"/>
                </a:tc>
              </a:tr>
              <a:tr h="50572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11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ООО «Атмосфера»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Загрязнение, порча земли</a:t>
                      </a:r>
                      <a:r>
                        <a:rPr lang="ru-RU" sz="1400" b="0" baseline="0" dirty="0" smtClean="0"/>
                        <a:t> </a:t>
                      </a:r>
                      <a:r>
                        <a:rPr lang="ru-RU" sz="1400" b="0" dirty="0" smtClean="0"/>
                        <a:t>(ч.2ст.8.7), свалка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0,01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31,68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/>
                    </a:p>
                  </a:txBody>
                  <a:tcPr anchor="ctr"/>
                </a:tc>
              </a:tr>
              <a:tr h="597554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12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ООО «Сетиводстрой» (Тульская обл.)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Уничтожение</a:t>
                      </a:r>
                      <a:r>
                        <a:rPr lang="ru-RU" sz="1400" b="0" baseline="0" dirty="0" smtClean="0"/>
                        <a:t> плод. слоя</a:t>
                      </a:r>
                      <a:r>
                        <a:rPr lang="ru-RU" sz="1400" b="0" dirty="0" smtClean="0"/>
                        <a:t> (ч.2ст.8.6)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0,3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2,4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85721" y="5357826"/>
            <a:ext cx="7670655" cy="1000132"/>
          </a:xfrm>
        </p:spPr>
        <p:txBody>
          <a:bodyPr>
            <a:normAutofit lnSpcReduction="1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1600" b="1" dirty="0" smtClean="0">
                <a:solidFill>
                  <a:srgbClr val="007A37"/>
                </a:solidFill>
                <a:cs typeface="Times New Roman" pitchFamily="18" charset="0"/>
              </a:rPr>
              <a:t>           </a:t>
            </a:r>
            <a:r>
              <a:rPr lang="ru-RU" sz="1600" b="1" dirty="0" smtClean="0">
                <a:solidFill>
                  <a:srgbClr val="007A37"/>
                </a:solidFill>
                <a:cs typeface="Arial" pitchFamily="34" charset="0"/>
              </a:rPr>
              <a:t>В 130 образцах почв, отобранных с площади 1207 га, выявлено снижение плодородия земель сельскохозяйственного назначения, по результатам возбуждены административные дела по ст. 8.7. КоАП РФ</a:t>
            </a:r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1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28E949-725B-40FD-8E9D-7D50DFEB431C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71500" y="285750"/>
            <a:ext cx="81438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7A37"/>
                </a:solidFill>
                <a:latin typeface="Arial" pitchFamily="34" charset="0"/>
                <a:cs typeface="Arial" pitchFamily="34" charset="0"/>
              </a:rPr>
              <a:t>Количество отобранных </a:t>
            </a:r>
            <a:endParaRPr lang="ru-RU" sz="2000" b="1" dirty="0" smtClean="0">
              <a:solidFill>
                <a:srgbClr val="007A37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7A37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2000" b="1" dirty="0">
                <a:solidFill>
                  <a:srgbClr val="007A37"/>
                </a:solidFill>
                <a:latin typeface="Arial" pitchFamily="34" charset="0"/>
                <a:cs typeface="Arial" pitchFamily="34" charset="0"/>
              </a:rPr>
              <a:t>проанализированных образцов почв </a:t>
            </a:r>
            <a:r>
              <a:rPr lang="ru-RU" sz="2000" b="1" dirty="0" smtClean="0">
                <a:solidFill>
                  <a:srgbClr val="007A37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>
                <a:solidFill>
                  <a:srgbClr val="007A37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ru-RU" sz="2000" b="1" dirty="0" smtClean="0">
                <a:solidFill>
                  <a:srgbClr val="007A37"/>
                </a:solidFill>
                <a:latin typeface="Arial" pitchFamily="34" charset="0"/>
                <a:cs typeface="Arial" pitchFamily="34" charset="0"/>
              </a:rPr>
              <a:t>году</a:t>
            </a:r>
            <a:endParaRPr lang="ru-RU" sz="2000" b="1" dirty="0">
              <a:solidFill>
                <a:srgbClr val="007A37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285750" y="1428750"/>
          <a:ext cx="3638178" cy="372844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78245"/>
                <a:gridCol w="859933"/>
              </a:tblGrid>
              <a:tr h="1007687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Отобрано и проанализировано образцов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2498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705381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для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агрохимического анализа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1792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1007687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для эколого-токсикологического анализа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1195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1007687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rgbClr val="C00000"/>
                          </a:solidFill>
                          <a:latin typeface="+mn-lt"/>
                          <a:cs typeface="Arial" pitchFamily="34" charset="0"/>
                        </a:rPr>
                        <a:t>Выявлено превышение ПДК, токсичных элементов</a:t>
                      </a:r>
                      <a:endParaRPr lang="ru-RU" sz="1800" b="0" dirty="0">
                        <a:solidFill>
                          <a:srgbClr val="C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rgbClr val="C00000"/>
                          </a:solidFill>
                          <a:latin typeface="+mn-lt"/>
                          <a:cs typeface="Arial" pitchFamily="34" charset="0"/>
                        </a:rPr>
                        <a:t>111</a:t>
                      </a:r>
                      <a:endParaRPr lang="ru-RU" sz="1800" b="0" dirty="0">
                        <a:solidFill>
                          <a:srgbClr val="C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pic>
        <p:nvPicPr>
          <p:cNvPr id="7" name="Содержимое 5" descr="cms_1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97870" y="1412776"/>
            <a:ext cx="4588930" cy="3490009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build="p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0" y="44450"/>
            <a:ext cx="9144000" cy="92868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A37"/>
                </a:solidFill>
                <a:latin typeface="+mj-lt"/>
              </a:rPr>
              <a:t>По вопросам государственного земельного контроля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A37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7A37"/>
                </a:solidFill>
              </a:rPr>
              <a:t>заключено  </a:t>
            </a:r>
            <a:r>
              <a:rPr lang="ru-RU" sz="2000" b="1" dirty="0" smtClean="0">
                <a:solidFill>
                  <a:srgbClr val="007A37"/>
                </a:solidFill>
                <a:latin typeface="+mj-lt"/>
              </a:rPr>
              <a:t>188 соглашений </a:t>
            </a:r>
            <a:r>
              <a:rPr lang="ru-RU" sz="2000" b="1" dirty="0">
                <a:solidFill>
                  <a:srgbClr val="007A37"/>
                </a:solidFill>
                <a:latin typeface="+mj-lt"/>
              </a:rPr>
              <a:t>о взаимодействии:</a:t>
            </a:r>
            <a:endParaRPr lang="ru-RU" sz="2000" b="1" dirty="0">
              <a:solidFill>
                <a:srgbClr val="007A37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6200000">
            <a:off x="1395711" y="1060673"/>
            <a:ext cx="285750" cy="269875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/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1763688" y="908720"/>
            <a:ext cx="7056437" cy="432048"/>
          </a:xfrm>
          <a:prstGeom prst="round2Diag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Департамент Росприроднадзора по ЦФО</a:t>
            </a:r>
            <a:endParaRPr lang="ru-RU" sz="1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6200000">
            <a:off x="1395711" y="1852761"/>
            <a:ext cx="285750" cy="269875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/>
          </a:p>
        </p:txBody>
      </p:sp>
      <p:sp>
        <p:nvSpPr>
          <p:cNvPr id="22" name="Стрелка вниз 21"/>
          <p:cNvSpPr/>
          <p:nvPr/>
        </p:nvSpPr>
        <p:spPr>
          <a:xfrm rot="16200000">
            <a:off x="1395711" y="2932881"/>
            <a:ext cx="285750" cy="269875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/>
          </a:p>
        </p:txBody>
      </p:sp>
      <p:sp>
        <p:nvSpPr>
          <p:cNvPr id="25" name="Стрелка вниз 24"/>
          <p:cNvSpPr/>
          <p:nvPr/>
        </p:nvSpPr>
        <p:spPr>
          <a:xfrm rot="16200000">
            <a:off x="1395711" y="3580953"/>
            <a:ext cx="285750" cy="269875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/>
          </a:p>
        </p:txBody>
      </p:sp>
      <p:sp>
        <p:nvSpPr>
          <p:cNvPr id="29" name="Стрелка вниз 28"/>
          <p:cNvSpPr/>
          <p:nvPr/>
        </p:nvSpPr>
        <p:spPr>
          <a:xfrm rot="16200000">
            <a:off x="1395711" y="4445049"/>
            <a:ext cx="285750" cy="269875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/>
          </a:p>
        </p:txBody>
      </p:sp>
      <p:sp>
        <p:nvSpPr>
          <p:cNvPr id="30" name="Стрелка вниз 29"/>
          <p:cNvSpPr/>
          <p:nvPr/>
        </p:nvSpPr>
        <p:spPr>
          <a:xfrm rot="16200000">
            <a:off x="1395711" y="5381153"/>
            <a:ext cx="285750" cy="269875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/>
          </a:p>
        </p:txBody>
      </p:sp>
      <p:sp>
        <p:nvSpPr>
          <p:cNvPr id="31" name="Стрелка вниз 30"/>
          <p:cNvSpPr/>
          <p:nvPr/>
        </p:nvSpPr>
        <p:spPr>
          <a:xfrm rot="16200000">
            <a:off x="1395413" y="6303962"/>
            <a:ext cx="285750" cy="269875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/>
          </a:p>
        </p:txBody>
      </p:sp>
      <p:sp>
        <p:nvSpPr>
          <p:cNvPr id="33" name="Прямоугольник с двумя скругленными противолежащими углами 32"/>
          <p:cNvSpPr/>
          <p:nvPr/>
        </p:nvSpPr>
        <p:spPr>
          <a:xfrm>
            <a:off x="1763713" y="1484784"/>
            <a:ext cx="7056437" cy="1086960"/>
          </a:xfrm>
          <a:prstGeom prst="round2DiagRect">
            <a:avLst>
              <a:gd name="adj1" fmla="val 19407"/>
              <a:gd name="adj2" fmla="val 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200" b="1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endParaRPr lang="ru-RU" sz="1200" b="1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ГУ МВД России по Московской области</a:t>
            </a: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itchFamily="18" charset="0"/>
              </a:rPr>
              <a:t>ГУ МВД России по г. Москве</a:t>
            </a: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itchFamily="18" charset="0"/>
              </a:rPr>
              <a:t>УМВД России по Тульской области</a:t>
            </a:r>
          </a:p>
          <a:p>
            <a:pPr>
              <a:defRPr/>
            </a:pPr>
            <a:endParaRPr lang="ru-RU" sz="12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4" name="Прямоугольник с двумя скругленными противолежащими углами 33"/>
          <p:cNvSpPr/>
          <p:nvPr/>
        </p:nvSpPr>
        <p:spPr>
          <a:xfrm>
            <a:off x="1763713" y="2708920"/>
            <a:ext cx="7056437" cy="604193"/>
          </a:xfrm>
          <a:prstGeom prst="round2Diag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200" b="1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ФГБУ «Федеральный центр оценки безопасности качества зерна»</a:t>
            </a: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itchFamily="18" charset="0"/>
              </a:rPr>
              <a:t>ФГБУ «Тульская межобластная ветеринарная лаборатория»</a:t>
            </a:r>
          </a:p>
          <a:p>
            <a:pPr>
              <a:defRPr/>
            </a:pPr>
            <a:endParaRPr lang="ru-RU" sz="1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5" name="Прямоугольник с двумя скругленными противолежащими углами 34"/>
          <p:cNvSpPr/>
          <p:nvPr/>
        </p:nvSpPr>
        <p:spPr>
          <a:xfrm>
            <a:off x="1785918" y="3429000"/>
            <a:ext cx="7056437" cy="569713"/>
          </a:xfrm>
          <a:prstGeom prst="round2Diag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2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2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itchFamily="18" charset="0"/>
              </a:rPr>
              <a:t>Управление Федеральной налоговой службы по Московской области</a:t>
            </a: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itchFamily="18" charset="0"/>
              </a:rPr>
              <a:t>Управление Федеральной налоговой службы по Тульской области</a:t>
            </a:r>
          </a:p>
          <a:p>
            <a:pPr>
              <a:defRPr/>
            </a:pPr>
            <a:endParaRPr lang="ru-RU" sz="12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2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36" name="Прямоугольник с двумя скругленными противолежащими углами 35"/>
          <p:cNvSpPr/>
          <p:nvPr/>
        </p:nvSpPr>
        <p:spPr>
          <a:xfrm>
            <a:off x="1763713" y="4221089"/>
            <a:ext cx="7056437" cy="648072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200" b="1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Управление ФССП по Московской области. </a:t>
            </a: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itchFamily="18" charset="0"/>
              </a:rPr>
              <a:t>Управление ФССП по Тульской  области</a:t>
            </a:r>
            <a:endParaRPr lang="ru-RU" sz="1200" b="1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endParaRPr lang="ru-RU" sz="12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37" name="Прямоугольник с двумя скругленными противолежащими углами 36"/>
          <p:cNvSpPr/>
          <p:nvPr/>
        </p:nvSpPr>
        <p:spPr>
          <a:xfrm>
            <a:off x="1763713" y="5013176"/>
            <a:ext cx="7056437" cy="1008112"/>
          </a:xfrm>
          <a:prstGeom prst="round2Diag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2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2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itchFamily="18" charset="0"/>
              </a:rPr>
              <a:t>Управление Федеральной службы государственной регистрации, кадастра и картографии по Московской области</a:t>
            </a:r>
          </a:p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itchFamily="18" charset="0"/>
              </a:rPr>
              <a:t>Управление Федеральной службы государственной регистрации, кадастра и картографии по Тульской области</a:t>
            </a:r>
          </a:p>
          <a:p>
            <a:pPr>
              <a:defRPr/>
            </a:pPr>
            <a:endParaRPr lang="ru-RU" sz="12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200" b="1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8" name="Прямоугольник с двумя скругленными противолежащими углами 37"/>
          <p:cNvSpPr/>
          <p:nvPr/>
        </p:nvSpPr>
        <p:spPr>
          <a:xfrm>
            <a:off x="1763713" y="6165850"/>
            <a:ext cx="7056437" cy="547688"/>
          </a:xfrm>
          <a:prstGeom prst="round2Diag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Управление лесного </a:t>
            </a:r>
            <a:r>
              <a:rPr lang="ru-RU" sz="1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хозяйства </a:t>
            </a:r>
            <a:r>
              <a:rPr lang="ru-RU" sz="1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по Московской области (МОСЛЕСХОЗ)</a:t>
            </a:r>
            <a:endParaRPr lang="ru-RU" sz="1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 rot="16200000">
            <a:off x="-1936005" y="3364709"/>
            <a:ext cx="5643602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A50021"/>
              </a:solidFill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>Управление Россельхознадзора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+mj-lt"/>
              </a:rPr>
              <a:t>по городу Москва, Московской и Тульской  областям</a:t>
            </a:r>
          </a:p>
          <a:p>
            <a:pPr algn="ctr"/>
            <a:endParaRPr lang="ru-RU" sz="1400" dirty="0"/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z="1200" smtClean="0">
                <a:solidFill>
                  <a:schemeClr val="tx1"/>
                </a:solidFill>
              </a:rPr>
              <a:pPr/>
              <a:t>18</a:t>
            </a:fld>
            <a:endParaRPr lang="ru-RU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 animBg="1"/>
      <p:bldP spid="19" grpId="0" animBg="1"/>
      <p:bldP spid="22" grpId="0" animBg="1"/>
      <p:bldP spid="25" grpId="0" animBg="1"/>
      <p:bldP spid="29" grpId="0" animBg="1"/>
      <p:bldP spid="30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z="1800" smtClean="0"/>
              <a:pPr/>
              <a:t>19</a:t>
            </a:fld>
            <a:endParaRPr lang="ru-RU" sz="1800" dirty="0"/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214313" y="1357313"/>
            <a:ext cx="8572500" cy="95410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endParaRPr lang="ru-RU" sz="1400" b="1" dirty="0">
              <a:solidFill>
                <a:prstClr val="black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проведено 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103 проверки </a:t>
            </a:r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деятельности  органов местного 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самоуправления (из них 82 плановых и 21 внеплановых);</a:t>
            </a:r>
          </a:p>
          <a:p>
            <a:pPr>
              <a:buFont typeface="Wingdings" pitchFamily="2" charset="2"/>
              <a:buChar char="§"/>
              <a:defRPr/>
            </a:pP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179512" y="332656"/>
            <a:ext cx="85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В рамках полномочий по надзору за деятельностью органов местного самоуправления в сфере земельного контроля</a:t>
            </a:r>
            <a:r>
              <a:rPr lang="ru-RU" dirty="0" smtClean="0"/>
              <a:t> </a:t>
            </a:r>
            <a:endParaRPr lang="ru-RU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51520" y="2132856"/>
            <a:ext cx="4752528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cs typeface="Arial" pitchFamily="34" charset="0"/>
              </a:rPr>
              <a:t>21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 административное расследование на соответствие требованиям земельного законодательства;</a:t>
            </a:r>
          </a:p>
          <a:p>
            <a:pPr>
              <a:buFont typeface="Wingdings" pitchFamily="2" charset="2"/>
              <a:buChar char="§"/>
            </a:pPr>
            <a:endParaRPr lang="ru-RU" sz="1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solidFill>
                  <a:srgbClr val="000000"/>
                </a:solidFill>
                <a:cs typeface="Arial" pitchFamily="34" charset="0"/>
              </a:rPr>
              <a:t> по 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выявленным нарушениям составлен и рассмотрен 21 протокол </a:t>
            </a:r>
          </a:p>
          <a:p>
            <a:pPr>
              <a:buFont typeface="Wingdings" pitchFamily="2" charset="2"/>
              <a:buChar char="§"/>
            </a:pPr>
            <a:endParaRPr lang="ru-RU" sz="1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об административных правонарушениях;</a:t>
            </a:r>
          </a:p>
          <a:p>
            <a:pPr>
              <a:buFont typeface="Wingdings" pitchFamily="2" charset="2"/>
              <a:buChar char="§"/>
            </a:pPr>
            <a:endParaRPr lang="ru-RU" sz="1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solidFill>
                  <a:srgbClr val="000000"/>
                </a:solidFill>
                <a:cs typeface="Arial" pitchFamily="34" charset="0"/>
              </a:rPr>
              <a:t> наложено штрафов на общую сумму 84 </a:t>
            </a:r>
            <a:r>
              <a:rPr lang="ru-RU" sz="1400" b="1" dirty="0" err="1" smtClean="0">
                <a:solidFill>
                  <a:srgbClr val="000000"/>
                </a:solidFill>
                <a:cs typeface="Arial" pitchFamily="34" charset="0"/>
              </a:rPr>
              <a:t>тыс.руб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endParaRPr lang="ru-RU" sz="1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solidFill>
                  <a:srgbClr val="000000"/>
                </a:solidFill>
                <a:cs typeface="Arial" pitchFamily="34" charset="0"/>
              </a:rPr>
              <a:t> выдано 21 предписание  об устранении нарушений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, 14 из которых выполнены;</a:t>
            </a:r>
          </a:p>
          <a:p>
            <a:pPr>
              <a:buFont typeface="Wingdings" pitchFamily="2" charset="2"/>
              <a:buChar char="§"/>
            </a:pPr>
            <a:endParaRPr lang="ru-RU" sz="1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b="1" dirty="0" smtClean="0">
                <a:solidFill>
                  <a:srgbClr val="000000"/>
                </a:solidFill>
                <a:cs typeface="Arial" pitchFamily="34" charset="0"/>
              </a:rPr>
              <a:t>устранено нарушений с вовлечением земель в оборот – 15 га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;</a:t>
            </a:r>
          </a:p>
        </p:txBody>
      </p:sp>
      <p:pic>
        <p:nvPicPr>
          <p:cNvPr id="3074" name="Picture 2" descr="C:\Documents and Settings\user\Мои документы\Алексеева НГ 03 08 2012\ПРЕЗЕНТАЦИИ 2\фото КОЛОМНА\совещание с ГУВД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420888"/>
            <a:ext cx="3363689" cy="2522767"/>
          </a:xfrm>
          <a:prstGeom prst="round2DiagRect">
            <a:avLst/>
          </a:prstGeom>
          <a:noFill/>
          <a:ln w="19050">
            <a:solidFill>
              <a:srgbClr val="B68A66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30725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/>
          </p:nvPr>
        </p:nvGraphicFramePr>
        <p:xfrm>
          <a:off x="428596" y="476672"/>
          <a:ext cx="8429684" cy="6238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7347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54B294-8284-495E-98D9-045BEF22AE53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20</a:t>
            </a:fld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0"/>
            <a:ext cx="864393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827584" y="4437112"/>
            <a:ext cx="7030564" cy="1800200"/>
          </a:xfrm>
          <a:prstGeom prst="round2DiagRect">
            <a:avLst/>
          </a:prstGeom>
          <a:ln>
            <a:solidFill>
              <a:srgbClr val="B63A69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4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4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Результат взаимодействия с налоговыми органами на закрепленных территориях: </a:t>
            </a:r>
            <a:r>
              <a:rPr lang="ru-RU" sz="1400" b="1" dirty="0" smtClean="0">
                <a:solidFill>
                  <a:srgbClr val="FF0000"/>
                </a:solidFill>
                <a:cs typeface="Times New Roman" pitchFamily="18" charset="0"/>
              </a:rPr>
              <a:t>взыскано дополнительно налогов на землю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cs typeface="Times New Roman" pitchFamily="18" charset="0"/>
              </a:rPr>
              <a:t>в 2011 году – 1200 тыс. руб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cs typeface="Times New Roman" pitchFamily="18" charset="0"/>
              </a:rPr>
              <a:t>в 2012 году – 11160 тыс. руб</a:t>
            </a:r>
          </a:p>
          <a:p>
            <a:pPr>
              <a:defRPr/>
            </a:pPr>
            <a:endParaRPr lang="ru-RU" sz="14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2">
        <p:bldAsOne/>
      </p:bldGraphic>
      <p:bldP spid="6" grpId="0" animBg="1"/>
      <p:bldP spid="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857224" y="332656"/>
            <a:ext cx="7429552" cy="1524708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rgbClr val="B63A69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В 2012 году 29 инспекторов Управления, осуществляющих земельный надзор, прошли повышение квалификации по направлениям: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857760"/>
            <a:ext cx="7358114" cy="1428760"/>
          </a:xfrm>
          <a:prstGeom prst="round2Diag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chemeClr val="tx1"/>
                </a:solidFill>
                <a:cs typeface="Times New Roman" pitchFamily="18" charset="0"/>
              </a:rPr>
              <a:t>«Применение мер административного принуждения при осуществлении надзорный полномочий», МГЮА, Москва</a:t>
            </a:r>
          </a:p>
          <a:p>
            <a:pPr>
              <a:defRPr/>
            </a:pPr>
            <a:endParaRPr lang="ru-RU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6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928662" y="3286124"/>
            <a:ext cx="7286676" cy="1080120"/>
          </a:xfrm>
          <a:prstGeom prst="round2Diag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chemeClr val="tx1"/>
                </a:solidFill>
                <a:cs typeface="Times New Roman" pitchFamily="18" charset="0"/>
              </a:rPr>
              <a:t>«Земельный надзор за использованием и охраной земель сельскохозяйственного назначения», МГЮА, Москва</a:t>
            </a:r>
          </a:p>
          <a:p>
            <a:pPr>
              <a:defRPr/>
            </a:pPr>
            <a:endParaRPr lang="ru-RU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16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857224" y="2143116"/>
            <a:ext cx="7358114" cy="648072"/>
          </a:xfrm>
          <a:prstGeom prst="round2Diag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 smtClean="0">
                <a:solidFill>
                  <a:schemeClr val="tx1"/>
                </a:solidFill>
                <a:cs typeface="Times New Roman" pitchFamily="18" charset="0"/>
              </a:rPr>
              <a:t>«Государственный надзор и контроль в сфере землепользования. Опыт ЕС», Елгава (Латвия)</a:t>
            </a:r>
            <a:endParaRPr lang="ru-RU" sz="16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428728" y="1857364"/>
            <a:ext cx="484632" cy="288032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214810" y="2928934"/>
            <a:ext cx="484632" cy="288032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7072330" y="4500570"/>
            <a:ext cx="484632" cy="288032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21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tc.ua/files/pics/1292776478_networ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496"/>
            <a:ext cx="3240360" cy="324036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ru-RU" sz="1400" dirty="0" smtClean="0"/>
              <a:t>                          </a:t>
            </a:r>
            <a:endParaRPr lang="ru-RU" sz="14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22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71600" y="116632"/>
          <a:ext cx="7992888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928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7A37"/>
                          </a:solidFill>
                          <a:effectLst/>
                        </a:rPr>
                        <a:t>В районных, региональных и федеральных средствах массовой информации за 2012 год размещена и организована 251 публикация: </a:t>
                      </a:r>
                      <a:endParaRPr lang="ru-RU" sz="2000" b="1" dirty="0">
                        <a:solidFill>
                          <a:srgbClr val="007A37"/>
                        </a:solidFill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Загнутый угол 14"/>
          <p:cNvSpPr/>
          <p:nvPr/>
        </p:nvSpPr>
        <p:spPr>
          <a:xfrm>
            <a:off x="4071934" y="4786322"/>
            <a:ext cx="4176464" cy="1571636"/>
          </a:xfrm>
          <a:prstGeom prst="foldedCorne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b="1" dirty="0" smtClean="0"/>
              <a:t>На сайте Управления Россельхознадзора размещено 9</a:t>
            </a:r>
            <a:r>
              <a:rPr lang="en-US" sz="1400" b="1" dirty="0" smtClean="0"/>
              <a:t> </a:t>
            </a:r>
            <a:r>
              <a:rPr lang="ru-RU" sz="1400" b="1" dirty="0" smtClean="0"/>
              <a:t>отчетных материалов о деятельности Управления в области земельного надзора </a:t>
            </a:r>
          </a:p>
          <a:p>
            <a:pPr algn="ctr"/>
            <a:r>
              <a:rPr lang="en-US" sz="1400" b="1" dirty="0" smtClean="0">
                <a:hlinkClick r:id="rId3"/>
              </a:rPr>
              <a:t>http://www.rsn-msk.ru/news/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  <p:sp>
        <p:nvSpPr>
          <p:cNvPr id="16" name="Загнутый угол 15"/>
          <p:cNvSpPr/>
          <p:nvPr/>
        </p:nvSpPr>
        <p:spPr>
          <a:xfrm>
            <a:off x="4429124" y="3929066"/>
            <a:ext cx="4104456" cy="785818"/>
          </a:xfrm>
          <a:prstGeom prst="foldedCorne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Размещена информация в газете Луховицкого района Московской области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7" name="Загнутый угол 16"/>
          <p:cNvSpPr/>
          <p:nvPr/>
        </p:nvSpPr>
        <p:spPr>
          <a:xfrm>
            <a:off x="4572000" y="2571744"/>
            <a:ext cx="4176464" cy="1221286"/>
          </a:xfrm>
          <a:prstGeom prst="foldedCorne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endParaRPr lang="ru-RU" sz="1400" dirty="0" smtClean="0"/>
          </a:p>
          <a:p>
            <a:pPr algn="ctr"/>
            <a:r>
              <a:rPr lang="ru-RU" sz="1400" b="1" dirty="0" smtClean="0"/>
              <a:t>Сюжет на телеканале «Москва 24» О выявлении более 870 га, не используемых земель по назначению.</a:t>
            </a:r>
          </a:p>
          <a:p>
            <a:pPr algn="ctr"/>
            <a:r>
              <a:rPr lang="en-US" sz="1400" dirty="0" smtClean="0">
                <a:hlinkClick r:id="rId4"/>
              </a:rPr>
              <a:t>http://www.m24.ru/articles/2466</a:t>
            </a:r>
            <a:r>
              <a:rPr lang="en-US" sz="1400" dirty="0" smtClean="0"/>
              <a:t> 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18" name="Загнутый угол 17"/>
          <p:cNvSpPr/>
          <p:nvPr/>
        </p:nvSpPr>
        <p:spPr>
          <a:xfrm>
            <a:off x="4929190" y="1142984"/>
            <a:ext cx="3929090" cy="1285884"/>
          </a:xfrm>
          <a:prstGeom prst="foldedCorne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/>
          </a:p>
          <a:p>
            <a:pPr algn="ctr"/>
            <a:r>
              <a:rPr lang="ru-RU" sz="1400" b="1" dirty="0" smtClean="0"/>
              <a:t>В июле </a:t>
            </a:r>
            <a:r>
              <a:rPr lang="en-US" sz="1400" b="1" dirty="0" smtClean="0"/>
              <a:t>2012</a:t>
            </a:r>
            <a:r>
              <a:rPr lang="ru-RU" sz="1400" b="1" dirty="0" smtClean="0"/>
              <a:t> г. сюжет на радио «Вести ФМ» - О проведении обследований территорий Московской области</a:t>
            </a:r>
          </a:p>
          <a:p>
            <a:pPr algn="ctr"/>
            <a:r>
              <a:rPr lang="en-US" sz="1400" dirty="0" smtClean="0">
                <a:hlinkClick r:id="rId5"/>
              </a:rPr>
              <a:t>http</a:t>
            </a:r>
            <a:r>
              <a:rPr lang="ru-RU" sz="1400" dirty="0" smtClean="0">
                <a:hlinkClick r:id="rId5"/>
              </a:rPr>
              <a:t>://</a:t>
            </a:r>
            <a:r>
              <a:rPr lang="en-US" sz="1400" dirty="0" smtClean="0">
                <a:hlinkClick r:id="rId5"/>
              </a:rPr>
              <a:t>rsn-msk.</a:t>
            </a:r>
            <a:r>
              <a:rPr lang="ru-RU" sz="1400" dirty="0" smtClean="0">
                <a:hlinkClick r:id="rId5"/>
              </a:rPr>
              <a:t>/</a:t>
            </a:r>
            <a:r>
              <a:rPr lang="en-US" sz="1400" dirty="0" smtClean="0">
                <a:hlinkClick r:id="rId5"/>
              </a:rPr>
              <a:t>Video/n4865/-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251520" y="1268760"/>
            <a:ext cx="4176464" cy="1368152"/>
          </a:xfrm>
          <a:prstGeom prst="round2DiagRect">
            <a:avLst/>
          </a:prstGeom>
          <a:ln>
            <a:solidFill>
              <a:srgbClr val="B68A66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217 материалов размещено на сайтах;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26 публикаций в печати;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8 репортажей на телевидении</a:t>
            </a:r>
          </a:p>
          <a:p>
            <a:pPr algn="ctr"/>
            <a:endParaRPr lang="ru-RU" sz="1400" dirty="0"/>
          </a:p>
        </p:txBody>
      </p:sp>
    </p:spTree>
  </p:cSld>
  <p:clrMapOvr>
    <a:masterClrMapping/>
  </p:clrMapOvr>
  <p:transition advTm="1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3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75240" cy="980728"/>
          </a:xfrm>
          <a:prstGeom prst="round2Diag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007A37"/>
                </a:solidFill>
              </a:rPr>
              <a:t>Рейтинг территориальных Управлений РОССЕЛЬХОЗНАДЗОРА </a:t>
            </a:r>
            <a:br>
              <a:rPr lang="ru-RU" sz="1800" b="1" dirty="0" smtClean="0">
                <a:solidFill>
                  <a:srgbClr val="007A37"/>
                </a:solidFill>
              </a:rPr>
            </a:br>
            <a:r>
              <a:rPr lang="ru-RU" sz="1800" b="1" dirty="0" smtClean="0">
                <a:solidFill>
                  <a:srgbClr val="007A37"/>
                </a:solidFill>
              </a:rPr>
              <a:t>по работе со СМИ за 9 месяцев 2012 года</a:t>
            </a:r>
            <a:endParaRPr lang="ru-RU" sz="1800" b="1" dirty="0">
              <a:solidFill>
                <a:srgbClr val="007A37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268752"/>
          <a:ext cx="8064896" cy="5163103"/>
        </p:xfrm>
        <a:graphic>
          <a:graphicData uri="http://schemas.openxmlformats.org/drawingml/2006/table">
            <a:tbl>
              <a:tblPr/>
              <a:tblGrid>
                <a:gridCol w="412368"/>
                <a:gridCol w="4254569"/>
                <a:gridCol w="733867"/>
                <a:gridCol w="1410402"/>
                <a:gridCol w="1253690"/>
              </a:tblGrid>
              <a:tr h="6862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Территориальное управление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Россельхознадзора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релизы на сайте РСХН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ТВ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 Приморскому краю 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4634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276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 Республике Татарстан 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3733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1609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 Брянской и Смоленской обл.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3570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994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 Воронежской и Волгоградской обл.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3515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153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 Калининградской области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3398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817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 Ростовской области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2971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762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Москва,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Тульская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2935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592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Красноярск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1645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Новосибирск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1357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264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Тверь/Псков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1905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387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900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900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 Позиция Управления в общем рейтинге Россельхознадзора  -   7</a:t>
                      </a:r>
                    </a:p>
                    <a:p>
                      <a:pPr algn="l" fontAlgn="b"/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900">
                <a:tc grid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 Позиция Управления в общем рейтинге тер. Управлений по ЦФО   -   3</a:t>
                      </a:r>
                      <a:endParaRPr lang="ru-RU" sz="1200" b="1" i="0" u="none" strike="noStrike" dirty="0" smtClean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676" marR="8676" marT="8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676" marR="8676" marT="8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43204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7A37"/>
                </a:solidFill>
              </a:rPr>
              <a:t>Сведения о работе Управления со СМИ</a:t>
            </a:r>
            <a:endParaRPr lang="ru-RU" sz="2000" b="1" dirty="0">
              <a:solidFill>
                <a:srgbClr val="007A37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9" y="764697"/>
          <a:ext cx="8136904" cy="5472618"/>
        </p:xfrm>
        <a:graphic>
          <a:graphicData uri="http://schemas.openxmlformats.org/drawingml/2006/table">
            <a:tbl>
              <a:tblPr/>
              <a:tblGrid>
                <a:gridCol w="303409"/>
                <a:gridCol w="2151453"/>
                <a:gridCol w="648195"/>
                <a:gridCol w="634402"/>
                <a:gridCol w="606819"/>
                <a:gridCol w="524072"/>
                <a:gridCol w="648195"/>
                <a:gridCol w="799900"/>
                <a:gridCol w="772316"/>
                <a:gridCol w="551654"/>
                <a:gridCol w="496489"/>
              </a:tblGrid>
              <a:tr h="8555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№ </a:t>
                      </a:r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п</a:t>
                      </a:r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/</a:t>
                      </a:r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п</a:t>
                      </a:r>
                      <a:endParaRPr lang="ru-RU" sz="11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Наименование отдела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ИТОГО 2011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ИТОГО 2012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Сайт Управления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Times New Roman"/>
                        </a:rPr>
                        <a:t>Сайт РСХН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ИТОГО СМИ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Интернет порталы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Times New Roman"/>
                        </a:rPr>
                        <a:t>Газеты и журналы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Times New Roman"/>
                        </a:rPr>
                        <a:t>ТВ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Times New Roman"/>
                        </a:rPr>
                        <a:t>Радио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Отдел </a:t>
                      </a:r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погран.вет.контроля</a:t>
                      </a:r>
                      <a:endParaRPr lang="ru-RU" sz="11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900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1 237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865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850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Отдел </a:t>
                      </a:r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вет.надзора</a:t>
                      </a:r>
                      <a:endParaRPr lang="ru-RU" sz="11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Times New Roman"/>
                        </a:rPr>
                        <a:t>511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401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Отдел </a:t>
                      </a:r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погран.фито.контроль</a:t>
                      </a:r>
                      <a:endParaRPr lang="ru-RU" sz="11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891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760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499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483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Отдел </a:t>
                      </a:r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вн.фит.надзора</a:t>
                      </a:r>
                      <a:endParaRPr lang="ru-RU" sz="11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497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Отдел </a:t>
                      </a:r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зем.надзора</a:t>
                      </a:r>
                      <a:endParaRPr lang="ru-RU" sz="11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Коломенский МРО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630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501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473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Истринский</a:t>
                      </a:r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 МРО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286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Сергиево-Посадский МРО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142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Наро-Фоминский</a:t>
                      </a:r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 МРО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Times New Roman"/>
                        </a:rPr>
                        <a:t>234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Подольский МРО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Серпуховский</a:t>
                      </a:r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 МРО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106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Ефремовский</a:t>
                      </a:r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 МРО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126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Раменский МРО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Вет.надзор</a:t>
                      </a:r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 по Тульской обл.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434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Фито.надзор</a:t>
                      </a:r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 Тульской обл.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435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100" b="1" i="0" u="none" strike="noStrike" dirty="0" err="1">
                          <a:effectLst/>
                          <a:latin typeface="Times New Roman"/>
                        </a:rPr>
                        <a:t>Зем.надзор</a:t>
                      </a:r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 по Тульской обл.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344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7159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2 944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/>
                        </a:rPr>
                        <a:t>6 052</a:t>
                      </a:r>
                      <a:endParaRPr lang="ru-RU" sz="11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840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4 412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4 270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0" y="0"/>
          <a:ext cx="4644008" cy="328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4355976" y="1"/>
          <a:ext cx="4594227" cy="3356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3356992"/>
          <a:ext cx="4644008" cy="3501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499992" y="3284984"/>
          <a:ext cx="4644008" cy="3573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511175" y="260649"/>
          <a:ext cx="812165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1" y="3356993"/>
          <a:ext cx="8712969" cy="3312370"/>
        </p:xfrm>
        <a:graphic>
          <a:graphicData uri="http://schemas.openxmlformats.org/drawingml/2006/table">
            <a:tbl>
              <a:tblPr/>
              <a:tblGrid>
                <a:gridCol w="2067324"/>
                <a:gridCol w="931398"/>
                <a:gridCol w="352421"/>
                <a:gridCol w="1019502"/>
                <a:gridCol w="352421"/>
                <a:gridCol w="887344"/>
                <a:gridCol w="881051"/>
                <a:gridCol w="877904"/>
                <a:gridCol w="349275"/>
                <a:gridCol w="453112"/>
                <a:gridCol w="541217"/>
              </a:tblGrid>
              <a:tr h="2239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Отдел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Проведено проверок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Рейтинг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Рейтинг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Штрафов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Сред. показатель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рейтинг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Сред.  рейтинг 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9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наложено,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тыс.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Рейтинг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взыскано,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Рейтинг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9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Истринский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МРО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2695,70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2429,00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Наро-Фоминский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МРО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2312,20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993,50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Коломенский МРО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1888,40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1738,60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Серпуховской МРО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961,00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568,50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Подольский МРО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1053,30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449,80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2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Сергиево-Посадский МРО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1015,80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887,00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Раменский МРО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Ефремовский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МРО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9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47864" y="3284984"/>
            <a:ext cx="55446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Спасибо за внимание!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20878480"/>
      </p:ext>
    </p:extLst>
  </p:cSld>
  <p:clrMapOvr>
    <a:masterClrMapping/>
  </p:clrMapOvr>
  <p:transition advTm="1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3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Другая 1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ECC0B6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2906</TotalTime>
  <Words>1785</Words>
  <Application>Microsoft Office PowerPoint</Application>
  <PresentationFormat>Экран (4:3)</PresentationFormat>
  <Paragraphs>720</Paragraphs>
  <Slides>27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Эркер</vt:lpstr>
      <vt:lpstr>Слайд 1</vt:lpstr>
      <vt:lpstr>Распределение земель по категориям </vt:lpstr>
      <vt:lpstr>Численность сотрудников Управления по осуществлению земельного надзора</vt:lpstr>
      <vt:lpstr>Проведено проверок и административных расследований  (из расчета на одного инспектора)</vt:lpstr>
      <vt:lpstr>Основные показатели деятельности Управления</vt:lpstr>
      <vt:lpstr>Слайд 6</vt:lpstr>
      <vt:lpstr>В 2012 году суммы  наложенных и взысканных штрафов почти в 2 раза больше, чем в 2011 году</vt:lpstr>
      <vt:lpstr>Слайд 8</vt:lpstr>
      <vt:lpstr>Слайд 9</vt:lpstr>
      <vt:lpstr>Слайд 10</vt:lpstr>
      <vt:lpstr>Слайд 11</vt:lpstr>
      <vt:lpstr>Слайд 12</vt:lpstr>
      <vt:lpstr> В Солнечногорском районе На земельном участке площадью 5 га выявлен карьер по добыче песка. ООО «Солнечное поле» Привлечено к административной ответственности по ч. 1 ст. 8.6 КоАП РФ.   Пробы на агрохимические показатели установили  снижение уровня плодородия почвы.  Управление рассчитало ущерб, нанесенный земельному участку, и подало исковое заявление в Арбитражный суд Московской области на его возмещение в размере 157982,08 тыс. рублей.  </vt:lpstr>
      <vt:lpstr>Выявление нарушенных  и вовлеченных в оборот земель, тыс. га</vt:lpstr>
      <vt:lpstr>Слайд 15</vt:lpstr>
      <vt:lpstr>Судебные иски Управления о возмещении ущерба</vt:lpstr>
      <vt:lpstr>Слайд 17</vt:lpstr>
      <vt:lpstr>Слайд 18</vt:lpstr>
      <vt:lpstr>Слайд 19</vt:lpstr>
      <vt:lpstr>Слайд 20</vt:lpstr>
      <vt:lpstr>Слайд 21</vt:lpstr>
      <vt:lpstr>Слайд 22</vt:lpstr>
      <vt:lpstr>Рейтинг территориальных Управлений РОССЕЛЬХОЗНАДЗОРА  по работе со СМИ за 9 месяцев 2012 года</vt:lpstr>
      <vt:lpstr>Сведения о работе Управления со СМИ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Наумчук Александр Владимирович</dc:creator>
  <cp:lastModifiedBy>Администратор</cp:lastModifiedBy>
  <cp:revision>324</cp:revision>
  <dcterms:modified xsi:type="dcterms:W3CDTF">2013-02-19T16:03:11Z</dcterms:modified>
</cp:coreProperties>
</file>