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20"/>
  </p:notesMasterIdLst>
  <p:sldIdLst>
    <p:sldId id="417" r:id="rId2"/>
    <p:sldId id="440" r:id="rId3"/>
    <p:sldId id="441" r:id="rId4"/>
    <p:sldId id="428" r:id="rId5"/>
    <p:sldId id="432" r:id="rId6"/>
    <p:sldId id="415" r:id="rId7"/>
    <p:sldId id="407" r:id="rId8"/>
    <p:sldId id="433" r:id="rId9"/>
    <p:sldId id="410" r:id="rId10"/>
    <p:sldId id="405" r:id="rId11"/>
    <p:sldId id="420" r:id="rId12"/>
    <p:sldId id="437" r:id="rId13"/>
    <p:sldId id="439" r:id="rId14"/>
    <p:sldId id="386" r:id="rId15"/>
    <p:sldId id="392" r:id="rId16"/>
    <p:sldId id="434" r:id="rId17"/>
    <p:sldId id="393" r:id="rId18"/>
    <p:sldId id="442" r:id="rId19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D60093"/>
    <a:srgbClr val="FF0000"/>
    <a:srgbClr val="F9DB87"/>
    <a:srgbClr val="8A00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4" autoAdjust="0"/>
    <p:restoredTop sz="94664" autoAdjust="0"/>
  </p:normalViewPr>
  <p:slideViewPr>
    <p:cSldViewPr>
      <p:cViewPr>
        <p:scale>
          <a:sx n="95" d="100"/>
          <a:sy n="95" d="100"/>
        </p:scale>
        <p:origin x="-798" y="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2.4659898739520288E-2"/>
          <c:w val="0.98705991494170353"/>
          <c:h val="0.975340044587798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spPr>
            <a:solidFill>
              <a:schemeClr val="accent1"/>
            </a:solidFill>
          </c:spPr>
          <c:explosion val="25"/>
          <c:dPt>
            <c:idx val="0"/>
            <c:explosion val="18"/>
            <c:spPr>
              <a:solidFill>
                <a:schemeClr val="bg1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explosion val="42"/>
          </c:dPt>
          <c:dPt>
            <c:idx val="3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8.8800856064777431E-2"/>
                  <c:y val="-6.0669606996491966E-2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1"/>
              <c:layout>
                <c:manualLayout>
                  <c:x val="0.23353729381253177"/>
                  <c:y val="3.587431722170601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 Дикие 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кабаны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6500 голов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0,21%</a:t>
                    </a:r>
                  </a:p>
                </c:rich>
              </c:tx>
              <c:dLblPos val="bestFit"/>
              <c:showVal val="1"/>
              <c:showCatName val="1"/>
              <c:showPercent val="1"/>
            </c:dLbl>
            <c:dLbl>
              <c:idx val="2"/>
              <c:layout>
                <c:manualLayout>
                  <c:x val="-0.26244474190945438"/>
                  <c:y val="5.9149560679043114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solidFill>
                          <a:schemeClr val="tx1"/>
                        </a:solidFill>
                      </a:rPr>
                      <a:t>Предприятия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3092,6 тыс.голов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97,98%</a:t>
                    </a:r>
                  </a:p>
                </c:rich>
              </c:tx>
              <c:dLblPos val="bestFit"/>
              <c:showVal val="1"/>
              <c:showCatName val="1"/>
              <c:showPercent val="1"/>
            </c:dLbl>
            <c:dLbl>
              <c:idx val="3"/>
              <c:layout>
                <c:manualLayout>
                  <c:x val="-0.33990095529612385"/>
                  <c:y val="2.1682419971845803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tx1"/>
                        </a:solidFill>
                      </a:rPr>
                      <a:t>КФХ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2538 голов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0,07%</a:t>
                    </a:r>
                  </a:p>
                </c:rich>
              </c:tx>
              <c:dLblPos val="bestFit"/>
              <c:showVal val="1"/>
              <c:showCatName val="1"/>
              <c:showPercent val="1"/>
            </c:dLbl>
            <c:numFmt formatCode="0.00%" sourceLinked="0"/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bestFit"/>
            <c:showVal val="1"/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ЛПХ</c:v>
                </c:pt>
                <c:pt idx="1">
                  <c:v>Дикие кабаны</c:v>
                </c:pt>
                <c:pt idx="2">
                  <c:v>Предприятия</c:v>
                </c:pt>
                <c:pt idx="3">
                  <c:v>КФХ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55062</c:v>
                </c:pt>
                <c:pt idx="1">
                  <c:v>6500</c:v>
                </c:pt>
                <c:pt idx="2">
                  <c:v>3092966</c:v>
                </c:pt>
                <c:pt idx="3">
                  <c:v>2169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r>
              <a:rPr lang="ru-RU" dirty="0">
                <a:solidFill>
                  <a:schemeClr val="tx1"/>
                </a:solidFill>
              </a:rPr>
              <a:t>Количество убойных пунктов</a:t>
            </a:r>
          </a:p>
        </c:rich>
      </c:tx>
      <c:layout/>
      <c:spPr>
        <a:effectLst>
          <a:glow rad="139700">
            <a:schemeClr val="tx1">
              <a:alpha val="40000"/>
            </a:schemeClr>
          </a:glow>
        </a:effectLst>
      </c:spPr>
    </c:title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убойных пунктов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elete val="1"/>
          </c:dLbls>
          <c:cat>
            <c:strRef>
              <c:f>Лист1!$A$2:$A$3</c:f>
              <c:strCache>
                <c:ptCount val="2"/>
                <c:pt idx="0">
                  <c:v> 01.01.2011</c:v>
                </c:pt>
                <c:pt idx="1">
                  <c:v> 01.08.2012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134</c:v>
                </c:pt>
                <c:pt idx="1">
                  <c:v>44</c:v>
                </c:pt>
              </c:numCache>
            </c:numRef>
          </c:val>
        </c:ser>
        <c:shape val="box"/>
        <c:axId val="305049600"/>
        <c:axId val="305051136"/>
        <c:axId val="0"/>
      </c:bar3DChart>
      <c:catAx>
        <c:axId val="30504960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  <c:crossAx val="305051136"/>
        <c:crosses val="autoZero"/>
        <c:auto val="1"/>
        <c:lblAlgn val="ctr"/>
        <c:lblOffset val="100"/>
      </c:catAx>
      <c:valAx>
        <c:axId val="30505113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  <c:crossAx val="3050496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Поголовье</a:t>
            </a:r>
            <a:endParaRPr lang="ru-RU" sz="1600" dirty="0">
              <a:solidFill>
                <a:schemeClr val="tx1"/>
              </a:solidFill>
              <a:latin typeface="+mn-lt"/>
            </a:endParaRPr>
          </a:p>
        </c:rich>
      </c:tx>
      <c:layout>
        <c:manualLayout>
          <c:xMode val="edge"/>
          <c:yMode val="edge"/>
          <c:x val="0.41260627126086818"/>
          <c:y val="0"/>
        </c:manualLayout>
      </c:layout>
    </c:title>
    <c:view3D>
      <c:perspective val="30"/>
    </c:view3D>
    <c:plotArea>
      <c:layout>
        <c:manualLayout>
          <c:layoutTarget val="inner"/>
          <c:xMode val="edge"/>
          <c:yMode val="edge"/>
          <c:x val="0.15427430461871081"/>
          <c:y val="9.1521330662517025E-2"/>
          <c:w val="0.84572558644481777"/>
          <c:h val="0.7455664586299374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Голов</c:v>
                </c:pt>
              </c:strCache>
            </c:strRef>
          </c:tx>
          <c:dLbls>
            <c:dLbl>
              <c:idx val="0"/>
              <c:layout>
                <c:manualLayout>
                  <c:x val="0.17636907186679526"/>
                  <c:y val="-0.18396351355825591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solidFill>
                          <a:schemeClr val="tx1"/>
                        </a:solidFill>
                        <a:latin typeface="+mn-lt"/>
                      </a:rPr>
                      <a:t>1</a:t>
                    </a:r>
                    <a:r>
                      <a:rPr lang="ru-RU" sz="1400" dirty="0" smtClean="0">
                        <a:solidFill>
                          <a:schemeClr val="tx1"/>
                        </a:solidFill>
                        <a:latin typeface="+mn-lt"/>
                      </a:rPr>
                      <a:t>985 голов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3.0794638338244598E-2"/>
                  <c:y val="-0.20148419307132986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solidFill>
                          <a:schemeClr val="tx1"/>
                        </a:solidFill>
                        <a:latin typeface="+mn-lt"/>
                      </a:rPr>
                      <a:t>432</a:t>
                    </a:r>
                    <a:r>
                      <a:rPr lang="ru-RU" sz="1400" dirty="0" smtClean="0">
                        <a:solidFill>
                          <a:schemeClr val="tx1"/>
                        </a:solidFill>
                        <a:latin typeface="+mn-lt"/>
                      </a:rPr>
                      <a:t> головы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01.01.2011 г.</c:v>
                </c:pt>
                <c:pt idx="1">
                  <c:v>01.01.2012 г.</c:v>
                </c:pt>
                <c:pt idx="2">
                  <c:v>01.08.2012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1985</c:v>
                </c:pt>
                <c:pt idx="1">
                  <c:v>432</c:v>
                </c:pt>
              </c:numCache>
            </c:numRef>
          </c:val>
        </c:ser>
        <c:shape val="box"/>
        <c:axId val="318327424"/>
        <c:axId val="318341504"/>
        <c:axId val="0"/>
      </c:bar3DChart>
      <c:catAx>
        <c:axId val="318327424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000">
                <a:solidFill>
                  <a:schemeClr val="tx1"/>
                </a:solidFill>
                <a:latin typeface="+mn-lt"/>
              </a:defRPr>
            </a:pPr>
            <a:endParaRPr lang="ru-RU"/>
          </a:p>
        </c:txPr>
        <c:crossAx val="318341504"/>
        <c:crosses val="autoZero"/>
        <c:auto val="1"/>
        <c:lblAlgn val="ctr"/>
        <c:lblOffset val="100"/>
      </c:catAx>
      <c:valAx>
        <c:axId val="3183415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  <a:latin typeface="+mn-lt"/>
              </a:defRPr>
            </a:pPr>
            <a:endParaRPr lang="ru-RU"/>
          </a:p>
        </c:txPr>
        <c:crossAx val="318327424"/>
        <c:crosses val="autoZero"/>
        <c:crossBetween val="between"/>
      </c:valAx>
    </c:plotArea>
    <c:plotVisOnly val="1"/>
    <c:dispBlanksAs val="gap"/>
  </c:chart>
  <c:spPr>
    <a:noFill/>
    <a:ln>
      <a:noFill/>
    </a:ln>
  </c:spPr>
  <c:txPr>
    <a:bodyPr/>
    <a:lstStyle/>
    <a:p>
      <a:pPr>
        <a:defRPr sz="1800" baseline="0">
          <a:latin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2643744531933526"/>
          <c:y val="0"/>
        </c:manualLayout>
      </c:layout>
      <c:txPr>
        <a:bodyPr/>
        <a:lstStyle/>
        <a:p>
          <a:pPr>
            <a:defRPr sz="1200">
              <a:solidFill>
                <a:schemeClr val="tx1"/>
              </a:solidFill>
            </a:defRPr>
          </a:pPr>
          <a:endParaRPr lang="ru-RU"/>
        </a:p>
      </c:txPr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9210471253463141E-2"/>
          <c:y val="0.31633726394656775"/>
          <c:w val="0.97078947931814408"/>
          <c:h val="0.549844130854536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Охотхозяйственная структура территории Белгородской области</c:v>
                </c:pt>
              </c:strCache>
            </c:strRef>
          </c:tx>
          <c:explosion val="25"/>
          <c:dPt>
            <c:idx val="0"/>
            <c:explosion val="6"/>
          </c:dPt>
          <c:dPt>
            <c:idx val="1"/>
            <c:explosion val="7"/>
          </c:dPt>
          <c:dPt>
            <c:idx val="2"/>
            <c:explosion val="4"/>
          </c:dPt>
          <c:dLbls>
            <c:dLbl>
              <c:idx val="0"/>
              <c:layout>
                <c:manualLayout>
                  <c:x val="-2.5065398075240612E-2"/>
                  <c:y val="0.21581321285958746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 err="1" smtClean="0">
                        <a:solidFill>
                          <a:schemeClr val="tx1"/>
                        </a:solidFill>
                      </a:rPr>
                      <a:t>долгосрочноепользование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1546,5 га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56,98%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2.6191819772528453E-2"/>
                  <c:y val="8.3543557952434525E-2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 smtClean="0">
                        <a:solidFill>
                          <a:schemeClr val="tx1"/>
                        </a:solidFill>
                      </a:rPr>
                      <a:t> особо </a:t>
                    </a:r>
                    <a:r>
                      <a:rPr lang="ru-RU" sz="800" dirty="0">
                        <a:solidFill>
                          <a:schemeClr val="tx1"/>
                        </a:solidFill>
                      </a:rPr>
                      <a:t>охраняемые территории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322,7 га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11,89%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-5.3926975756847163E-2"/>
                  <c:y val="-0.17493361951930544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 smtClean="0">
                        <a:solidFill>
                          <a:schemeClr val="tx1"/>
                        </a:solidFill>
                      </a:rPr>
                      <a:t>территории </a:t>
                    </a:r>
                    <a:r>
                      <a:rPr lang="ru-RU" sz="800" dirty="0">
                        <a:solidFill>
                          <a:schemeClr val="tx1"/>
                        </a:solidFill>
                      </a:rPr>
                      <a:t>общего пользования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719,72га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26,52%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0.33862620297462875"/>
                  <c:y val="5.7558761316487822E-2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>
                        <a:solidFill>
                          <a:schemeClr val="tx1"/>
                        </a:solidFill>
                      </a:rPr>
                      <a:t>земли населенных пунктов, </a:t>
                    </a:r>
                    <a:endParaRPr lang="ru-RU" sz="900" dirty="0" smtClean="0">
                      <a:solidFill>
                        <a:schemeClr val="tx1"/>
                      </a:solidFill>
                    </a:endParaRPr>
                  </a:p>
                  <a:p>
                    <a:r>
                      <a:rPr lang="ru-RU" sz="900" dirty="0" err="1" smtClean="0">
                        <a:solidFill>
                          <a:schemeClr val="tx1"/>
                        </a:solidFill>
                      </a:rPr>
                      <a:t>пром</a:t>
                    </a:r>
                    <a:r>
                      <a:rPr lang="ru-RU" sz="900" dirty="0" smtClean="0">
                        <a:solidFill>
                          <a:schemeClr val="tx1"/>
                        </a:solidFill>
                      </a:rPr>
                      <a:t>. </a:t>
                    </a:r>
                    <a:r>
                      <a:rPr lang="ru-RU" sz="900" dirty="0">
                        <a:solidFill>
                          <a:schemeClr val="tx1"/>
                        </a:solidFill>
                      </a:rPr>
                      <a:t>объектов и др.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125,1 га</a:t>
                    </a:r>
                  </a:p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4,61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showVal val="1"/>
              <c:showCatName val="1"/>
              <c:showPercent val="1"/>
            </c:dLbl>
            <c:numFmt formatCode="0.00%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предоставлено в долгосрочное пользование</c:v>
                </c:pt>
                <c:pt idx="1">
                  <c:v>особо охраняемые территории</c:v>
                </c:pt>
                <c:pt idx="2">
                  <c:v>территории общего пользования</c:v>
                </c:pt>
                <c:pt idx="3">
                  <c:v>земли населенных пунктов, промышленныхобъектов и др.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1546.5</c:v>
                </c:pt>
                <c:pt idx="1">
                  <c:v>322.7</c:v>
                </c:pt>
                <c:pt idx="2">
                  <c:v>719.72</c:v>
                </c:pt>
                <c:pt idx="3">
                  <c:v>125.1</c:v>
                </c:pt>
              </c:numCache>
            </c:numRef>
          </c:val>
        </c:ser>
      </c:pie3DChart>
    </c:plotArea>
    <c:plotVisOnly val="1"/>
    <c:dispBlanksAs val="zero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0.15463492152369221"/>
          <c:y val="5.0414909878886721E-2"/>
          <c:w val="0.70597148260102771"/>
          <c:h val="0.70252100212960999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20584833236327743"/>
                </c:manualLayout>
              </c:layout>
              <c:showVal val="1"/>
            </c:dLbl>
            <c:dLbl>
              <c:idx val="1"/>
              <c:layout>
                <c:manualLayout>
                  <c:x val="1.1030618832817614E-2"/>
                  <c:y val="0.20085868372000501"/>
                </c:manualLayout>
              </c:layout>
              <c:showVal val="1"/>
            </c:dLbl>
            <c:dLbl>
              <c:idx val="2"/>
              <c:layout>
                <c:manualLayout>
                  <c:x val="3.0783418270172976E-3"/>
                  <c:y val="0.17434779085102162"/>
                </c:manualLayout>
              </c:layout>
              <c:showVal val="1"/>
            </c:dLbl>
            <c:dLbl>
              <c:idx val="3"/>
              <c:layout>
                <c:manualLayout>
                  <c:x val="8.2091236333680893E-3"/>
                  <c:y val="0.1724764423749919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4123</c:v>
                </c:pt>
                <c:pt idx="1">
                  <c:v>3000</c:v>
                </c:pt>
                <c:pt idx="2">
                  <c:v>2100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FFFFFF"/>
            </a:solidFill>
          </c:spPr>
          <c:dLbls>
            <c:dLbl>
              <c:idx val="2"/>
              <c:delete val="1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4506</c:v>
                </c:pt>
                <c:pt idx="1">
                  <c:v>4049</c:v>
                </c:pt>
                <c:pt idx="2">
                  <c:v>0</c:v>
                </c:pt>
              </c:numCache>
            </c:numRef>
          </c:val>
        </c:ser>
        <c:shape val="box"/>
        <c:axId val="328965120"/>
        <c:axId val="328983296"/>
        <c:axId val="274161152"/>
      </c:bar3DChart>
      <c:catAx>
        <c:axId val="3289651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  <c:crossAx val="328983296"/>
        <c:crosses val="autoZero"/>
        <c:auto val="1"/>
        <c:lblAlgn val="ctr"/>
        <c:lblOffset val="100"/>
      </c:catAx>
      <c:valAx>
        <c:axId val="32898329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  <c:crossAx val="328965120"/>
        <c:crosses val="autoZero"/>
        <c:crossBetween val="between"/>
      </c:valAx>
      <c:serAx>
        <c:axId val="274161152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ru-RU"/>
          </a:p>
        </c:txPr>
        <c:crossAx val="328983296"/>
        <c:crosses val="autoZero"/>
      </c:serAx>
    </c:plotArea>
    <c:legend>
      <c:legendPos val="b"/>
      <c:layout>
        <c:manualLayout>
          <c:xMode val="edge"/>
          <c:yMode val="edge"/>
          <c:x val="4.8508190668831719E-2"/>
          <c:y val="0.86462282022998371"/>
          <c:w val="0.34229298925358831"/>
          <c:h val="0.10687646889804098"/>
        </c:manualLayout>
      </c:layout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ru-RU" dirty="0" smtClean="0">
                <a:solidFill>
                  <a:schemeClr val="tx1"/>
                </a:solidFill>
              </a:rPr>
              <a:t>Оформлено партий</a:t>
            </a:r>
            <a:endParaRPr lang="ru-RU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4972391732283494"/>
          <c:y val="6.2024092417990784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9.5833333333333368E-2"/>
          <c:y val="0.18337995751064384"/>
          <c:w val="0.8291666666666665"/>
          <c:h val="0.7522693511366551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0.14345078740157491"/>
                  <c:y val="9.2059662122387538E-3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tx1"/>
                        </a:solidFill>
                      </a:rPr>
                      <a:t>продукция и 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сырье; 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1215; 10%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-2.2885498687664246E-2"/>
                  <c:y val="0.19330690972110789"/>
                </c:manualLayout>
              </c:layout>
              <c:showVal val="1"/>
              <c:showCatName val="1"/>
              <c:showPercent val="1"/>
            </c:dLbl>
            <c:dLbl>
              <c:idx val="2"/>
              <c:layout>
                <c:manualLayout>
                  <c:x val="-0.22171719160104991"/>
                  <c:y val="5.5602959295730038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solidFill>
                          <a:schemeClr val="tx1"/>
                        </a:solidFill>
                      </a:rPr>
                      <a:t>лекарственные средства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4
0%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1.7333333333333315E-2"/>
                  <c:y val="6.3450332585881397E-2"/>
                </c:manualLayout>
              </c:layout>
              <c:showVal val="1"/>
              <c:showCatName val="1"/>
              <c:showPercent val="1"/>
            </c:dLbl>
            <c:dLbl>
              <c:idx val="4"/>
              <c:layout>
                <c:manualLayout>
                  <c:x val="4.9267716535433513E-2"/>
                  <c:y val="-5.8834792407656433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tx1"/>
                        </a:solidFill>
                      </a:rPr>
                      <a:t>животные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/</a:t>
                    </a:r>
                  </a:p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птица/</a:t>
                    </a:r>
                  </a:p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пчелы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1076
22%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5"/>
              <c:layout>
                <c:manualLayout>
                  <c:x val="9.9945702099737563E-2"/>
                  <c:y val="-2.14604714939652E-2"/>
                </c:manualLayout>
              </c:layout>
              <c:tx>
                <c:rich>
                  <a:bodyPr/>
                  <a:lstStyle/>
                  <a:p>
                    <a:r>
                      <a:rPr lang="ru-RU" sz="1050" dirty="0">
                        <a:solidFill>
                          <a:schemeClr val="tx1"/>
                        </a:solidFill>
                      </a:rPr>
                      <a:t>инкубационные яйца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117
3%</a:t>
                    </a:r>
                  </a:p>
                </c:rich>
              </c:tx>
              <c:showVal val="1"/>
              <c:showCatName val="1"/>
              <c:showPercent val="1"/>
            </c:dLbl>
            <c:numFmt formatCode="0.00%" sourceLinked="0"/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продукция и сыры</c:v>
                </c:pt>
                <c:pt idx="1">
                  <c:v>молочная продукция</c:v>
                </c:pt>
                <c:pt idx="2">
                  <c:v>лекарственные средства</c:v>
                </c:pt>
                <c:pt idx="3">
                  <c:v>корма </c:v>
                </c:pt>
                <c:pt idx="4">
                  <c:v>животные/птица/пчелы</c:v>
                </c:pt>
                <c:pt idx="5">
                  <c:v>инкубационные яйца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961</c:v>
                </c:pt>
                <c:pt idx="1">
                  <c:v>1025</c:v>
                </c:pt>
                <c:pt idx="2">
                  <c:v>4</c:v>
                </c:pt>
                <c:pt idx="3">
                  <c:v>1650</c:v>
                </c:pt>
                <c:pt idx="4">
                  <c:v>1076</c:v>
                </c:pt>
                <c:pt idx="5">
                  <c:v>117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r>
              <a:rPr lang="ru-RU" dirty="0" smtClean="0">
                <a:solidFill>
                  <a:schemeClr val="tx1"/>
                </a:solidFill>
              </a:rPr>
              <a:t> мониторинг на АЧС </a:t>
            </a:r>
            <a:endParaRPr lang="ru-RU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1874924270194743"/>
          <c:y val="4.6997228643737825E-3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7002330134745008E-2"/>
          <c:y val="0"/>
          <c:w val="0.97299766986525449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мониторига</c:v>
                </c:pt>
              </c:strCache>
            </c:strRef>
          </c:tx>
          <c:explosion val="30"/>
          <c:dPt>
            <c:idx val="0"/>
            <c:explosion val="12"/>
          </c:dPt>
          <c:dPt>
            <c:idx val="2"/>
            <c:explosion val="37"/>
          </c:dPt>
          <c:dPt>
            <c:idx val="3"/>
            <c:explosion val="19"/>
          </c:dPt>
          <c:dLbls>
            <c:dLbl>
              <c:idx val="0"/>
              <c:layout>
                <c:manualLayout>
                  <c:x val="-6.7622902976720314E-2"/>
                  <c:y val="-0.17572892886654895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ФГБУ "БМВЛ"</a:t>
                    </a:r>
                    <a:r>
                      <a:rPr lang="ru-RU" dirty="0"/>
                      <a:t>
2583
40%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>
                <c:manualLayout>
                  <c:x val="-1.5700673886624881E-3"/>
                  <c:y val="1.8006969652002203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err="1">
                        <a:solidFill>
                          <a:schemeClr val="tx1"/>
                        </a:solidFill>
                      </a:rPr>
                      <a:t>ВНИИВВиМ</a:t>
                    </a:r>
                    <a:r>
                      <a:rPr lang="ru-RU" sz="1400" dirty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ru-RU" sz="1200" dirty="0">
                        <a:solidFill>
                          <a:schemeClr val="tx1"/>
                        </a:solidFill>
                      </a:rPr>
                      <a:t>(Покров)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337
5%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-0.20346168076114468"/>
                  <c:y val="1.9631519524018027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err="1" smtClean="0">
                        <a:solidFill>
                          <a:schemeClr val="tx1"/>
                        </a:solidFill>
                      </a:rPr>
                      <a:t>Ракитянская</a:t>
                    </a:r>
                    <a:r>
                      <a:rPr lang="ru-RU" sz="100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ru-RU" sz="1000" dirty="0">
                        <a:solidFill>
                          <a:schemeClr val="tx1"/>
                        </a:solidFill>
                      </a:rPr>
                      <a:t>ветлаборатория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499
8%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3.8984723839069542E-2"/>
                  <c:y val="-0.2124269183843167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>
                        <a:solidFill>
                          <a:schemeClr val="tx1"/>
                        </a:solidFill>
                      </a:rPr>
                      <a:t>ФГБУ "ВНИИЗЖ"</a:t>
                    </a:r>
                    <a:r>
                      <a:rPr lang="ru-RU" dirty="0">
                        <a:solidFill>
                          <a:schemeClr val="tx1"/>
                        </a:solidFill>
                      </a:rPr>
                      <a:t>
3058
47%</a:t>
                    </a: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ФГБУ "БМВЛ"</c:v>
                </c:pt>
                <c:pt idx="1">
                  <c:v>ВНИИВВиМ (Покров)</c:v>
                </c:pt>
                <c:pt idx="2">
                  <c:v>Ракитянкая ветлаборатория</c:v>
                </c:pt>
                <c:pt idx="3">
                  <c:v>ФГБУ "ВНИИЗЖ"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2583</c:v>
                </c:pt>
                <c:pt idx="1">
                  <c:v>337</c:v>
                </c:pt>
                <c:pt idx="2">
                  <c:v>499</c:v>
                </c:pt>
                <c:pt idx="3">
                  <c:v>3058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9.3649374128311008E-2"/>
          <c:y val="2.4418172945622089E-2"/>
          <c:w val="0.89337807134105152"/>
          <c:h val="0.74004804670086211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2011 год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8.7791244862570408E-2"/>
                </c:manualLayout>
              </c:layout>
              <c:showVal val="1"/>
            </c:dLbl>
            <c:dLbl>
              <c:idx val="2"/>
              <c:layout>
                <c:manualLayout>
                  <c:x val="1.7432116591600101E-3"/>
                  <c:y val="9.6570369348827539E-2"/>
                </c:manualLayout>
              </c:layout>
              <c:showVal val="1"/>
            </c:dLbl>
            <c:dLbl>
              <c:idx val="3"/>
              <c:layout>
                <c:manualLayout>
                  <c:x val="2.7988213046857796E-4"/>
                  <c:y val="5.2674746917542266E-2"/>
                </c:manualLayout>
              </c:layout>
              <c:showVal val="1"/>
            </c:dLbl>
            <c:dLbl>
              <c:idx val="4"/>
              <c:layout>
                <c:manualLayout>
                  <c:x val="4.6232422866760506E-3"/>
                  <c:y val="5.0479965795977959E-2"/>
                </c:manualLayout>
              </c:layout>
              <c:showVal val="1"/>
            </c:dLbl>
            <c:dLbl>
              <c:idx val="5"/>
              <c:layout>
                <c:manualLayout>
                  <c:x val="1.0243389384299707E-2"/>
                  <c:y val="9.2180807105698925E-2"/>
                </c:manualLayout>
              </c:layout>
              <c:showVal val="1"/>
            </c:dLbl>
            <c:dLbl>
              <c:idx val="6"/>
              <c:layout>
                <c:manualLayout>
                  <c:x val="4.3900240218427335E-3"/>
                  <c:y val="9.2180807105698925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Проведено проверок</c:v>
                </c:pt>
                <c:pt idx="1">
                  <c:v>Плановых проверок</c:v>
                </c:pt>
                <c:pt idx="2">
                  <c:v>Внеплановых проверок</c:v>
                </c:pt>
                <c:pt idx="3">
                  <c:v>Выявлено нарушений</c:v>
                </c:pt>
                <c:pt idx="4">
                  <c:v>Составлено протоколов</c:v>
                </c:pt>
                <c:pt idx="5">
                  <c:v>Наложено штрафов</c:v>
                </c:pt>
                <c:pt idx="6">
                  <c:v>Взыскано штрафов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608</c:v>
                </c:pt>
                <c:pt idx="1">
                  <c:v>48</c:v>
                </c:pt>
                <c:pt idx="2">
                  <c:v>560</c:v>
                </c:pt>
                <c:pt idx="3">
                  <c:v>157</c:v>
                </c:pt>
                <c:pt idx="4">
                  <c:v>137</c:v>
                </c:pt>
                <c:pt idx="5">
                  <c:v>453.65000000000009</c:v>
                </c:pt>
                <c:pt idx="6">
                  <c:v>376.3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2012 год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</c:spPr>
          <c:dLbls>
            <c:dLbl>
              <c:idx val="0"/>
              <c:layout>
                <c:manualLayout>
                  <c:x val="1.4575974570318633E-2"/>
                  <c:y val="-3.824500897085581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r>
                      <a:rPr lang="en-US" dirty="0" smtClean="0"/>
                      <a:t>0</a:t>
                    </a:r>
                    <a:r>
                      <a:rPr lang="ru-RU" dirty="0" smtClean="0"/>
                      <a:t>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9151949140637807E-3"/>
                  <c:y val="-2.0092704186173496E-2"/>
                </c:manualLayout>
              </c:layout>
              <c:showVal val="1"/>
            </c:dLbl>
            <c:dLbl>
              <c:idx val="4"/>
              <c:layout>
                <c:manualLayout>
                  <c:x val="1.6033572027350503E-2"/>
                  <c:y val="-2.415474250790894E-2"/>
                </c:manualLayout>
              </c:layout>
              <c:showVal val="1"/>
            </c:dLbl>
            <c:dLbl>
              <c:idx val="5"/>
              <c:layout>
                <c:manualLayout>
                  <c:x val="3.2067144054701006E-2"/>
                  <c:y val="-1.4090266462946796E-2"/>
                </c:manualLayout>
              </c:layout>
              <c:showVal val="1"/>
            </c:dLbl>
            <c:dLbl>
              <c:idx val="6"/>
              <c:layout>
                <c:manualLayout>
                  <c:x val="3.7897533882828759E-2"/>
                  <c:y val="-2.0128952089924202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Лист1!$A$2:$A$8</c:f>
              <c:strCache>
                <c:ptCount val="7"/>
                <c:pt idx="0">
                  <c:v>Проведено проверок</c:v>
                </c:pt>
                <c:pt idx="1">
                  <c:v>Плановых проверок</c:v>
                </c:pt>
                <c:pt idx="2">
                  <c:v>Внеплановых проверок</c:v>
                </c:pt>
                <c:pt idx="3">
                  <c:v>Выявлено нарушений</c:v>
                </c:pt>
                <c:pt idx="4">
                  <c:v>Составлено протоколов</c:v>
                </c:pt>
                <c:pt idx="5">
                  <c:v>Наложено штрафов</c:v>
                </c:pt>
                <c:pt idx="6">
                  <c:v>Взыскано штрафов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907</c:v>
                </c:pt>
                <c:pt idx="1">
                  <c:v>134</c:v>
                </c:pt>
                <c:pt idx="2">
                  <c:v>772</c:v>
                </c:pt>
                <c:pt idx="3">
                  <c:v>306</c:v>
                </c:pt>
                <c:pt idx="4">
                  <c:v>200</c:v>
                </c:pt>
                <c:pt idx="5">
                  <c:v>969.8</c:v>
                </c:pt>
                <c:pt idx="6">
                  <c:v>851.6</c:v>
                </c:pt>
              </c:numCache>
            </c:numRef>
          </c:val>
        </c:ser>
        <c:shape val="box"/>
        <c:axId val="169205760"/>
        <c:axId val="169207296"/>
        <c:axId val="318392512"/>
      </c:bar3DChart>
      <c:catAx>
        <c:axId val="169205760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>
                <a:solidFill>
                  <a:schemeClr val="tx1"/>
                </a:solidFill>
              </a:defRPr>
            </a:pPr>
            <a:endParaRPr lang="ru-RU"/>
          </a:p>
        </c:txPr>
        <c:crossAx val="169207296"/>
        <c:crosses val="autoZero"/>
        <c:auto val="1"/>
        <c:lblAlgn val="ctr"/>
        <c:lblOffset val="100"/>
      </c:catAx>
      <c:valAx>
        <c:axId val="16920729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169205760"/>
        <c:crosses val="autoZero"/>
        <c:crossBetween val="between"/>
      </c:valAx>
      <c:serAx>
        <c:axId val="318392512"/>
        <c:scaling>
          <c:orientation val="minMax"/>
        </c:scaling>
        <c:delete val="1"/>
        <c:axPos val="b"/>
        <c:tickLblPos val="none"/>
        <c:crossAx val="169207296"/>
        <c:crosses val="autoZero"/>
      </c:serAx>
    </c:plotArea>
    <c:legend>
      <c:legendPos val="r"/>
      <c:layout>
        <c:manualLayout>
          <c:xMode val="edge"/>
          <c:yMode val="edge"/>
          <c:x val="4.0526947878151323E-2"/>
          <c:y val="0.82162435888495111"/>
          <c:w val="0.16654003549651544"/>
          <c:h val="0.12921454578183383"/>
        </c:manualLayout>
      </c:layout>
      <c:txPr>
        <a:bodyPr/>
        <a:lstStyle/>
        <a:p>
          <a:pPr>
            <a:defRPr sz="1400" b="1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0.66265</cdr:x>
      <cdr:y>0.91045</cdr:y>
    </cdr:from>
    <cdr:to>
      <cdr:x>0.87952</cdr:x>
      <cdr:y>0.95522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29090" y="4357718"/>
          <a:ext cx="1285884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0.38462</cdr:x>
      <cdr:y>0.59211</cdr:y>
    </cdr:from>
    <cdr:to>
      <cdr:x>0.65555</cdr:x>
      <cdr:y>0.66673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72884" y="3214736"/>
          <a:ext cx="1741926" cy="4051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solidFill>
                <a:srgbClr val="FFFFFF"/>
              </a:solidFill>
            </a:rPr>
            <a:t>177 объектов</a:t>
          </a:r>
          <a:endParaRPr lang="ru-RU" sz="1600" dirty="0">
            <a:solidFill>
              <a:srgbClr val="FFFFFF"/>
            </a:solidFill>
          </a:endParaRPr>
        </a:p>
      </cdr:txBody>
    </cdr:sp>
  </cdr:relSizeAnchor>
  <cdr:relSizeAnchor xmlns:cdr="http://schemas.openxmlformats.org/drawingml/2006/chartDrawing">
    <cdr:from>
      <cdr:x>0.66666</cdr:x>
      <cdr:y>0.23684</cdr:y>
    </cdr:from>
    <cdr:to>
      <cdr:x>0.97777</cdr:x>
      <cdr:y>0.35625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86248" y="1319711"/>
          <a:ext cx="2000263" cy="6653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solidFill>
                <a:schemeClr val="tx1"/>
              </a:solidFill>
            </a:rPr>
            <a:t>46 объектов</a:t>
          </a:r>
        </a:p>
        <a:p xmlns:a="http://schemas.openxmlformats.org/drawingml/2006/main">
          <a:pPr algn="ctr"/>
          <a:r>
            <a:rPr lang="ru-RU" sz="1200" b="1" dirty="0" smtClean="0">
              <a:solidFill>
                <a:schemeClr val="tx1"/>
              </a:solidFill>
            </a:rPr>
            <a:t>85 % - на 5 территориях</a:t>
          </a:r>
        </a:p>
      </cdr:txBody>
    </cdr:sp>
  </cdr:relSizeAnchor>
  <cdr:relSizeAnchor xmlns:cdr="http://schemas.openxmlformats.org/drawingml/2006/chartDrawing">
    <cdr:from>
      <cdr:x>0.06666</cdr:x>
      <cdr:y>0.23077</cdr:y>
    </cdr:from>
    <cdr:to>
      <cdr:x>0.21212</cdr:x>
      <cdr:y>0.30972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28596" y="1285884"/>
          <a:ext cx="935223" cy="4399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tx1"/>
              </a:solidFill>
            </a:rPr>
            <a:t>84 объекта</a:t>
          </a:r>
          <a:endParaRPr lang="ru-RU" sz="1100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9" tIns="46257" rIns="92509" bIns="4625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9" tIns="46257" rIns="92509" bIns="4625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1388" y="746125"/>
            <a:ext cx="4975225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400"/>
            <a:ext cx="54864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9" tIns="46257" rIns="92509" bIns="462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733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9" tIns="46257" rIns="92509" bIns="4625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9447213"/>
            <a:ext cx="29733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9" tIns="46257" rIns="92509" bIns="4625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6C739BF-C50F-4621-BB09-F042C4750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9150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653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653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D17F1-064A-4B74-83BC-21FBA60FD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1677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3CB8D-C549-429B-9E45-42B1CB31D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815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83CF4-06EA-49A2-BA2B-6C1CCC8B5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803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65327-D261-438B-ACF8-81984D4091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82427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8BFC4-1403-43D8-8EF9-B3F152C99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5176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6D15F-F2C5-49E3-8917-49CB27978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429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54B23-6BAC-48F9-ABB2-C45B46026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5250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567E6-A1E8-4169-9510-E5BE5ED39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9896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30188-5329-4335-84E2-842D61EDE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147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D3438-6BB3-4C1D-91DE-A0A0B56FD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8332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11E6F-B2DC-461D-B586-834A41FD6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4727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F7C8A-1B28-4779-AA74-2094E92843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48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C6835-73A2-434F-9247-CA831526B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208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0547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7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7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0547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8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9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9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549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9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9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9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551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551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551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551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A81C40D-3E2A-457B-AD69-FAF8ED171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551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28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  <p:sldLayoutId id="2147484126" r:id="rId12"/>
    <p:sldLayoutId id="214748412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0" y="188913"/>
            <a:ext cx="5265738" cy="22320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>
                <a:latin typeface="+mn-lt"/>
              </a:rPr>
              <a:t>Управление Федеральной службы по ветеринарному и фитосанитарному надзору по Белгородской области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2748398"/>
            <a:ext cx="8229600" cy="3761030"/>
          </a:xfrm>
        </p:spPr>
        <p:txBody>
          <a:bodyPr>
            <a:sp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sz="28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dirty="0" smtClean="0"/>
              <a:t>Опыт реализации мероприятий по недопущению АЧС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dirty="0" smtClean="0"/>
              <a:t>на территории Белгородской области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12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14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14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14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14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1400" b="1" dirty="0" smtClean="0"/>
              <a:t>Москва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1400" b="1" dirty="0" smtClean="0"/>
              <a:t>16.08.2012</a:t>
            </a:r>
            <a:endParaRPr lang="ru-RU" sz="3600" b="1" dirty="0" smtClean="0"/>
          </a:p>
        </p:txBody>
      </p:sp>
      <p:pic>
        <p:nvPicPr>
          <p:cNvPr id="3077" name="Picture 8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60325"/>
            <a:ext cx="2865942" cy="286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0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05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500034" y="28572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9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61120"/>
            <a:ext cx="7929563" cy="6223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Мероприятия на постах ДПС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на 01.08.2012 г.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19518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8627733"/>
              </p:ext>
            </p:extLst>
          </p:nvPr>
        </p:nvGraphicFramePr>
        <p:xfrm>
          <a:off x="154557" y="1222517"/>
          <a:ext cx="8809933" cy="16064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2263"/>
                <a:gridCol w="1256354"/>
                <a:gridCol w="1285884"/>
                <a:gridCol w="1143008"/>
                <a:gridCol w="785818"/>
                <a:gridCol w="857256"/>
                <a:gridCol w="1136098"/>
                <a:gridCol w="1113252"/>
              </a:tblGrid>
              <a:tr h="651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Количество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 постов ДПС (мобильных)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Досмотрено транспортных средств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Продезин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фицировано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Задер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жано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Возвра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щено</a:t>
                      </a: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Возбуждено </a:t>
                      </a:r>
                      <a:r>
                        <a:rPr lang="ru-RU" sz="11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адм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дел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Сумма штрафов, тыс. руб.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17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Управление РСХН</a:t>
                      </a:r>
                      <a:endParaRPr lang="ru-RU" sz="1100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1(3)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2068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166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26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7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11,4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7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Управление ветеринарии</a:t>
                      </a:r>
                      <a:endParaRPr lang="ru-RU" sz="1100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6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38731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22030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60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-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-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4" name="Picture 2" descr="\\192.168.2.1\временно нужное\Новиченко\Новая папка\1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429132"/>
            <a:ext cx="2790000" cy="2232000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</a:effectLst>
        </p:spPr>
      </p:pic>
      <p:pic>
        <p:nvPicPr>
          <p:cNvPr id="3076" name="Picture 4" descr="\\192.168.2.1\временно нужное\Новиченко\Новая папка\ДПС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857628"/>
            <a:ext cx="2790000" cy="2232000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</a:effectLst>
        </p:spPr>
      </p:pic>
      <p:pic>
        <p:nvPicPr>
          <p:cNvPr id="3075" name="Picture 3" descr="\\192.168.2.1\временно нужное\Новиченко\Новая папка\16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286124"/>
            <a:ext cx="2790001" cy="2232000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071802" y="3000372"/>
            <a:ext cx="5715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Правительством области принято распоряжение от 18.09.2012 г. </a:t>
            </a:r>
          </a:p>
          <a:p>
            <a:pPr algn="ctr"/>
            <a:r>
              <a:rPr lang="ru-RU" sz="1200" dirty="0" smtClean="0"/>
              <a:t>№ 390-рп о ввозе зерна  и продуктов его переработки из неблагополучных по АЧС регионов</a:t>
            </a:r>
          </a:p>
          <a:p>
            <a:pPr algn="ctr"/>
            <a:r>
              <a:rPr lang="ru-RU" sz="1200" dirty="0" smtClean="0"/>
              <a:t>только железнодорожным транспортом</a:t>
            </a:r>
          </a:p>
        </p:txBody>
      </p:sp>
    </p:spTree>
    <p:extLst>
      <p:ext uri="{BB962C8B-B14F-4D97-AF65-F5344CB8AC3E}">
        <p14:creationId xmlns:p14="http://schemas.microsoft.com/office/powerpoint/2010/main" xmlns="" val="105512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4103" name="TextBox 9"/>
          <p:cNvSpPr txBox="1">
            <a:spLocks noChangeArrowheads="1"/>
          </p:cNvSpPr>
          <p:nvPr/>
        </p:nvSpPr>
        <p:spPr bwMode="auto">
          <a:xfrm>
            <a:off x="714348" y="285728"/>
            <a:ext cx="70008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Мероприятия по контролю в  охотхозяйствах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01.08.2012 г.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129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285860"/>
          <a:ext cx="8429684" cy="9159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3074"/>
                <a:gridCol w="1500198"/>
                <a:gridCol w="1643074"/>
                <a:gridCol w="1428760"/>
                <a:gridCol w="2214578"/>
              </a:tblGrid>
              <a:tr h="2733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Проведено проверок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Выявлено нарушений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Выдано предписаний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Наложено штрафов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Сумма штрафов,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тыс. рублей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01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25 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0" y="2214554"/>
          <a:ext cx="4572000" cy="4643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357686" y="2285992"/>
            <a:ext cx="464347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/>
              <a:t>Более 60% охотхозяйств имеют грубые нарушения </a:t>
            </a:r>
          </a:p>
          <a:p>
            <a:r>
              <a:rPr lang="ru-RU" sz="1100" dirty="0" smtClean="0"/>
              <a:t>ветеринарно-санитарных  норм и правил: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  не проводится </a:t>
            </a:r>
            <a:r>
              <a:rPr lang="ru-RU" sz="1100" dirty="0" err="1" smtClean="0"/>
              <a:t>ветсанобработка</a:t>
            </a:r>
            <a:r>
              <a:rPr lang="ru-RU" sz="1100" dirty="0" smtClean="0"/>
              <a:t> подкормочных площадок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  нарушаются правила утилизации биологических отходов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  используются корма неподтвержденного качества 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  не проводится в полном объеме  мониторинг за эпизоотическим состоянием диких кабанов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/>
              <a:t>  отсутствуют проекты внутрихозяйственного </a:t>
            </a:r>
            <a:r>
              <a:rPr lang="ru-RU" sz="1100" dirty="0" err="1" smtClean="0"/>
              <a:t>охотустройства</a:t>
            </a:r>
            <a:r>
              <a:rPr lang="ru-RU" sz="1100" dirty="0" smtClean="0"/>
              <a:t>, содержащие перечень ветеринарно-профилактических и противоэпизоотических мероприятий </a:t>
            </a:r>
            <a:endParaRPr lang="ru-RU" sz="1100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429124" y="4143380"/>
          <a:ext cx="4714876" cy="2714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164470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3" grpId="0"/>
      <p:bldGraphic spid="10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644896915"/>
              </p:ext>
            </p:extLst>
          </p:nvPr>
        </p:nvGraphicFramePr>
        <p:xfrm>
          <a:off x="3030538" y="980728"/>
          <a:ext cx="6096000" cy="5733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7408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260649"/>
            <a:ext cx="8443913" cy="864096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Надзор на государственной границе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 (пункты пропуска, СВХ/ВЗТК)</a:t>
            </a:r>
            <a:br>
              <a:rPr lang="ru-RU" sz="1200" b="1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на 01.08.2012 г.</a:t>
            </a:r>
            <a:br>
              <a:rPr lang="ru-RU" sz="1200" b="1" dirty="0" smtClean="0">
                <a:solidFill>
                  <a:schemeClr val="tx1"/>
                </a:solidFill>
              </a:rPr>
            </a:br>
            <a:endParaRPr lang="ru-RU" sz="1200" b="1" dirty="0" smtClean="0">
              <a:solidFill>
                <a:schemeClr val="tx1"/>
              </a:solidFill>
            </a:endParaRPr>
          </a:p>
        </p:txBody>
      </p:sp>
      <p:pic>
        <p:nvPicPr>
          <p:cNvPr id="17445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1484784"/>
            <a:ext cx="33843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Оформлено:</a:t>
            </a:r>
          </a:p>
          <a:p>
            <a:r>
              <a:rPr lang="ru-RU" sz="1400" b="1" dirty="0" smtClean="0"/>
              <a:t>4956  транспортных средств</a:t>
            </a:r>
          </a:p>
          <a:p>
            <a:r>
              <a:rPr lang="ru-RU" sz="1400" b="1" dirty="0" smtClean="0"/>
              <a:t>4833 партий</a:t>
            </a:r>
          </a:p>
          <a:p>
            <a:r>
              <a:rPr lang="ru-RU" sz="1400" b="1" dirty="0" smtClean="0"/>
              <a:t>122 тыс.тонн грузов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Задержано:</a:t>
            </a:r>
          </a:p>
          <a:p>
            <a:r>
              <a:rPr lang="ru-RU" sz="1400" b="1" dirty="0" smtClean="0"/>
              <a:t>129 партий</a:t>
            </a:r>
          </a:p>
          <a:p>
            <a:r>
              <a:rPr lang="ru-RU" sz="1400" b="1" dirty="0" smtClean="0"/>
              <a:t>из них 110 в ручной клади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Отобрано проб:</a:t>
            </a:r>
          </a:p>
          <a:p>
            <a:r>
              <a:rPr lang="ru-RU" sz="1400" b="1" dirty="0" smtClean="0"/>
              <a:t>304    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Возвращено:</a:t>
            </a:r>
          </a:p>
          <a:p>
            <a:r>
              <a:rPr lang="ru-RU" sz="1400" b="1" dirty="0" smtClean="0"/>
              <a:t>48 транспортных средств</a:t>
            </a:r>
          </a:p>
          <a:p>
            <a:r>
              <a:rPr lang="ru-RU" sz="1400" b="1" dirty="0" smtClean="0"/>
              <a:t>20,8 тонн грузов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Возбуждено:</a:t>
            </a:r>
          </a:p>
          <a:p>
            <a:r>
              <a:rPr lang="ru-RU" sz="1400" b="1" dirty="0" smtClean="0"/>
              <a:t>10 административных дел</a:t>
            </a:r>
          </a:p>
          <a:p>
            <a:r>
              <a:rPr lang="ru-RU" sz="1400" b="1" dirty="0" smtClean="0"/>
              <a:t>Наложено штрафов на сумму 4,9 тыс. 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8179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7408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17408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260649"/>
            <a:ext cx="8443913" cy="864096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Мероприятия по обследованию земель с целью выявления свалок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на 01.08.2012 г.</a:t>
            </a:r>
          </a:p>
        </p:txBody>
      </p:sp>
      <p:pic>
        <p:nvPicPr>
          <p:cNvPr id="17445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4844706"/>
              </p:ext>
            </p:extLst>
          </p:nvPr>
        </p:nvGraphicFramePr>
        <p:xfrm>
          <a:off x="285720" y="1428736"/>
          <a:ext cx="8643999" cy="13030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3241"/>
                <a:gridCol w="968724"/>
                <a:gridCol w="1108141"/>
                <a:gridCol w="1170344"/>
                <a:gridCol w="1670929"/>
                <a:gridCol w="1468173"/>
                <a:gridCol w="1214447"/>
              </a:tblGrid>
              <a:tr h="360039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При обследовании земель с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целью выявления захламления,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свалок, скопления отходов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7512" marR="57512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7512" marR="57512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Выявлено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</a:rPr>
                        <a:t>На площади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</a:rPr>
                        <a:t>Составлено протоколов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Вынесено предписаний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Сумма штрафов, тыс. руб.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Ликвидировано свалок</a:t>
                      </a:r>
                      <a:endParaRPr lang="ru-RU" sz="900" b="1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Вовлечено в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с/</a:t>
                      </a:r>
                      <a:r>
                        <a:rPr lang="ru-RU" sz="1100" b="1" dirty="0" err="1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 оборот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527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/>
                          </a:solidFill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27 свалок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Verdana" pitchFamily="34" charset="0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11,6 га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18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17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194,8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4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4 га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24433" y="5643578"/>
            <a:ext cx="89195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/>
          </a:p>
          <a:p>
            <a:r>
              <a:rPr lang="ru-RU" sz="1400" dirty="0" smtClean="0"/>
              <a:t>На территории области принята долгосрочная целевая программа  «Создание технопарка  по обращению с твердыми бытовыми и  промышленными отходами на 2012-2023 годы»</a:t>
            </a:r>
          </a:p>
          <a:p>
            <a:endParaRPr lang="ru-RU" dirty="0"/>
          </a:p>
        </p:txBody>
      </p:sp>
      <p:pic>
        <p:nvPicPr>
          <p:cNvPr id="1031" name="Picture 7" descr="D:\Документы\КОЛЛЕГИИ\Коллегия 16.08.2012\БОБРАВА\IMG_1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143248"/>
            <a:ext cx="3072000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32" name="Picture 8" descr="D:\Документы\КОЛЛЕГИИ\Коллегия 16.08.2012\ВЕНГЕРОВКА\IMG_16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143248"/>
            <a:ext cx="3071999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818179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6" grpId="0"/>
      <p:bldP spid="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8001000" cy="86518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Утилизация биологических отходов</a:t>
            </a:r>
            <a:endParaRPr lang="ru-RU" sz="2000" b="1" dirty="0" smtClean="0">
              <a:solidFill>
                <a:schemeClr val="tx1"/>
              </a:solidFill>
            </a:endParaRPr>
          </a:p>
        </p:txBody>
      </p:sp>
      <p:pic>
        <p:nvPicPr>
          <p:cNvPr id="7193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85720" y="1214422"/>
            <a:ext cx="348011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 smtClean="0"/>
          </a:p>
          <a:p>
            <a:r>
              <a:rPr lang="ru-RU" sz="1400" b="1" dirty="0" smtClean="0"/>
              <a:t>ЗАО «Русские протеины»</a:t>
            </a:r>
          </a:p>
          <a:p>
            <a:r>
              <a:rPr lang="ru-RU" sz="1400" b="1" dirty="0" smtClean="0"/>
              <a:t>ООО «</a:t>
            </a:r>
            <a:r>
              <a:rPr lang="ru-RU" sz="1400" b="1" dirty="0" err="1" smtClean="0"/>
              <a:t>Ветсанутильзавод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Корочанский</a:t>
            </a:r>
            <a:r>
              <a:rPr lang="ru-RU" sz="1400" b="1" dirty="0" smtClean="0"/>
              <a:t>»</a:t>
            </a:r>
          </a:p>
          <a:p>
            <a:r>
              <a:rPr lang="ru-RU" sz="1400" b="1" dirty="0" smtClean="0"/>
              <a:t>ОАО «БЭЗРК-</a:t>
            </a:r>
            <a:r>
              <a:rPr lang="ru-RU" sz="1400" b="1" dirty="0" err="1" smtClean="0"/>
              <a:t>Белгранкорм</a:t>
            </a:r>
            <a:r>
              <a:rPr lang="ru-RU" sz="1400" b="1" dirty="0" smtClean="0"/>
              <a:t>»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перерабатывают  </a:t>
            </a:r>
          </a:p>
          <a:p>
            <a:r>
              <a:rPr lang="ru-RU" sz="1400" b="1" dirty="0" smtClean="0"/>
              <a:t>в сутки 530 тонн биологических отходов</a:t>
            </a:r>
          </a:p>
          <a:p>
            <a:endParaRPr lang="en-US" sz="1400" b="1" dirty="0" smtClean="0"/>
          </a:p>
          <a:p>
            <a:r>
              <a:rPr lang="en-US" sz="1400" b="1" dirty="0" smtClean="0"/>
              <a:t>7 </a:t>
            </a:r>
            <a:r>
              <a:rPr lang="ru-RU" sz="1400" b="1" dirty="0" smtClean="0"/>
              <a:t>цехов холдингов по переработке биологических отходов</a:t>
            </a:r>
            <a:endParaRPr lang="en-US" sz="1400" b="1" dirty="0"/>
          </a:p>
          <a:p>
            <a:endParaRPr lang="ru-RU" sz="1400" b="1" dirty="0"/>
          </a:p>
        </p:txBody>
      </p:sp>
      <p:pic>
        <p:nvPicPr>
          <p:cNvPr id="9218" name="Picture 2" descr="\\192.168.2.1\временно нужное\Новиченко\отУшатова\РУС ПРОТ 4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4357694"/>
            <a:ext cx="2703600" cy="2016000"/>
          </a:xfrm>
          <a:prstGeom prst="rect">
            <a:avLst/>
          </a:prstGeom>
          <a:noFill/>
          <a:effectLst>
            <a:glow rad="139700">
              <a:srgbClr val="FFFFFF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285860"/>
            <a:ext cx="2495999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285860"/>
            <a:ext cx="2496000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3286124"/>
            <a:ext cx="2496000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3286124"/>
            <a:ext cx="2496000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4876" y="2428868"/>
            <a:ext cx="2532437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6" name="TextBox 15"/>
          <p:cNvSpPr txBox="1"/>
          <p:nvPr/>
        </p:nvSpPr>
        <p:spPr>
          <a:xfrm>
            <a:off x="3357555" y="5214950"/>
            <a:ext cx="56436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Не решен вопрос утилизации </a:t>
            </a:r>
            <a:r>
              <a:rPr lang="ru-RU" sz="1400" dirty="0" err="1" smtClean="0"/>
              <a:t>биоотходов</a:t>
            </a:r>
            <a:r>
              <a:rPr lang="ru-RU" sz="1400" dirty="0" smtClean="0"/>
              <a:t> в</a:t>
            </a:r>
          </a:p>
          <a:p>
            <a:pPr algn="ctr"/>
            <a:r>
              <a:rPr lang="ru-RU" sz="1400" dirty="0" smtClean="0"/>
              <a:t>охотничьих хозяйствах</a:t>
            </a:r>
          </a:p>
          <a:p>
            <a:pPr algn="ctr"/>
            <a:r>
              <a:rPr lang="ru-RU" sz="1400" dirty="0" smtClean="0"/>
              <a:t>18 августа в первый день охоты выходит около </a:t>
            </a:r>
          </a:p>
          <a:p>
            <a:pPr algn="ctr"/>
            <a:r>
              <a:rPr lang="ru-RU" sz="1400" b="1" dirty="0" smtClean="0"/>
              <a:t>12 тысяч охотников</a:t>
            </a:r>
          </a:p>
          <a:p>
            <a:pPr algn="ctr"/>
            <a:r>
              <a:rPr lang="ru-RU" sz="1400" b="1" dirty="0" smtClean="0"/>
              <a:t>Не допустить образования свалок бытового мусора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3226531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001000" cy="86489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Организация и проведение мониторинга АЧС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на 01.08.2012 г. </a:t>
            </a:r>
          </a:p>
        </p:txBody>
      </p:sp>
      <p:pic>
        <p:nvPicPr>
          <p:cNvPr id="7193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5720" y="1214422"/>
            <a:ext cx="2714644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ru-RU" sz="1400" b="1" dirty="0"/>
          </a:p>
          <a:p>
            <a:pPr>
              <a:lnSpc>
                <a:spcPct val="80000"/>
              </a:lnSpc>
            </a:pPr>
            <a:r>
              <a:rPr lang="ru-RU" sz="1400" b="1" dirty="0" smtClean="0"/>
              <a:t>Мониторинг АЧС</a:t>
            </a:r>
          </a:p>
          <a:p>
            <a:pPr>
              <a:lnSpc>
                <a:spcPct val="80000"/>
              </a:lnSpc>
            </a:pPr>
            <a:r>
              <a:rPr lang="ru-RU" sz="1400" b="1" dirty="0" smtClean="0"/>
              <a:t>Всего – 6517 проб, </a:t>
            </a:r>
          </a:p>
          <a:p>
            <a:pPr>
              <a:lnSpc>
                <a:spcPct val="80000"/>
              </a:lnSpc>
            </a:pPr>
            <a:r>
              <a:rPr lang="ru-RU" sz="1400" b="1" dirty="0" smtClean="0"/>
              <a:t>в т.ч:</a:t>
            </a:r>
          </a:p>
          <a:p>
            <a:pPr>
              <a:lnSpc>
                <a:spcPct val="80000"/>
              </a:lnSpc>
            </a:pPr>
            <a:endParaRPr lang="ru-RU" sz="1400" b="1" dirty="0" smtClean="0"/>
          </a:p>
          <a:p>
            <a:pPr>
              <a:lnSpc>
                <a:spcPct val="80000"/>
              </a:lnSpc>
            </a:pPr>
            <a:r>
              <a:rPr lang="ru-RU" sz="1400" b="1" dirty="0" smtClean="0"/>
              <a:t> ФГБУ «БМВЛ»- 2583</a:t>
            </a:r>
          </a:p>
          <a:p>
            <a:pPr>
              <a:lnSpc>
                <a:spcPct val="80000"/>
              </a:lnSpc>
            </a:pPr>
            <a:endParaRPr lang="ru-RU" sz="1400" b="1" dirty="0" smtClean="0"/>
          </a:p>
          <a:p>
            <a:pPr>
              <a:lnSpc>
                <a:spcPct val="80000"/>
              </a:lnSpc>
            </a:pPr>
            <a:r>
              <a:rPr lang="ru-RU" sz="1400" b="1" dirty="0" err="1" smtClean="0"/>
              <a:t>ВНИИВВиМ</a:t>
            </a:r>
            <a:r>
              <a:rPr lang="ru-RU" sz="1400" b="1" dirty="0" smtClean="0"/>
              <a:t> -337</a:t>
            </a:r>
          </a:p>
          <a:p>
            <a:pPr>
              <a:lnSpc>
                <a:spcPct val="80000"/>
              </a:lnSpc>
            </a:pPr>
            <a:endParaRPr lang="ru-RU" sz="1400" b="1" dirty="0" smtClean="0"/>
          </a:p>
          <a:p>
            <a:pPr>
              <a:lnSpc>
                <a:spcPct val="80000"/>
              </a:lnSpc>
            </a:pPr>
            <a:r>
              <a:rPr lang="ru-RU" sz="1400" b="1" dirty="0" err="1" smtClean="0"/>
              <a:t>Ракитянская</a:t>
            </a:r>
            <a:r>
              <a:rPr lang="ru-RU" sz="1400" b="1" dirty="0" smtClean="0"/>
              <a:t> ветлаборатория-</a:t>
            </a:r>
          </a:p>
          <a:p>
            <a:pPr>
              <a:lnSpc>
                <a:spcPct val="80000"/>
              </a:lnSpc>
            </a:pPr>
            <a:r>
              <a:rPr lang="ru-RU" sz="1400" b="1" dirty="0" smtClean="0"/>
              <a:t>499</a:t>
            </a:r>
          </a:p>
          <a:p>
            <a:pPr>
              <a:lnSpc>
                <a:spcPct val="80000"/>
              </a:lnSpc>
            </a:pPr>
            <a:endParaRPr lang="ru-RU" sz="1400" b="1" dirty="0" smtClean="0"/>
          </a:p>
          <a:p>
            <a:pPr>
              <a:lnSpc>
                <a:spcPct val="80000"/>
              </a:lnSpc>
            </a:pPr>
            <a:r>
              <a:rPr lang="ru-RU" sz="1400" b="1" dirty="0" smtClean="0"/>
              <a:t>ФГБУ «ВНИИЗЖ» - 3058</a:t>
            </a:r>
          </a:p>
          <a:p>
            <a:pPr>
              <a:lnSpc>
                <a:spcPct val="80000"/>
              </a:lnSpc>
            </a:pPr>
            <a:endParaRPr lang="ru-RU" sz="1400" b="1" dirty="0" smtClean="0"/>
          </a:p>
          <a:p>
            <a:pPr>
              <a:lnSpc>
                <a:spcPct val="80000"/>
              </a:lnSpc>
            </a:pPr>
            <a:endParaRPr lang="ru-RU" sz="1400" b="1" dirty="0" smtClean="0"/>
          </a:p>
          <a:p>
            <a:pPr>
              <a:lnSpc>
                <a:spcPct val="80000"/>
              </a:lnSpc>
              <a:buFontTx/>
              <a:buNone/>
            </a:pPr>
            <a:endParaRPr lang="ru-RU" sz="1400" b="1" dirty="0" smtClean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2710752018"/>
              </p:ext>
            </p:extLst>
          </p:nvPr>
        </p:nvGraphicFramePr>
        <p:xfrm>
          <a:off x="3276099" y="1214422"/>
          <a:ext cx="5867901" cy="5404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\\192.168.2.1\временно нужное\Новиченко\Новая папка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071942"/>
            <a:ext cx="2786082" cy="222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226531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  <p:bldP spid="178178" grpId="1"/>
      <p:bldP spid="8" grpId="0"/>
      <p:bldGraphic spid="2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/>
              <a:t>Результаты проверок </a:t>
            </a:r>
            <a:r>
              <a:rPr lang="ru-RU" sz="1600" b="1" dirty="0" smtClean="0"/>
              <a:t>(отдел ветнадзора)</a:t>
            </a:r>
          </a:p>
          <a:p>
            <a:pPr algn="ctr">
              <a:defRPr/>
            </a:pPr>
            <a:r>
              <a:rPr lang="ru-RU" sz="1400" b="1" dirty="0" smtClean="0"/>
              <a:t>на 01.08.2012 г.</a:t>
            </a:r>
            <a:endParaRPr lang="ru-RU" sz="1400" b="1" dirty="0"/>
          </a:p>
        </p:txBody>
      </p:sp>
      <p:sp>
        <p:nvSpPr>
          <p:cNvPr id="27653" name="Text Box 32"/>
          <p:cNvSpPr txBox="1">
            <a:spLocks noChangeArrowheads="1"/>
          </p:cNvSpPr>
          <p:nvPr/>
        </p:nvSpPr>
        <p:spPr bwMode="auto">
          <a:xfrm>
            <a:off x="8027988" y="6021388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27655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xmlns="" val="4442050"/>
              </p:ext>
            </p:extLst>
          </p:nvPr>
        </p:nvGraphicFramePr>
        <p:xfrm>
          <a:off x="179512" y="1071546"/>
          <a:ext cx="8964488" cy="578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4814883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0" y="260648"/>
            <a:ext cx="7956376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pic>
        <p:nvPicPr>
          <p:cNvPr id="27655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142984"/>
            <a:ext cx="81758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66788">
              <a:buFontTx/>
              <a:buChar char="-"/>
            </a:pPr>
            <a:r>
              <a:rPr lang="ru-RU" sz="1400" b="1" dirty="0" smtClean="0"/>
              <a:t>размещено на 01.07.2012г. 750 сообщений, из них 311 на официальном сайте управления,  в том числе 147 по АЧС, из которых:</a:t>
            </a:r>
          </a:p>
          <a:p>
            <a:pPr defTabSz="966788"/>
            <a:r>
              <a:rPr lang="ru-RU" sz="1400" b="1" dirty="0" smtClean="0"/>
              <a:t>18 - в различных печатных изданиях</a:t>
            </a:r>
          </a:p>
          <a:p>
            <a:pPr defTabSz="966788"/>
            <a:r>
              <a:rPr lang="en-US" sz="1400" b="1" dirty="0" smtClean="0"/>
              <a:t>3</a:t>
            </a:r>
            <a:r>
              <a:rPr lang="ru-RU" sz="1400" b="1" dirty="0" smtClean="0"/>
              <a:t>5 - на официальном сайте</a:t>
            </a:r>
          </a:p>
          <a:p>
            <a:pPr defTabSz="966788"/>
            <a:r>
              <a:rPr lang="ru-RU" sz="1400" b="1" dirty="0" smtClean="0"/>
              <a:t>9 - репортажей на местном телевидении, 30 - на радио </a:t>
            </a:r>
          </a:p>
          <a:p>
            <a:pPr defTabSz="966788"/>
            <a:r>
              <a:rPr lang="ru-RU" sz="1400" b="1" dirty="0" smtClean="0"/>
              <a:t>5</a:t>
            </a:r>
            <a:r>
              <a:rPr lang="en-US" sz="1400" b="1" dirty="0" smtClean="0"/>
              <a:t>5</a:t>
            </a:r>
            <a:r>
              <a:rPr lang="ru-RU" sz="1400" b="1" dirty="0" smtClean="0"/>
              <a:t> – на сайтах других информационных агентств</a:t>
            </a:r>
            <a:endParaRPr lang="ru-RU" sz="1400" b="1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5550"/>
            <a:ext cx="8001000" cy="474167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Работа со средствами массовой информации</a:t>
            </a:r>
          </a:p>
        </p:txBody>
      </p:sp>
      <p:pic>
        <p:nvPicPr>
          <p:cNvPr id="1028" name="Picture 4" descr="\\192.168.2.1\временно нужное\Новиченко\Новая папка\DSC_65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876"/>
            <a:ext cx="3831854" cy="254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050" name="Picture 2" descr="\\192.168.2.1\временно нужное\Новиченко\Новая папка\DSCF51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930178" y="-7429576"/>
            <a:ext cx="2880000" cy="2160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4282" y="2571744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Подготовлены и распространяются среди охотников  памятки</a:t>
            </a:r>
          </a:p>
          <a:p>
            <a:pPr algn="ctr"/>
            <a:endParaRPr lang="ru-RU" sz="1200" dirty="0"/>
          </a:p>
        </p:txBody>
      </p:sp>
      <p:sp>
        <p:nvSpPr>
          <p:cNvPr id="18" name="TextBox 17"/>
          <p:cNvSpPr txBox="1"/>
          <p:nvPr/>
        </p:nvSpPr>
        <p:spPr>
          <a:xfrm rot="557566">
            <a:off x="5210995" y="2682262"/>
            <a:ext cx="3444818" cy="377026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 smtClean="0">
                <a:solidFill>
                  <a:schemeClr val="accent4">
                    <a:lumMod val="10000"/>
                  </a:schemeClr>
                </a:solidFill>
              </a:rPr>
              <a:t>Внимание! Африканская чума свиней! </a:t>
            </a:r>
          </a:p>
          <a:p>
            <a:pPr algn="ctr"/>
            <a:endParaRPr lang="ru-RU" sz="1050" b="1" dirty="0" smtClean="0">
              <a:solidFill>
                <a:schemeClr val="accent4">
                  <a:lumMod val="10000"/>
                </a:schemeClr>
              </a:solidFill>
            </a:endParaRPr>
          </a:p>
          <a:p>
            <a:pPr algn="just"/>
            <a:r>
              <a:rPr lang="ru-RU" sz="1000" dirty="0" smtClean="0">
                <a:solidFill>
                  <a:schemeClr val="accent4">
                    <a:lumMod val="10000"/>
                  </a:schemeClr>
                </a:solidFill>
              </a:rPr>
              <a:t>     </a:t>
            </a:r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Источником болезни являются больные и переболевшие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свиньи, вирус распространяется кормами, подстилкой,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навозом, трупами, клещами, продуктами убоя животных.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Заражение может произойти респираторным путем, через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поврежденную кожу и слизистые оболочки, а также через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мясо, мясопродукты (колбасу, сало, копчености), кровь,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мочу от павших и убитых больных свиней.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    В целях недопущения проникновения заболевания на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территорию области,  просим Вас при производстве охоты: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    1.</a:t>
            </a:r>
            <a:r>
              <a:rPr lang="en-US" sz="800" dirty="0" smtClean="0">
                <a:solidFill>
                  <a:schemeClr val="accent4">
                    <a:lumMod val="10000"/>
                  </a:schemeClr>
                </a:solidFill>
              </a:rPr>
              <a:t>He </a:t>
            </a:r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оставлять в угодьях пищевых отходов - вирус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сохраняется в мясе от больных животных - до 155 дней,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в колбасных изделиях и копченостях - до 5 месяцев, при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комнатной температуре - до 3-х месяцев, в замороженном </a:t>
            </a:r>
          </a:p>
          <a:p>
            <a:pPr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мясе -2-4 месяца.</a:t>
            </a:r>
          </a:p>
          <a:p>
            <a:pPr lvl="0"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     2. В случае обнаружения на охоте погибших или больных </a:t>
            </a:r>
          </a:p>
          <a:p>
            <a:pPr lvl="0"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кабанов не приближаться к ним, не трогать и не </a:t>
            </a:r>
          </a:p>
          <a:p>
            <a:pPr lvl="0"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преследовать - в трупах свиней вирус сохраняется до 10 недель. </a:t>
            </a:r>
          </a:p>
          <a:p>
            <a:pPr lvl="0"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     3. Срочно Информировать сотрудников администрации </a:t>
            </a:r>
          </a:p>
          <a:p>
            <a:pPr lvl="0"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сельских поселений, Управления ветеринарии </a:t>
            </a:r>
          </a:p>
          <a:p>
            <a:pPr lvl="0" algn="just"/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8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 (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4722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) 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31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27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60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,</a:t>
            </a:r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Управления </a:t>
            </a:r>
            <a:r>
              <a:rPr lang="ru-RU" sz="800" dirty="0" err="1" smtClean="0">
                <a:solidFill>
                  <a:schemeClr val="accent4">
                    <a:lumMod val="10000"/>
                  </a:schemeClr>
                </a:solidFill>
              </a:rPr>
              <a:t>Россельхознадзора</a:t>
            </a:r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</a:p>
          <a:p>
            <a:pPr lvl="0" algn="just"/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8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 (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4722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) 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75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16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03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; 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33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83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86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,</a:t>
            </a:r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Управление </a:t>
            </a:r>
            <a:r>
              <a:rPr lang="ru-RU" sz="800" dirty="0" err="1" smtClean="0">
                <a:solidFill>
                  <a:schemeClr val="accent4">
                    <a:lumMod val="10000"/>
                  </a:schemeClr>
                </a:solidFill>
              </a:rPr>
              <a:t>Охотрыбнадзора</a:t>
            </a:r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</a:p>
          <a:p>
            <a:pPr lvl="0"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Белгородской области по телефонам: 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8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 (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4722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) 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35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33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69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; </a:t>
            </a:r>
          </a:p>
          <a:p>
            <a:pPr lvl="0" algn="just"/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32</a:t>
            </a:r>
            <a:r>
              <a:rPr lang="ru-RU" sz="800" b="1" i="1" dirty="0" smtClean="0">
                <a:solidFill>
                  <a:schemeClr val="accent4">
                    <a:lumMod val="10000"/>
                  </a:schemeClr>
                </a:solidFill>
              </a:rPr>
              <a:t>-</a:t>
            </a:r>
            <a:r>
              <a:rPr lang="ru-RU" sz="800" i="1" dirty="0" smtClean="0">
                <a:solidFill>
                  <a:schemeClr val="accent4">
                    <a:lumMod val="10000"/>
                  </a:schemeClr>
                </a:solidFill>
              </a:rPr>
              <a:t>95-93</a:t>
            </a:r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 (круглосуточно).</a:t>
            </a:r>
          </a:p>
          <a:p>
            <a:pPr lvl="0"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Принять меры ограничения доступа людей, собак и </a:t>
            </a:r>
          </a:p>
          <a:p>
            <a:pPr lvl="0" algn="just"/>
            <a:r>
              <a:rPr lang="ru-RU" sz="800" dirty="0" smtClean="0">
                <a:solidFill>
                  <a:schemeClr val="accent4">
                    <a:lumMod val="10000"/>
                  </a:schemeClr>
                </a:solidFill>
              </a:rPr>
              <a:t>кабанов к павшим или больным животным.</a:t>
            </a:r>
            <a:endParaRPr lang="ru-RU" sz="8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8578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0648"/>
            <a:ext cx="7956376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/>
          </a:p>
        </p:txBody>
      </p:sp>
      <p:pic>
        <p:nvPicPr>
          <p:cNvPr id="5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415550"/>
            <a:ext cx="8001000" cy="47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Заключение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8662" y="2428868"/>
            <a:ext cx="7143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2000" b="1" dirty="0" smtClean="0"/>
              <a:t> Эпизоотическая обстановка на территории Белгородской области напряженная, но стабильная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714752"/>
            <a:ext cx="8012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/>
              <a:t>Благодарю за внимание</a:t>
            </a:r>
            <a:r>
              <a:rPr lang="ru-RU" sz="4000" dirty="0" smtClean="0"/>
              <a:t>!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53443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103" name="TextBox 9"/>
          <p:cNvSpPr txBox="1">
            <a:spLocks noChangeArrowheads="1"/>
          </p:cNvSpPr>
          <p:nvPr/>
        </p:nvSpPr>
        <p:spPr bwMode="auto">
          <a:xfrm>
            <a:off x="714375" y="268288"/>
            <a:ext cx="70008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Отрасль свиноводства в Белгородской области  </a:t>
            </a:r>
          </a:p>
        </p:txBody>
      </p:sp>
      <p:pic>
        <p:nvPicPr>
          <p:cNvPr id="5129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57950" y="1064106"/>
            <a:ext cx="2428892" cy="523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Постановлением правительства области от </a:t>
            </a:r>
          </a:p>
          <a:p>
            <a:r>
              <a:rPr lang="ru-RU" sz="1200" dirty="0" smtClean="0"/>
              <a:t>2 апреля 2012 года №150-пп утверждена долгосрочная целевая программа «Развитие свиноводства в Белгородской области на 2012-2015 годы» </a:t>
            </a:r>
          </a:p>
          <a:p>
            <a:endParaRPr lang="ru-RU" sz="1050" dirty="0" smtClean="0"/>
          </a:p>
          <a:p>
            <a:r>
              <a:rPr lang="ru-RU" sz="1200" dirty="0" smtClean="0"/>
              <a:t>Инвестиции в отрасль составляют</a:t>
            </a:r>
          </a:p>
          <a:p>
            <a:r>
              <a:rPr lang="ru-RU" sz="1200" dirty="0" smtClean="0"/>
              <a:t>84 млрд. рублей </a:t>
            </a:r>
          </a:p>
          <a:p>
            <a:endParaRPr lang="ru-RU" sz="1200" dirty="0" smtClean="0"/>
          </a:p>
          <a:p>
            <a:r>
              <a:rPr lang="ru-RU" sz="1200" dirty="0" smtClean="0"/>
              <a:t>Годовой бюджет области</a:t>
            </a:r>
          </a:p>
          <a:p>
            <a:r>
              <a:rPr lang="ru-RU" sz="1200" dirty="0" smtClean="0"/>
              <a:t>44 млрд. рублей</a:t>
            </a:r>
          </a:p>
          <a:p>
            <a:endParaRPr lang="ru-RU" sz="1200" dirty="0" smtClean="0"/>
          </a:p>
          <a:p>
            <a:r>
              <a:rPr lang="ru-RU" sz="1200" dirty="0" smtClean="0"/>
              <a:t>Работает  в отрасли </a:t>
            </a:r>
          </a:p>
          <a:p>
            <a:r>
              <a:rPr lang="ru-RU" sz="1200" dirty="0" smtClean="0"/>
              <a:t>15 тыс. человек</a:t>
            </a:r>
          </a:p>
          <a:p>
            <a:endParaRPr lang="ru-RU" sz="1200" dirty="0" smtClean="0"/>
          </a:p>
          <a:p>
            <a:r>
              <a:rPr lang="ru-RU" sz="1200" dirty="0" smtClean="0"/>
              <a:t>Производство свиней в живом весе за 1 полугодие   составило 256,9 тыс. тонн:</a:t>
            </a:r>
          </a:p>
          <a:p>
            <a:r>
              <a:rPr lang="ru-RU" sz="1200" dirty="0" smtClean="0"/>
              <a:t> - 18 % от производства свиней  в РФ</a:t>
            </a:r>
          </a:p>
          <a:p>
            <a:endParaRPr lang="ru-RU" sz="1200" dirty="0" smtClean="0"/>
          </a:p>
          <a:p>
            <a:r>
              <a:rPr lang="ru-RU" sz="1200" dirty="0" smtClean="0"/>
              <a:t>-  45,8 % от производства свиней  в ЦФО</a:t>
            </a:r>
            <a:endParaRPr lang="ru-RU" sz="1600" dirty="0" smtClean="0"/>
          </a:p>
        </p:txBody>
      </p:sp>
      <p:sp>
        <p:nvSpPr>
          <p:cNvPr id="14" name="TextBox 13"/>
          <p:cNvSpPr txBox="1"/>
          <p:nvPr/>
        </p:nvSpPr>
        <p:spPr>
          <a:xfrm rot="20496392">
            <a:off x="294030" y="5092555"/>
            <a:ext cx="2635657" cy="138499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vert="horz" wrap="square" rtlCol="0">
            <a:spAutoFit/>
          </a:bodyPr>
          <a:lstStyle/>
          <a:p>
            <a:pPr algn="ctr"/>
            <a:r>
              <a:rPr lang="ru-RU" sz="1200" i="1" dirty="0" smtClean="0"/>
              <a:t>ЗАДАЧИ:</a:t>
            </a:r>
          </a:p>
          <a:p>
            <a:pPr algn="ctr"/>
            <a:r>
              <a:rPr lang="ru-RU" sz="1200" i="1" dirty="0" smtClean="0"/>
              <a:t>не допустить заноса</a:t>
            </a:r>
          </a:p>
          <a:p>
            <a:pPr algn="ctr"/>
            <a:endParaRPr lang="ru-RU" sz="1200" i="1" dirty="0" smtClean="0"/>
          </a:p>
          <a:p>
            <a:pPr algn="ctr"/>
            <a:r>
              <a:rPr lang="ru-RU" sz="1200" i="1" dirty="0" smtClean="0"/>
              <a:t>быстро обнаружить</a:t>
            </a:r>
          </a:p>
          <a:p>
            <a:pPr algn="ctr"/>
            <a:endParaRPr lang="ru-RU" sz="1200" i="1" dirty="0" smtClean="0"/>
          </a:p>
          <a:p>
            <a:pPr algn="ctr"/>
            <a:r>
              <a:rPr lang="ru-RU" sz="1200" i="1" dirty="0" smtClean="0"/>
              <a:t>готовность быстро </a:t>
            </a:r>
          </a:p>
          <a:p>
            <a:pPr algn="ctr"/>
            <a:r>
              <a:rPr lang="ru-RU" sz="1200" i="1" dirty="0" smtClean="0"/>
              <a:t>ликвидировать</a:t>
            </a:r>
            <a:endParaRPr lang="ru-RU" sz="120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285720" y="1142984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Производство свиней на убой (в живом весе) в Российской Федерации за  I полугодие  2012 года, тыс. тонн 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5857892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Всего в  РФ произведено 1429,9</a:t>
            </a:r>
          </a:p>
          <a:p>
            <a:pPr algn="ctr"/>
            <a:r>
              <a:rPr lang="ru-RU" sz="1400" dirty="0" smtClean="0"/>
              <a:t>тыс. тонн свиней (в живом весе)</a:t>
            </a:r>
            <a:endParaRPr lang="ru-RU" sz="1400" dirty="0"/>
          </a:p>
        </p:txBody>
      </p:sp>
      <p:pic>
        <p:nvPicPr>
          <p:cNvPr id="1028" name="Picture 4" descr="\\192.168.2.1\временно нужное\Родионов Алексей\карта1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150" y="1500174"/>
            <a:ext cx="6338206" cy="36772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164470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10" grpId="0"/>
      <p:bldP spid="14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103" name="TextBox 9"/>
          <p:cNvSpPr txBox="1">
            <a:spLocks noChangeArrowheads="1"/>
          </p:cNvSpPr>
          <p:nvPr/>
        </p:nvSpPr>
        <p:spPr bwMode="auto">
          <a:xfrm>
            <a:off x="714375" y="268288"/>
            <a:ext cx="70008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Белгородская область возможные пути заноса АЧС </a:t>
            </a:r>
          </a:p>
        </p:txBody>
      </p:sp>
      <p:pic>
        <p:nvPicPr>
          <p:cNvPr id="5129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43438" y="1201067"/>
            <a:ext cx="435771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 smtClean="0"/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 Через область проходят  автомобильные и</a:t>
            </a:r>
          </a:p>
          <a:p>
            <a:r>
              <a:rPr lang="ru-RU" sz="1200" dirty="0" smtClean="0"/>
              <a:t>железнодорожные магистрали</a:t>
            </a:r>
          </a:p>
          <a:p>
            <a:endParaRPr lang="ru-RU" sz="1200" dirty="0" smtClean="0"/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 Протяженность границы с Украиной 540 км, 15 пунктов пропуска, на 5 из которых находятся специалисты управления</a:t>
            </a:r>
          </a:p>
          <a:p>
            <a:endParaRPr lang="ru-RU" sz="1200" dirty="0" smtClean="0"/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 Массовые передвижения граждан, растениеводческих и животноводческих грузов из угрожаемых зон</a:t>
            </a:r>
          </a:p>
          <a:p>
            <a:endParaRPr lang="ru-RU" sz="1200" dirty="0" smtClean="0">
              <a:solidFill>
                <a:schemeClr val="accent4">
                  <a:lumMod val="1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 В середине августа открытие охоты на пернатую дичь  (12 тыс. охотников)</a:t>
            </a:r>
          </a:p>
          <a:p>
            <a:endParaRPr lang="ru-RU" sz="12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1400" b="1" dirty="0" smtClean="0">
                <a:latin typeface="Times New Roman" pitchFamily="18" charset="0"/>
              </a:rPr>
              <a:t>Зоны повышенного внимания:</a:t>
            </a:r>
          </a:p>
          <a:p>
            <a:pPr>
              <a:lnSpc>
                <a:spcPct val="80000"/>
              </a:lnSpc>
            </a:pPr>
            <a:endParaRPr lang="ru-RU" sz="1400" b="1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</a:rPr>
              <a:t>приграничные районы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1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</a:rPr>
              <a:t>районы с высокой концентрацией поголовья свиней в </a:t>
            </a:r>
            <a:r>
              <a:rPr lang="ru-RU" sz="1400" dirty="0" err="1" smtClean="0">
                <a:latin typeface="Times New Roman" pitchFamily="18" charset="0"/>
              </a:rPr>
              <a:t>агрохолдингах</a:t>
            </a:r>
            <a:endParaRPr lang="ru-RU" sz="1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1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</a:rPr>
              <a:t>районы  с высокой численность свиней  в хозяйствах населения </a:t>
            </a:r>
          </a:p>
          <a:p>
            <a:pPr>
              <a:lnSpc>
                <a:spcPct val="80000"/>
              </a:lnSpc>
            </a:pPr>
            <a:endParaRPr lang="ru-RU" sz="1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</a:rPr>
              <a:t>районы с высокой плотностью населения дикого кабана</a:t>
            </a:r>
          </a:p>
          <a:p>
            <a:pPr>
              <a:lnSpc>
                <a:spcPct val="80000"/>
              </a:lnSpc>
            </a:pPr>
            <a:endParaRPr lang="ru-RU" sz="1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1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1400" dirty="0" smtClean="0">
              <a:latin typeface="Times New Roman" pitchFamily="18" charset="0"/>
            </a:endParaRPr>
          </a:p>
        </p:txBody>
      </p:sp>
      <p:pic>
        <p:nvPicPr>
          <p:cNvPr id="1030" name="Picture 6" descr="\\192.168.2.1\временно нужное\Новиченко\karta-7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71602" y="1357322"/>
            <a:ext cx="5715040" cy="5500702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715016"/>
            <a:ext cx="1358111" cy="90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 rot="834022">
            <a:off x="806627" y="4955682"/>
            <a:ext cx="848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Украина</a:t>
            </a:r>
            <a:endParaRPr lang="ru-RU" sz="1200" dirty="0"/>
          </a:p>
        </p:txBody>
      </p:sp>
      <p:pic>
        <p:nvPicPr>
          <p:cNvPr id="1029" name="Picture 5" descr="\\192.168.2.1\временно нужное\Новиченко\fire-flames-clip-art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34823">
            <a:off x="1571604" y="5000636"/>
            <a:ext cx="357190" cy="3529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164470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20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103" name="TextBox 9"/>
          <p:cNvSpPr txBox="1">
            <a:spLocks noChangeArrowheads="1"/>
          </p:cNvSpPr>
          <p:nvPr/>
        </p:nvSpPr>
        <p:spPr bwMode="auto">
          <a:xfrm>
            <a:off x="0" y="268288"/>
            <a:ext cx="785814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Численность домашних свиней и  дикого кабана</a:t>
            </a:r>
          </a:p>
          <a:p>
            <a:pPr algn="ctr" eaLnBrk="1" hangingPunct="1">
              <a:defRPr/>
            </a:pP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01.08.2012 г.</a:t>
            </a:r>
          </a:p>
        </p:txBody>
      </p:sp>
      <p:pic>
        <p:nvPicPr>
          <p:cNvPr id="5129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429388" y="1214422"/>
            <a:ext cx="25717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домашних свиней</a:t>
            </a:r>
          </a:p>
          <a:p>
            <a:r>
              <a:rPr lang="ru-RU" sz="1600" b="1" dirty="0" smtClean="0"/>
              <a:t>3150,2 тыс. голов </a:t>
            </a:r>
          </a:p>
          <a:p>
            <a:endParaRPr lang="ru-RU" sz="1600" b="1" dirty="0" smtClean="0"/>
          </a:p>
          <a:p>
            <a:r>
              <a:rPr lang="ru-RU" sz="1600" dirty="0" smtClean="0"/>
              <a:t>3092,6 тыс. голов содержится на</a:t>
            </a:r>
          </a:p>
          <a:p>
            <a:r>
              <a:rPr lang="ru-RU" sz="1600" b="1" dirty="0" smtClean="0"/>
              <a:t>177</a:t>
            </a:r>
            <a:r>
              <a:rPr lang="ru-RU" sz="1600" dirty="0" smtClean="0"/>
              <a:t> предприятиях </a:t>
            </a:r>
          </a:p>
          <a:p>
            <a:endParaRPr lang="ru-RU" sz="1600" dirty="0" smtClean="0"/>
          </a:p>
          <a:p>
            <a:r>
              <a:rPr lang="ru-RU" sz="1600" b="1" dirty="0" smtClean="0"/>
              <a:t>57,6 тыс. голов </a:t>
            </a:r>
            <a:r>
              <a:rPr lang="ru-RU" sz="1600" dirty="0" smtClean="0"/>
              <a:t>содержится </a:t>
            </a:r>
          </a:p>
          <a:p>
            <a:r>
              <a:rPr lang="ru-RU" sz="1600" dirty="0" smtClean="0"/>
              <a:t>в </a:t>
            </a:r>
            <a:r>
              <a:rPr lang="ru-RU" sz="1600" b="1" dirty="0" smtClean="0"/>
              <a:t>30166 </a:t>
            </a:r>
          </a:p>
          <a:p>
            <a:r>
              <a:rPr lang="ru-RU" sz="1600" dirty="0" smtClean="0"/>
              <a:t>ЛПХ и КФХ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диких кабанов – </a:t>
            </a:r>
          </a:p>
          <a:p>
            <a:r>
              <a:rPr lang="ru-RU" sz="1600" b="1" dirty="0" smtClean="0"/>
              <a:t> 6,5 тыс. голов, </a:t>
            </a:r>
          </a:p>
          <a:p>
            <a:r>
              <a:rPr lang="ru-RU" sz="1600" dirty="0" smtClean="0"/>
              <a:t>из них </a:t>
            </a:r>
            <a:r>
              <a:rPr lang="ru-RU" sz="1600" b="1" dirty="0" smtClean="0"/>
              <a:t>85 %</a:t>
            </a:r>
            <a:r>
              <a:rPr lang="ru-RU" sz="1600" dirty="0" smtClean="0"/>
              <a:t> поголовья</a:t>
            </a:r>
          </a:p>
          <a:p>
            <a:r>
              <a:rPr lang="ru-RU" sz="1600" dirty="0" smtClean="0"/>
              <a:t>сосредоточено </a:t>
            </a:r>
          </a:p>
          <a:p>
            <a:r>
              <a:rPr lang="ru-RU" sz="1600" b="1" dirty="0" smtClean="0"/>
              <a:t>на 5 % </a:t>
            </a:r>
            <a:r>
              <a:rPr lang="ru-RU" sz="1600" dirty="0" smtClean="0"/>
              <a:t>территории области </a:t>
            </a:r>
            <a:endParaRPr lang="ru-RU" sz="1600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1142984"/>
          <a:ext cx="6429420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57554" y="142873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30 тысяч </a:t>
            </a:r>
          </a:p>
          <a:p>
            <a:pPr algn="ctr"/>
            <a:r>
              <a:rPr lang="ru-RU" sz="1400" dirty="0" smtClean="0"/>
              <a:t>объектов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716447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12" grpId="0"/>
      <p:bldGraphic spid="7" grpId="0">
        <p:bldAsOne/>
      </p:bldGraphic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857760"/>
            <a:ext cx="2578463" cy="1714512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7306" y="28572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8001000" cy="1008112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+mn-lt"/>
              </a:rPr>
              <a:t>Мероприятия по контролю за работой свиноводческих предприятий и определению  </a:t>
            </a:r>
            <a:br>
              <a:rPr lang="ru-RU" sz="18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1800" b="1" dirty="0" err="1" smtClean="0">
                <a:solidFill>
                  <a:schemeClr val="tx1"/>
                </a:solidFill>
                <a:latin typeface="+mn-lt"/>
              </a:rPr>
              <a:t>зоосанитарного</a:t>
            </a:r>
            <a:r>
              <a:rPr lang="ru-RU" sz="1800" b="1" dirty="0" smtClean="0">
                <a:solidFill>
                  <a:schemeClr val="tx1"/>
                </a:solidFill>
                <a:latin typeface="+mn-lt"/>
              </a:rPr>
              <a:t> статуса предприятий </a:t>
            </a:r>
            <a:r>
              <a:rPr lang="ru-RU" sz="1400" b="1" dirty="0" smtClean="0">
                <a:solidFill>
                  <a:schemeClr val="tx1"/>
                </a:solidFill>
                <a:latin typeface="+mn-lt"/>
              </a:rPr>
              <a:t>на 01.08.2012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58" y="4857760"/>
            <a:ext cx="1156456" cy="1739361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  <a:outerShdw blurRad="50800" dist="50800" dir="5400000" sx="77000" sy="77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3979545"/>
              </p:ext>
            </p:extLst>
          </p:nvPr>
        </p:nvGraphicFramePr>
        <p:xfrm>
          <a:off x="432034" y="1229410"/>
          <a:ext cx="8227196" cy="126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7437"/>
                <a:gridCol w="1147437"/>
                <a:gridCol w="1147437"/>
                <a:gridCol w="1312084"/>
                <a:gridCol w="1693207"/>
                <a:gridCol w="1779594"/>
              </a:tblGrid>
              <a:tr h="17930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Количество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объектов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Проведено проверок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2691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Проверено объектов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ВСЕГО проверок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плановые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внеплановые и обследования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том числе в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составе совместных комиссий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(прокуратура, УВД)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01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177 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175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</a:rPr>
                        <a:t>163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</a:rPr>
                        <a:t>145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285931"/>
              </p:ext>
            </p:extLst>
          </p:nvPr>
        </p:nvGraphicFramePr>
        <p:xfrm>
          <a:off x="428596" y="3857628"/>
          <a:ext cx="8235951" cy="799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317"/>
                <a:gridCol w="2745317"/>
                <a:gridCol w="2745317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IV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ru-RU" sz="1400" b="1" baseline="0" dirty="0" err="1" smtClean="0"/>
                        <a:t>компартамент</a:t>
                      </a:r>
                      <a:endParaRPr lang="ru-RU" sz="1400" b="1" dirty="0"/>
                    </a:p>
                  </a:txBody>
                  <a:tcPr marL="91439" marR="91439" marT="45700" marB="4570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III </a:t>
                      </a:r>
                      <a:r>
                        <a:rPr lang="ru-RU" sz="1400" b="1" dirty="0" smtClean="0"/>
                        <a:t>компартамент</a:t>
                      </a:r>
                      <a:endParaRPr lang="ru-RU" sz="1400" b="1" dirty="0"/>
                    </a:p>
                  </a:txBody>
                  <a:tcPr marL="91439" marR="91439" marT="45700" marB="457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II</a:t>
                      </a:r>
                      <a:r>
                        <a:rPr lang="ru-RU" sz="1400" b="1" dirty="0" smtClean="0"/>
                        <a:t> </a:t>
                      </a:r>
                      <a:r>
                        <a:rPr lang="ru-RU" sz="1400" b="1" dirty="0" err="1" smtClean="0"/>
                        <a:t>компартамент</a:t>
                      </a:r>
                      <a:endParaRPr lang="ru-RU" sz="1400" b="1" dirty="0"/>
                    </a:p>
                  </a:txBody>
                  <a:tcPr marL="91439" marR="91439" marT="45700" marB="457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160  площадок</a:t>
                      </a:r>
                      <a:endParaRPr lang="ru-RU" sz="1200" b="1" dirty="0"/>
                    </a:p>
                  </a:txBody>
                  <a:tcPr marL="91439" marR="91439" marT="45700" marB="4570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8  площадок                </a:t>
                      </a:r>
                    </a:p>
                  </a:txBody>
                  <a:tcPr marL="91439" marR="91439" marT="45700" marB="457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5 площадок</a:t>
                      </a:r>
                    </a:p>
                  </a:txBody>
                  <a:tcPr marL="91439" marR="91439" marT="45700" marB="457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3036729"/>
              </p:ext>
            </p:extLst>
          </p:nvPr>
        </p:nvGraphicFramePr>
        <p:xfrm>
          <a:off x="428596" y="2714620"/>
          <a:ext cx="8215370" cy="959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5732"/>
                <a:gridCol w="2404014"/>
                <a:gridCol w="1869000"/>
                <a:gridCol w="1796624"/>
              </a:tblGrid>
              <a:tr h="714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Выявлено </a:t>
                      </a:r>
                      <a:r>
                        <a:rPr lang="ru-RU" sz="1100" dirty="0" smtClean="0">
                          <a:effectLst/>
                        </a:rPr>
                        <a:t>нарушений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Выдано предписаний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Наложено штрафов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Сумма штрафов, </a:t>
                      </a: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тыс</a:t>
                      </a:r>
                      <a:r>
                        <a:rPr lang="ru-RU" sz="1100" dirty="0">
                          <a:effectLst/>
                        </a:rPr>
                        <a:t>. рублей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44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136,4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51" name="Picture 3" descr="\\192.168.2.1\временно нужное\Новиченко\Новая папка\DSC_53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833824"/>
            <a:ext cx="2643206" cy="1757560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  <a:outerShdw blurRad="50800" dist="50800" dir="5400000" sx="77000" sy="77000" algn="ctr" rotWithShape="0">
              <a:schemeClr val="tx1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6432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44014"/>
            <a:ext cx="7772400" cy="576064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Мероприятия</a:t>
            </a:r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контролю  КФХ, ЛПХ,</a:t>
            </a:r>
            <a:b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проверки сельских поселений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01.08.2012 </a:t>
            </a:r>
            <a:r>
              <a:rPr lang="ru-RU" sz="1100" dirty="0" smtClean="0">
                <a:solidFill>
                  <a:schemeClr val="tx1"/>
                </a:solidFill>
                <a:effectLst/>
              </a:rPr>
              <a:t>г.</a:t>
            </a:r>
            <a:endParaRPr lang="ru-RU" sz="1100" b="1" cap="none" dirty="0">
              <a:solidFill>
                <a:schemeClr val="tx1"/>
              </a:solidFill>
              <a:effectLst/>
            </a:endParaRPr>
          </a:p>
        </p:txBody>
      </p:sp>
      <p:sp>
        <p:nvSpPr>
          <p:cNvPr id="76913" name="Text Box 113"/>
          <p:cNvSpPr txBox="1">
            <a:spLocks noChangeArrowheads="1"/>
          </p:cNvSpPr>
          <p:nvPr/>
        </p:nvSpPr>
        <p:spPr bwMode="auto">
          <a:xfrm>
            <a:off x="3857620" y="2615738"/>
            <a:ext cx="2214578" cy="3288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434" tIns="43217" rIns="86434" bIns="43217">
            <a:spAutoFit/>
          </a:bodyPr>
          <a:lstStyle>
            <a:lvl1pPr algn="l" defTabSz="963613">
              <a:defRPr>
                <a:solidFill>
                  <a:schemeClr val="tx1"/>
                </a:solidFill>
                <a:latin typeface="Arial" charset="0"/>
              </a:defRPr>
            </a:lvl1pPr>
            <a:lvl2pPr algn="l" defTabSz="963613">
              <a:defRPr>
                <a:solidFill>
                  <a:schemeClr val="tx1"/>
                </a:solidFill>
                <a:latin typeface="Arial" charset="0"/>
              </a:defRPr>
            </a:lvl2pPr>
            <a:lvl3pPr algn="l" defTabSz="963613">
              <a:defRPr>
                <a:solidFill>
                  <a:schemeClr val="tx1"/>
                </a:solidFill>
                <a:latin typeface="Arial" charset="0"/>
              </a:defRPr>
            </a:lvl3pPr>
            <a:lvl4pPr algn="l" defTabSz="963613">
              <a:defRPr>
                <a:solidFill>
                  <a:schemeClr val="tx1"/>
                </a:solidFill>
                <a:latin typeface="Arial" charset="0"/>
              </a:defRPr>
            </a:lvl4pPr>
            <a:lvl5pPr algn="l" defTabSz="963613">
              <a:defRPr>
                <a:solidFill>
                  <a:schemeClr val="tx1"/>
                </a:solidFill>
                <a:latin typeface="Arial" charset="0"/>
              </a:defRPr>
            </a:lvl5pPr>
            <a:lvl6pPr defTabSz="963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963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963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963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400" b="1" dirty="0">
                <a:latin typeface="+mn-lt"/>
              </a:rPr>
              <a:t>Проводится</a:t>
            </a:r>
            <a:r>
              <a:rPr lang="ru-RU" sz="1400" b="1" dirty="0" smtClean="0">
                <a:latin typeface="+mn-lt"/>
              </a:rPr>
              <a:t>:</a:t>
            </a:r>
          </a:p>
          <a:p>
            <a:pPr>
              <a:spcBef>
                <a:spcPts val="0"/>
              </a:spcBef>
            </a:pPr>
            <a:endParaRPr lang="ru-RU" sz="1200" b="1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ru-RU" sz="1200" b="1" dirty="0">
                <a:latin typeface="+mn-lt"/>
              </a:rPr>
              <a:t> </a:t>
            </a:r>
            <a:r>
              <a:rPr lang="ru-RU" sz="1200" b="1" dirty="0" smtClean="0">
                <a:latin typeface="+mn-lt"/>
              </a:rPr>
              <a:t>- Сокращение </a:t>
            </a:r>
            <a:r>
              <a:rPr lang="ru-RU" sz="1200" b="1" dirty="0" err="1" smtClean="0">
                <a:latin typeface="+mn-lt"/>
              </a:rPr>
              <a:t>свинопоголовья</a:t>
            </a:r>
            <a:endParaRPr lang="ru-RU" sz="1200" b="1" dirty="0" smtClean="0">
              <a:latin typeface="+mn-lt"/>
            </a:endParaRPr>
          </a:p>
          <a:p>
            <a:pPr>
              <a:spcBef>
                <a:spcPts val="0"/>
              </a:spcBef>
            </a:pPr>
            <a:endParaRPr lang="ru-RU" sz="1200" b="1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 </a:t>
            </a:r>
            <a:r>
              <a:rPr lang="ru-RU" sz="1200" b="1" dirty="0">
                <a:latin typeface="+mn-lt"/>
              </a:rPr>
              <a:t>- Выкуп свиней</a:t>
            </a:r>
          </a:p>
          <a:p>
            <a:pPr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 - 5481 голова</a:t>
            </a:r>
          </a:p>
          <a:p>
            <a:pPr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на сумму 164,430 </a:t>
            </a:r>
          </a:p>
          <a:p>
            <a:pPr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 млн. рублей</a:t>
            </a:r>
          </a:p>
          <a:p>
            <a:pPr>
              <a:spcBef>
                <a:spcPts val="0"/>
              </a:spcBef>
            </a:pPr>
            <a:endParaRPr lang="ru-RU" sz="1200" b="1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ru-RU" sz="1400" b="1" dirty="0" smtClean="0">
                <a:latin typeface="+mn-lt"/>
              </a:rPr>
              <a:t>Предлагается</a:t>
            </a:r>
            <a:r>
              <a:rPr lang="ru-RU" sz="1400" b="1" dirty="0">
                <a:latin typeface="+mn-lt"/>
              </a:rPr>
              <a:t>:</a:t>
            </a:r>
          </a:p>
          <a:p>
            <a:pPr>
              <a:spcBef>
                <a:spcPts val="0"/>
              </a:spcBef>
            </a:pPr>
            <a:r>
              <a:rPr lang="ru-RU" sz="1200" b="1" dirty="0">
                <a:latin typeface="+mn-lt"/>
              </a:rPr>
              <a:t> - Альтернативное </a:t>
            </a:r>
            <a:r>
              <a:rPr lang="ru-RU" sz="1200" b="1" dirty="0" smtClean="0">
                <a:latin typeface="+mn-lt"/>
              </a:rPr>
              <a:t>животноводство</a:t>
            </a:r>
          </a:p>
          <a:p>
            <a:pPr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Закуплено </a:t>
            </a:r>
          </a:p>
          <a:p>
            <a:pPr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 - 2042 головы КРС</a:t>
            </a:r>
          </a:p>
          <a:p>
            <a:pPr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на сумму 59,880 млн. рублей </a:t>
            </a:r>
            <a:endParaRPr lang="ru-RU" sz="1400" b="1" dirty="0" smtClean="0">
              <a:latin typeface="+mn-lt"/>
            </a:endParaRPr>
          </a:p>
        </p:txBody>
      </p:sp>
      <p:pic>
        <p:nvPicPr>
          <p:cNvPr id="8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808117"/>
              </p:ext>
            </p:extLst>
          </p:nvPr>
        </p:nvGraphicFramePr>
        <p:xfrm>
          <a:off x="214282" y="2571745"/>
          <a:ext cx="3463770" cy="4139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028608"/>
                <a:gridCol w="792088"/>
              </a:tblGrid>
              <a:tr h="357189"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</a:t>
                      </a:r>
                    </a:p>
                  </a:txBody>
                  <a:tcPr marL="91427" marR="91427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ЛПХ</a:t>
                      </a:r>
                      <a:endParaRPr lang="ru-RU" sz="1300" dirty="0"/>
                    </a:p>
                  </a:txBody>
                  <a:tcPr marL="91427" marR="9142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КФХ</a:t>
                      </a:r>
                      <a:endParaRPr lang="ru-RU" sz="1300" dirty="0"/>
                    </a:p>
                  </a:txBody>
                  <a:tcPr marL="91427" marR="9142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00716">
                <a:tc>
                  <a:txBody>
                    <a:bodyPr/>
                    <a:lstStyle/>
                    <a:p>
                      <a:pPr marL="0" marR="0" lvl="0" indent="0" algn="l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Количество объектов на  1.08.12 г. </a:t>
                      </a:r>
                    </a:p>
                    <a:p>
                      <a:pPr marL="0" marR="0" lvl="0" indent="0" algn="l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(на 01.01.12 г.)</a:t>
                      </a:r>
                    </a:p>
                  </a:txBody>
                  <a:tcPr marL="91427" marR="91427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30082</a:t>
                      </a:r>
                    </a:p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(30442)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84</a:t>
                      </a:r>
                    </a:p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(115)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36">
                <a:tc>
                  <a:txBody>
                    <a:bodyPr/>
                    <a:lstStyle/>
                    <a:p>
                      <a:pPr marL="0" marR="0" lvl="0" indent="0" algn="l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Проверено объектов</a:t>
                      </a:r>
                    </a:p>
                  </a:txBody>
                  <a:tcPr marL="91427" marR="91427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82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64">
                <a:tc>
                  <a:txBody>
                    <a:bodyPr/>
                    <a:lstStyle/>
                    <a:p>
                      <a:pPr marL="0" marR="0" lvl="0" indent="0" algn="l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Проведено проверок</a:t>
                      </a:r>
                    </a:p>
                  </a:txBody>
                  <a:tcPr marL="91427" marR="91427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136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780">
                <a:tc>
                  <a:txBody>
                    <a:bodyPr/>
                    <a:lstStyle/>
                    <a:p>
                      <a:pPr marL="0" marR="0" lvl="0" indent="0" algn="l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Выявлено нарушений</a:t>
                      </a:r>
                    </a:p>
                  </a:txBody>
                  <a:tcPr marL="91427" marR="91427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23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Выдано предписаний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1427" marR="91427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Наложено штрафов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1427" marR="91427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31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756">
                <a:tc>
                  <a:txBody>
                    <a:bodyPr/>
                    <a:lstStyle/>
                    <a:p>
                      <a:pPr marL="0" marR="0" lvl="0" indent="0" algn="l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Сумма штрафов, тыс. руб.</a:t>
                      </a:r>
                    </a:p>
                  </a:txBody>
                  <a:tcPr marL="91427" marR="91427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21,6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55,5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756">
                <a:tc>
                  <a:txBody>
                    <a:bodyPr/>
                    <a:lstStyle/>
                    <a:p>
                      <a:pPr marL="0" marR="0" lvl="0" indent="0" algn="l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Приостановлена деятельность</a:t>
                      </a:r>
                    </a:p>
                  </a:txBody>
                  <a:tcPr marL="91427" marR="91427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36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1*</a:t>
                      </a:r>
                    </a:p>
                  </a:txBody>
                  <a:tcPr marL="94080" marR="94080" marT="43680" marB="4368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  <a:outerShdw blurRad="50800" dist="50800" dir="5400000" sx="77000" sy="77000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5</a:t>
            </a: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0458971"/>
              </p:ext>
            </p:extLst>
          </p:nvPr>
        </p:nvGraphicFramePr>
        <p:xfrm>
          <a:off x="214282" y="1214422"/>
          <a:ext cx="8358245" cy="126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1649"/>
                <a:gridCol w="1671649"/>
                <a:gridCol w="1671649"/>
                <a:gridCol w="1671649"/>
                <a:gridCol w="1671649"/>
              </a:tblGrid>
              <a:tr h="771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Количество населенных пунктов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Сельских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поселений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</a:rPr>
                        <a:t>Поголовье свиней,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</a:rPr>
                        <a:t>тыс. голов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на 01.08.12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г.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(01.01.12 г.)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</a:rPr>
                        <a:t>Проведено проверок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Совместно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с СББЖ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45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1648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324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56,7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(58,2)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171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Calibri" pitchFamily="34" charset="0"/>
                        </a:rPr>
                        <a:t>150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 descr="\\192.168.2.1\временно нужное\Новиченко\Новая папка\АгроМир8e949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643182"/>
            <a:ext cx="2474999" cy="1980000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  <a:outerShdw blurRad="50800" dist="50800" dir="5400000" sx="77000" sy="77000" algn="ctr" rotWithShape="0">
              <a:schemeClr val="tx1"/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000760" y="4929198"/>
            <a:ext cx="314324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ru-RU" sz="1400" b="1" dirty="0" smtClean="0"/>
              <a:t>Отсутствует :</a:t>
            </a:r>
          </a:p>
          <a:p>
            <a:pPr>
              <a:spcBef>
                <a:spcPts val="0"/>
              </a:spcBef>
            </a:pPr>
            <a:r>
              <a:rPr lang="ru-RU" sz="1400" b="1" dirty="0" smtClean="0"/>
              <a:t> - идентификация животных</a:t>
            </a:r>
          </a:p>
          <a:p>
            <a:pPr>
              <a:spcBef>
                <a:spcPts val="0"/>
              </a:spcBef>
            </a:pPr>
            <a:r>
              <a:rPr lang="ru-RU" sz="1400" b="1" dirty="0" smtClean="0"/>
              <a:t> - невозможно организовать достоверный учет движения поголовья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43306" y="6396335"/>
            <a:ext cx="5500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*приостановлена деятельность ИП Селиванов (130 голов свиней)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12242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913" grpId="0"/>
      <p:bldP spid="13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8001000" cy="865188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+mn-lt"/>
              </a:rPr>
              <a:t>Мероприятия по контролю за работой </a:t>
            </a:r>
            <a:br>
              <a:rPr lang="ru-RU" sz="18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/>
                </a:solidFill>
                <a:latin typeface="+mn-lt"/>
              </a:rPr>
              <a:t>убойных пунктов и мясоперерабатывающих предприятий</a:t>
            </a:r>
            <a:br>
              <a:rPr lang="ru-RU" sz="18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1200" b="1" dirty="0" smtClean="0">
                <a:solidFill>
                  <a:schemeClr val="tx1"/>
                </a:solidFill>
                <a:latin typeface="+mn-lt"/>
              </a:rPr>
              <a:t>на 01.08.2012 г.</a:t>
            </a:r>
          </a:p>
        </p:txBody>
      </p:sp>
      <p:pic>
        <p:nvPicPr>
          <p:cNvPr id="7193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334032"/>
              </p:ext>
            </p:extLst>
          </p:nvPr>
        </p:nvGraphicFramePr>
        <p:xfrm>
          <a:off x="449263" y="1340768"/>
          <a:ext cx="8227196" cy="126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7437"/>
                <a:gridCol w="1147437"/>
                <a:gridCol w="1147437"/>
                <a:gridCol w="1312084"/>
                <a:gridCol w="1693207"/>
                <a:gridCol w="1779594"/>
              </a:tblGrid>
              <a:tr h="24520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Количество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объектов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Проведено проверок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98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Проверено объектов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ВСЕГО проверок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плановые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внеплановые и обследования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том числе в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составе совместных комиссий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(прокуратура, УВД)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45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6715539"/>
              </p:ext>
            </p:extLst>
          </p:nvPr>
        </p:nvGraphicFramePr>
        <p:xfrm>
          <a:off x="449263" y="2710266"/>
          <a:ext cx="8229600" cy="10165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2098"/>
                <a:gridCol w="1761332"/>
                <a:gridCol w="1369347"/>
                <a:gridCol w="1316320"/>
                <a:gridCol w="2210503"/>
              </a:tblGrid>
              <a:tr h="577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Выявлено </a:t>
                      </a:r>
                      <a:r>
                        <a:rPr lang="ru-RU" sz="1100" dirty="0" smtClean="0">
                          <a:effectLst/>
                        </a:rPr>
                        <a:t>нарушений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Выдано предписаний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Наложено </a:t>
                      </a:r>
                      <a:r>
                        <a:rPr lang="ru-RU" sz="1100" dirty="0" smtClean="0">
                          <a:effectLst/>
                        </a:rPr>
                        <a:t>штрафов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Сумма штрафов, </a:t>
                      </a: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тыс</a:t>
                      </a:r>
                      <a:r>
                        <a:rPr lang="ru-RU" sz="1100" dirty="0">
                          <a:effectLst/>
                        </a:rPr>
                        <a:t>. рублей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Количество предприятий, деятельность которых приостановлена судом</a:t>
                      </a:r>
                      <a:endParaRPr lang="ru-RU" sz="11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44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117,9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2029461768"/>
              </p:ext>
            </p:extLst>
          </p:nvPr>
        </p:nvGraphicFramePr>
        <p:xfrm>
          <a:off x="2571736" y="4071942"/>
          <a:ext cx="410445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14348" y="3714752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Количество убойных пунктов снизилось в 3 раза</a:t>
            </a:r>
            <a:endParaRPr lang="ru-RU" dirty="0"/>
          </a:p>
        </p:txBody>
      </p:sp>
      <p:pic>
        <p:nvPicPr>
          <p:cNvPr id="2051" name="Picture 3" descr="\\192.168.2.1\временно нужное\Новиченко\Новая папка\5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429132"/>
            <a:ext cx="2520000" cy="2016000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  <a:outerShdw blurRad="50800" dist="50800" dir="5400000" sx="77000" sy="77000" algn="ctr" rotWithShape="0">
              <a:schemeClr val="tx1"/>
            </a:outerShdw>
          </a:effectLst>
        </p:spPr>
      </p:pic>
      <p:pic>
        <p:nvPicPr>
          <p:cNvPr id="2053" name="Picture 5" descr="\\192.168.2.1\временно нужное\Новиченко\Новая папка\Фото-00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357694"/>
            <a:ext cx="2688000" cy="2016000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  <a:outerShdw blurRad="50800" dist="50800" dir="5400000" sx="77000" sy="77000" algn="ctr" rotWithShape="0">
              <a:schemeClr val="tx1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2650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  <p:bldGraphic spid="15" grpId="0">
        <p:bldAsOne/>
      </p:bldGraphic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8001000" cy="86518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Мероприятия по контролю 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производства и оборота мяса свинины и продуктов его переработки </a:t>
            </a:r>
            <a:r>
              <a:rPr lang="ru-RU" sz="1400" b="1" dirty="0" smtClean="0">
                <a:solidFill>
                  <a:schemeClr val="tx1"/>
                </a:solidFill>
              </a:rPr>
              <a:t>на 01.08.2012 г.</a:t>
            </a:r>
          </a:p>
        </p:txBody>
      </p:sp>
      <p:pic>
        <p:nvPicPr>
          <p:cNvPr id="7193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334032"/>
              </p:ext>
            </p:extLst>
          </p:nvPr>
        </p:nvGraphicFramePr>
        <p:xfrm>
          <a:off x="449263" y="1340768"/>
          <a:ext cx="8051827" cy="10687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394"/>
                <a:gridCol w="1780867"/>
                <a:gridCol w="2298157"/>
                <a:gridCol w="2415409"/>
              </a:tblGrid>
              <a:tr h="24520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Проведено проверок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9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ВСЕГО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плановых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внеплановых и обследований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том числе в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составе совместных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комиссий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45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6715539"/>
              </p:ext>
            </p:extLst>
          </p:nvPr>
        </p:nvGraphicFramePr>
        <p:xfrm>
          <a:off x="449263" y="2571745"/>
          <a:ext cx="8051827" cy="8237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4358"/>
                <a:gridCol w="2335253"/>
                <a:gridCol w="1815542"/>
                <a:gridCol w="1816674"/>
              </a:tblGrid>
              <a:tr h="500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Выявлено </a:t>
                      </a:r>
                      <a:r>
                        <a:rPr lang="ru-RU" sz="1100" dirty="0" smtClean="0">
                          <a:effectLst/>
                        </a:rPr>
                        <a:t>нарушений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Выдано предписаний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Наложено штрафов,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Сумма штрафов, тыс. рублей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44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effectLst/>
                        <a:latin typeface="Verdana" pitchFamily="34" charset="0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effectLst/>
                        <a:latin typeface="Verdana" pitchFamily="34" charset="0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Verdana" pitchFamily="34" charset="0"/>
                          <a:ea typeface="Times New Roman"/>
                          <a:cs typeface="Times New Roman"/>
                        </a:rPr>
                        <a:t>108,8</a:t>
                      </a:r>
                      <a:endParaRPr lang="ru-RU" sz="1400" b="1" dirty="0">
                        <a:effectLst/>
                        <a:latin typeface="Verdana" pitchFamily="34" charset="0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\\192.168.2.1\временно нужное\Новиченко\Новая папка\DSCN24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14752"/>
            <a:ext cx="2688143" cy="2016000"/>
          </a:xfrm>
          <a:prstGeom prst="rect">
            <a:avLst/>
          </a:prstGeom>
          <a:noFill/>
          <a:effectLst>
            <a:glow rad="114300">
              <a:schemeClr val="tx1">
                <a:alpha val="63000"/>
              </a:schemeClr>
            </a:glow>
          </a:effectLst>
        </p:spPr>
      </p:pic>
      <p:pic>
        <p:nvPicPr>
          <p:cNvPr id="1027" name="Picture 3" descr="\\192.168.2.1\временно нужное\Новиченко\Новая папка\DSCN23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143380"/>
            <a:ext cx="2688142" cy="2016000"/>
          </a:xfrm>
          <a:prstGeom prst="rect">
            <a:avLst/>
          </a:prstGeom>
          <a:noFill/>
          <a:effectLst>
            <a:glow rad="114300">
              <a:schemeClr val="tx1">
                <a:alpha val="63000"/>
              </a:schemeClr>
            </a:glow>
          </a:effectLst>
        </p:spPr>
      </p:pic>
      <p:pic>
        <p:nvPicPr>
          <p:cNvPr id="1028" name="Picture 4" descr="\\192.168.2.1\временно нужное\Новиченко\Новая папка\DSCN23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4643446"/>
            <a:ext cx="2688140" cy="2016000"/>
          </a:xfrm>
          <a:prstGeom prst="rect">
            <a:avLst/>
          </a:prstGeom>
          <a:noFill/>
          <a:effectLst>
            <a:glow rad="114300">
              <a:schemeClr val="tx1">
                <a:alpha val="63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182650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60648"/>
            <a:ext cx="9126694" cy="86409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>
                  <a:alpha val="71000"/>
                </a:srgbClr>
              </a:gs>
              <a:gs pos="70000">
                <a:srgbClr val="C4D6EB">
                  <a:alpha val="51000"/>
                </a:srgbClr>
              </a:gs>
              <a:gs pos="100000">
                <a:srgbClr val="FFEBF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8001000" cy="86518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Мероприятия по контролю 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подсобных хозяйств УФСИН и воинских частей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1600" b="1" dirty="0" smtClean="0">
                <a:solidFill>
                  <a:schemeClr val="tx1"/>
                </a:solidFill>
              </a:rPr>
              <a:t>на </a:t>
            </a:r>
            <a:r>
              <a:rPr lang="ru-RU" sz="1400" b="1" dirty="0" smtClean="0">
                <a:solidFill>
                  <a:schemeClr val="tx1"/>
                </a:solidFill>
              </a:rPr>
              <a:t>01.08.2012 г.  </a:t>
            </a:r>
          </a:p>
        </p:txBody>
      </p:sp>
      <p:pic>
        <p:nvPicPr>
          <p:cNvPr id="7193" name="Picture 9" descr="D:\ДОКУМЕНТЫ\СЦАЙТ\Наш бройлер 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0163"/>
            <a:ext cx="1241425" cy="12430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14282" y="3500438"/>
            <a:ext cx="8786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+mn-lt"/>
                <a:cs typeface="Calibri" pitchFamily="34" charset="0"/>
              </a:rPr>
              <a:t>На 1 августа поголовье свиней в подсобных хозяйствах УФСИН и воинских частях отсутствует</a:t>
            </a:r>
            <a:endParaRPr lang="ru-RU" sz="1200" b="1" dirty="0">
              <a:latin typeface="+mn-lt"/>
              <a:cs typeface="Calibri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2077848"/>
              </p:ext>
            </p:extLst>
          </p:nvPr>
        </p:nvGraphicFramePr>
        <p:xfrm>
          <a:off x="449263" y="1230660"/>
          <a:ext cx="8227196" cy="126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7437"/>
                <a:gridCol w="1147437"/>
                <a:gridCol w="1147437"/>
                <a:gridCol w="1312084"/>
                <a:gridCol w="1693207"/>
                <a:gridCol w="1779594"/>
              </a:tblGrid>
              <a:tr h="24520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Количество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объектов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01.08.12г.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(01.01.12г)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Проведено проверок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98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Проверено объектов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ВСЕГО проверок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плановые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внеплановые и обследования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том числе в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составе совместных комиссий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(прокуратура, УВД)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45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solidFill>
                          <a:schemeClr val="bg2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400" b="1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3582674"/>
              </p:ext>
            </p:extLst>
          </p:nvPr>
        </p:nvGraphicFramePr>
        <p:xfrm>
          <a:off x="449263" y="2567292"/>
          <a:ext cx="8194703" cy="8237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0334"/>
                <a:gridCol w="2397967"/>
                <a:gridCol w="1864298"/>
                <a:gridCol w="1792104"/>
              </a:tblGrid>
              <a:tr h="577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Выявлено </a:t>
                      </a:r>
                      <a:r>
                        <a:rPr lang="ru-RU" sz="1100" dirty="0" smtClean="0">
                          <a:effectLst/>
                        </a:rPr>
                        <a:t>нарушений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Выдано предписаний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Наложено </a:t>
                      </a:r>
                      <a:r>
                        <a:rPr lang="ru-RU" sz="1100" dirty="0" smtClean="0">
                          <a:effectLst/>
                        </a:rPr>
                        <a:t>штрафов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Сумма штрафов, </a:t>
                      </a: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тыс</a:t>
                      </a:r>
                      <a:r>
                        <a:rPr lang="ru-RU" sz="1100" dirty="0">
                          <a:effectLst/>
                        </a:rPr>
                        <a:t>. рублей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44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400" dirty="0">
                        <a:solidFill>
                          <a:schemeClr val="bg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9,0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12" marR="57512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2633828427"/>
              </p:ext>
            </p:extLst>
          </p:nvPr>
        </p:nvGraphicFramePr>
        <p:xfrm>
          <a:off x="1" y="3982980"/>
          <a:ext cx="4786314" cy="289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122" name="Picture 2" descr="\\192.168.2.1\временно нужное\Новиченко\Новая папка\DSC_87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000504"/>
            <a:ext cx="3548099" cy="2359255"/>
          </a:xfrm>
          <a:prstGeom prst="rect">
            <a:avLst/>
          </a:prstGeom>
          <a:noFill/>
          <a:ln>
            <a:noFill/>
          </a:ln>
          <a:effectLst>
            <a:glow rad="114300">
              <a:schemeClr val="tx1">
                <a:alpha val="63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14905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5" grpId="0">
        <p:bldAsOne/>
      </p:bldGraphic>
    </p:bldLst>
  </p:timing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11537</TotalTime>
  <Words>1487</Words>
  <Application>Microsoft Office PowerPoint</Application>
  <PresentationFormat>Экран (4:3)</PresentationFormat>
  <Paragraphs>480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Глобус</vt:lpstr>
      <vt:lpstr> Управление Федеральной службы по ветеринарному и фитосанитарному надзору по Белгородской области</vt:lpstr>
      <vt:lpstr>Слайд 2</vt:lpstr>
      <vt:lpstr>Слайд 3</vt:lpstr>
      <vt:lpstr>Слайд 4</vt:lpstr>
      <vt:lpstr>Мероприятия по контролю за работой свиноводческих предприятий и определению   зоосанитарного статуса предприятий на 01.08.2012</vt:lpstr>
      <vt:lpstr>Мероприятия по контролю  КФХ, ЛПХ, проверки сельских поселений на 01.08.2012 г.</vt:lpstr>
      <vt:lpstr>Мероприятия по контролю за работой  убойных пунктов и мясоперерабатывающих предприятий на 01.08.2012 г.</vt:lpstr>
      <vt:lpstr>Мероприятия по контролю  производства и оборота мяса свинины и продуктов его переработки на 01.08.2012 г.</vt:lpstr>
      <vt:lpstr>Мероприятия по контролю   подсобных хозяйств УФСИН и воинских частей на 01.08.2012 г.  </vt:lpstr>
      <vt:lpstr>Мероприятия на постах ДПС на 01.08.2012 г.</vt:lpstr>
      <vt:lpstr>Слайд 11</vt:lpstr>
      <vt:lpstr>Надзор на государственной границе  (пункты пропуска, СВХ/ВЗТК) на 01.08.2012 г. </vt:lpstr>
      <vt:lpstr>Мероприятия по обследованию земель с целью выявления свалок на 01.08.2012 г.</vt:lpstr>
      <vt:lpstr>Утилизация биологических отходов</vt:lpstr>
      <vt:lpstr>Организация и проведение мониторинга АЧС на 01.08.2012 г. </vt:lpstr>
      <vt:lpstr>Слайд 16</vt:lpstr>
      <vt:lpstr>Работа со средствами массовой информации</vt:lpstr>
      <vt:lpstr>Слайд 18</vt:lpstr>
    </vt:vector>
  </TitlesOfParts>
  <Company>Россельхознадзор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Федеральной службы по ветеринарному и фитосанитарному надзору по Белгородской области</dc:title>
  <dc:creator>Светлана</dc:creator>
  <cp:lastModifiedBy>a.alekseenko</cp:lastModifiedBy>
  <cp:revision>1082</cp:revision>
  <cp:lastPrinted>2012-03-20T12:54:44Z</cp:lastPrinted>
  <dcterms:created xsi:type="dcterms:W3CDTF">2008-10-01T10:01:09Z</dcterms:created>
  <dcterms:modified xsi:type="dcterms:W3CDTF">2012-08-17T07:57:29Z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6</vt:i4>
  </property>
</Properties>
</file>