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1" r:id="rId5"/>
    <p:sldId id="277" r:id="rId6"/>
    <p:sldId id="280" r:id="rId7"/>
    <p:sldId id="279" r:id="rId8"/>
    <p:sldId id="282" r:id="rId9"/>
    <p:sldId id="290" r:id="rId10"/>
    <p:sldId id="281" r:id="rId11"/>
    <p:sldId id="283" r:id="rId12"/>
    <p:sldId id="287" r:id="rId13"/>
    <p:sldId id="263" r:id="rId14"/>
    <p:sldId id="289" r:id="rId15"/>
    <p:sldId id="285" r:id="rId16"/>
    <p:sldId id="288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7E"/>
    <a:srgbClr val="F9F9F9"/>
    <a:srgbClr val="FEFEFC"/>
    <a:srgbClr val="F7F7F7"/>
    <a:srgbClr val="F9F8F5"/>
    <a:srgbClr val="F6F5F0"/>
    <a:srgbClr val="007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86" autoAdjust="0"/>
  </p:normalViewPr>
  <p:slideViewPr>
    <p:cSldViewPr>
      <p:cViewPr>
        <p:scale>
          <a:sx n="152" d="100"/>
          <a:sy n="152" d="100"/>
        </p:scale>
        <p:origin x="-444" y="-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4A5FB-E29E-49C6-BB1E-A862C1F849AC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2A577-CF4D-433F-9E96-7D2970863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7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2A577-CF4D-433F-9E96-7D297086319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93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147814"/>
            <a:ext cx="8856984" cy="1102519"/>
          </a:xfrm>
        </p:spPr>
        <p:txBody>
          <a:bodyPr/>
          <a:lstStyle/>
          <a:p>
            <a:r>
              <a:rPr lang="ru-RU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Обмен данными с Меркурием</a:t>
            </a:r>
            <a:endParaRPr lang="ru-RU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728" y="299589"/>
            <a:ext cx="1623051" cy="7176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2804"/>
            <a:ext cx="504056" cy="52128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6195"/>
            <a:ext cx="1301502" cy="55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2696" y="1278362"/>
            <a:ext cx="1438088" cy="143464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59840"/>
            <a:ext cx="2860316" cy="223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15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03498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2895786"/>
            <a:ext cx="216024" cy="108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16416" y="3651871"/>
            <a:ext cx="360040" cy="200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80000"/>
            <a:ext cx="9144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Покупателю</a:t>
            </a:r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ru-RU" sz="36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удобное гашение ВСД</a:t>
            </a:r>
            <a:endParaRPr lang="ru-RU" sz="36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2" b="-1"/>
          <a:stretch/>
        </p:blipFill>
        <p:spPr bwMode="auto">
          <a:xfrm>
            <a:off x="1763691" y="943122"/>
            <a:ext cx="7380311" cy="579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 10"/>
          <p:cNvSpPr/>
          <p:nvPr/>
        </p:nvSpPr>
        <p:spPr>
          <a:xfrm>
            <a:off x="7217991" y="1226683"/>
            <a:ext cx="216024" cy="225025"/>
          </a:xfrm>
          <a:prstGeom prst="ellips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4008" y="3147814"/>
            <a:ext cx="288032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T:\Документы отделов\Отдел оформления\СБиС\Общее\Презентации-шаблон\Шаблон линейный\элементы\el-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979200"/>
            <a:ext cx="91344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7" y="982811"/>
            <a:ext cx="1778165" cy="41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Овал 13"/>
          <p:cNvSpPr/>
          <p:nvPr/>
        </p:nvSpPr>
        <p:spPr>
          <a:xfrm>
            <a:off x="5511264" y="2753205"/>
            <a:ext cx="216024" cy="1800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48298" y="3607992"/>
            <a:ext cx="216024" cy="1800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3"/>
          <a:stretch/>
        </p:blipFill>
        <p:spPr>
          <a:xfrm>
            <a:off x="0" y="987574"/>
            <a:ext cx="1799392" cy="4656189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5558548" y="2598923"/>
            <a:ext cx="6658776" cy="593725"/>
            <a:chOff x="5859411" y="1719161"/>
            <a:chExt cx="6658776" cy="593725"/>
          </a:xfrm>
        </p:grpSpPr>
        <p:pic>
          <p:nvPicPr>
            <p:cNvPr id="19" name="Picture 2" descr="T:\Документы отделов\Отдел оформления\СБиС\Общее\Презентации-шаблон\Шаблон линейный\элементы\el-07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9411" y="1719161"/>
              <a:ext cx="6303963" cy="59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"/>
            <p:cNvSpPr txBox="1">
              <a:spLocks noChangeArrowheads="1"/>
            </p:cNvSpPr>
            <p:nvPr/>
          </p:nvSpPr>
          <p:spPr bwMode="auto">
            <a:xfrm>
              <a:off x="6457039" y="1740911"/>
              <a:ext cx="6061148" cy="523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46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4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5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Гасите пачкой или поштучно  </a:t>
              </a: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0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:\Документы отделов\Отдел оформления\СБиС\Общее\Презентации-шаблон\Шаблон линейный\элементы\el-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979200"/>
            <a:ext cx="91344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47"/>
          <a:stretch/>
        </p:blipFill>
        <p:spPr bwMode="auto">
          <a:xfrm>
            <a:off x="-36512" y="988725"/>
            <a:ext cx="9180511" cy="48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180000"/>
            <a:ext cx="9144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Сверка остатков с Меркурием 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3"/>
          <a:stretch/>
        </p:blipFill>
        <p:spPr>
          <a:xfrm>
            <a:off x="0" y="987574"/>
            <a:ext cx="1799392" cy="465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1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5761" y="1923678"/>
            <a:ext cx="5205264" cy="1710190"/>
          </a:xfrm>
          <a:noFill/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начать работу с Меркурием?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03598"/>
            <a:ext cx="3151217" cy="258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4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303498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AutoShape 2" descr="https://sbis.ru/help/resources/docs/images/mercury/merc_sign_02.png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sbis.ru/help/resources/docs/images/mercury/merc_sign_02.png"/>
          <p:cNvSpPr>
            <a:spLocks noChangeAspect="1" noChangeArrowheads="1"/>
          </p:cNvSpPr>
          <p:nvPr/>
        </p:nvSpPr>
        <p:spPr bwMode="auto">
          <a:xfrm>
            <a:off x="307975" y="5954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sbis.ru/help/resources/docs/images/mercury/merc_sign_02.png"/>
          <p:cNvSpPr>
            <a:spLocks noChangeAspect="1" noChangeArrowheads="1"/>
          </p:cNvSpPr>
          <p:nvPr/>
        </p:nvSpPr>
        <p:spPr bwMode="auto">
          <a:xfrm>
            <a:off x="460375" y="120254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180000"/>
            <a:ext cx="9144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Зарегистрируйтесь в ГИС Меркурий 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993128"/>
            <a:ext cx="662473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бумаге </a:t>
            </a:r>
            <a:r>
              <a:rPr lang="ru-RU" sz="21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управление Россельхознадзора.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аявление по шаблону с подписью и печатью </a:t>
            </a:r>
            <a:endParaRPr lang="ru-RU" sz="2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двух экземплярах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ru-RU" sz="7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Электронно</a:t>
            </a:r>
            <a:r>
              <a:rPr lang="en-US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</a:t>
            </a: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заявление </a:t>
            </a: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подписанное ЭП на </a:t>
            </a:r>
            <a:r>
              <a:rPr lang="en-US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u-RU" sz="2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ИП – на </a:t>
            </a:r>
            <a:r>
              <a:rPr lang="ru-RU" sz="2100" dirty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info@svfk.mcx.ru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ЮЛ – на</a:t>
            </a:r>
            <a:r>
              <a:rPr lang="ru-RU" sz="2100" dirty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21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admin@fsvps.ru</a:t>
            </a:r>
            <a:endParaRPr lang="ru-RU" sz="21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976440" y="4122035"/>
            <a:ext cx="6324954" cy="501246"/>
            <a:chOff x="7443587" y="1681950"/>
            <a:chExt cx="6324954" cy="668327"/>
          </a:xfrm>
        </p:grpSpPr>
        <p:pic>
          <p:nvPicPr>
            <p:cNvPr id="15" name="Picture 2" descr="T:\Документы отделов\Отдел оформления\СБиС\Общее\Презентации-шаблон\Шаблон линейный\элементы\el-07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3587" y="1681950"/>
              <a:ext cx="6303963" cy="59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7707393" y="1826629"/>
              <a:ext cx="6061148" cy="523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46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4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ru-RU" altLang="ru-RU" sz="15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Срок рассмотрения 5 - 10 дней	</a:t>
              </a: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1" name="Picture 4" descr="T:\Документы отделов\Отдел оформления\СБиС\Общее\Презентации-шаблон\Шаблон 2017\el-new\el-5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88" y="993128"/>
            <a:ext cx="1686516" cy="138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6122983" y="2155758"/>
            <a:ext cx="6324954" cy="501246"/>
            <a:chOff x="7443587" y="1681950"/>
            <a:chExt cx="6324954" cy="668327"/>
          </a:xfrm>
        </p:grpSpPr>
        <p:pic>
          <p:nvPicPr>
            <p:cNvPr id="14" name="Picture 2" descr="T:\Документы отделов\Отдел оформления\СБиС\Общее\Презентации-шаблон\Шаблон линейный\элементы\el-07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3587" y="1681950"/>
              <a:ext cx="6303963" cy="59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2"/>
            <p:cNvSpPr txBox="1">
              <a:spLocks noChangeArrowheads="1"/>
            </p:cNvSpPr>
            <p:nvPr/>
          </p:nvSpPr>
          <p:spPr bwMode="auto">
            <a:xfrm>
              <a:off x="7707393" y="1826629"/>
              <a:ext cx="6061148" cy="523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46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4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ru-RU" altLang="ru-RU" sz="15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Срок рассмотрения 3 - 5 дней	</a:t>
              </a: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2" y="3435846"/>
            <a:ext cx="1110088" cy="79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1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80000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Получите</a:t>
            </a:r>
            <a:r>
              <a:rPr lang="ru-RU" sz="32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API</a:t>
            </a:r>
            <a:r>
              <a:rPr lang="ru-RU" sz="32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-ключ </a:t>
            </a:r>
            <a:endParaRPr lang="ru-RU" sz="32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AutoShape 2" descr="https://sbis.ru/help/resources/docs/images/mercury/vetis_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bis.ru/help/resources/docs/images/mercury/vetis_02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sbis.ru/help/resources/docs/images/mercury/vetis_02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sbis.ru/help/resources/docs/images/mercury/vetis_02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" y="979200"/>
            <a:ext cx="4504369" cy="404082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1867" y="1635646"/>
            <a:ext cx="4314307" cy="202041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Создайте заявку на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портале </a:t>
            </a:r>
            <a:r>
              <a:rPr lang="ru-RU" sz="16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ВетИС.API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Приложите скан заявления.</a:t>
            </a:r>
          </a:p>
          <a:p>
            <a:pPr marL="0" indent="0">
              <a:buNone/>
            </a:pPr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сведениях о разработчике укажите   ООО Компания «Тензор», в поле  название системы - СБИС.</a:t>
            </a:r>
          </a:p>
        </p:txBody>
      </p:sp>
    </p:spTree>
    <p:extLst>
      <p:ext uri="{BB962C8B-B14F-4D97-AF65-F5344CB8AC3E}">
        <p14:creationId xmlns:p14="http://schemas.microsoft.com/office/powerpoint/2010/main" val="34352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66287" y="1563638"/>
            <a:ext cx="3677713" cy="374441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главной странице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СБИС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нажмите «Конфигурация».</a:t>
            </a:r>
          </a:p>
          <a:p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Включите тумблер «Меркурий».</a:t>
            </a:r>
          </a:p>
          <a:p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Нажмите «Применить».</a:t>
            </a:r>
          </a:p>
          <a:p>
            <a:pPr>
              <a:lnSpc>
                <a:spcPct val="200000"/>
              </a:lnSpc>
            </a:pPr>
            <a:endParaRPr lang="ru-RU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80000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Начинайте работать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1" r="22482" b="46479"/>
          <a:stretch/>
        </p:blipFill>
        <p:spPr bwMode="auto">
          <a:xfrm>
            <a:off x="-8242" y="1259517"/>
            <a:ext cx="5472545" cy="298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17"/>
          <a:stretch/>
        </p:blipFill>
        <p:spPr bwMode="auto">
          <a:xfrm>
            <a:off x="4081348" y="1278783"/>
            <a:ext cx="1384939" cy="307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8" y="1318405"/>
            <a:ext cx="947383" cy="20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1"/>
          <a:stretch/>
        </p:blipFill>
        <p:spPr bwMode="auto">
          <a:xfrm>
            <a:off x="638942" y="4240126"/>
            <a:ext cx="715997" cy="20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46851">
            <a:off x="283899" y="4113746"/>
            <a:ext cx="384636" cy="25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418531" y="3866546"/>
            <a:ext cx="8306938" cy="95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300" b="1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Gill Sans Light"/>
            </a:endParaRPr>
          </a:p>
          <a:p>
            <a:pPr algn="ctr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3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Gill Sans Light"/>
            </a:endParaRPr>
          </a:p>
          <a:p>
            <a:pPr algn="ctr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13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Gill Sans Light"/>
              </a:rPr>
              <a:t>sbis.ru</a:t>
            </a:r>
            <a:endParaRPr lang="ru-RU" altLang="ru-RU" sz="13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Gill Sans Light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730545" y="2908829"/>
            <a:ext cx="7642302" cy="61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en-US"/>
            </a:defPPr>
            <a:lvl1pPr eaLnBrk="1" hangingPunct="1">
              <a:lnSpc>
                <a:spcPct val="110000"/>
              </a:lnSpc>
              <a:buFontTx/>
              <a:buNone/>
              <a:defRPr sz="2800" b="1">
                <a:solidFill>
                  <a:schemeClr val="tx2"/>
                </a:solidFill>
                <a:latin typeface="PF Agora Sans Pro" panose="02000500000000020004" pitchFamily="2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Gill Sans Light"/>
              </a:rPr>
              <a:t>Спасибо за внимание!</a:t>
            </a:r>
          </a:p>
        </p:txBody>
      </p:sp>
      <p:pic>
        <p:nvPicPr>
          <p:cNvPr id="7" name="Picture 2" descr="T:\Документы отделов\Отдел оформления\СБиС\Общее\Презентации-шаблон\Шаблон линейный\элементы\el-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02" y="476484"/>
            <a:ext cx="2734548" cy="194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5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00" y="180000"/>
            <a:ext cx="8568000" cy="7164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Просто о Меркурии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384905"/>
            <a:ext cx="6264696" cy="2758234"/>
          </a:xfrm>
        </p:spPr>
        <p:txBody>
          <a:bodyPr>
            <a:normAutofit/>
          </a:bodyPr>
          <a:lstStyle/>
          <a:p>
            <a:pPr>
              <a:buClr>
                <a:srgbClr val="0073B3"/>
              </a:buClr>
            </a:pP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Электронные ВСД с 1 июля 2018 года.</a:t>
            </a:r>
          </a:p>
          <a:p>
            <a:pPr marL="0" indent="0">
              <a:buClr>
                <a:srgbClr val="0073B3"/>
              </a:buClr>
              <a:buNone/>
            </a:pPr>
            <a:endParaRPr lang="ru-RU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rgbClr val="0073B3"/>
              </a:buClr>
            </a:pP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Работа с ВСД идет через </a:t>
            </a: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ГИС Меркурий</a:t>
            </a:r>
            <a:r>
              <a:rPr lang="ru-RU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ru-RU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0073B3"/>
              </a:buClr>
              <a:buNone/>
            </a:pPr>
            <a:endParaRPr lang="ru-RU" sz="2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rgbClr val="0073B3"/>
              </a:buClr>
            </a:pPr>
            <a:r>
              <a:rPr lang="ru-RU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ВСД оформляют при: производстве, перемещении, оптовой  продаже и      закупке товаров животного происхождения.</a:t>
            </a:r>
          </a:p>
          <a:p>
            <a:pPr marL="0" indent="0" algn="just">
              <a:buClr>
                <a:srgbClr val="0073B3"/>
              </a:buClr>
              <a:buNone/>
            </a:pPr>
            <a:endParaRPr lang="ru-RU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u-RU" sz="3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u-RU" sz="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4" descr="T:\Документы отделов\Отдел оформления\СБиС\Общее\Презентации-шаблон\Шаблон линейный\элементы\el-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0928" y="2895786"/>
            <a:ext cx="2687638" cy="15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:\Документы отделов\Отдел оформления\СБиС\Общее\Презентации-шаблон\Шаблон линейный\элементы\el-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4864" y="3606394"/>
            <a:ext cx="2687638" cy="15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T:\Документы отделов\Отдел оформления\СБиС\Общее\Презентации-шаблон\Шаблон линейный\элементы\el-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4864" y="3975906"/>
            <a:ext cx="2687638" cy="15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78395"/>
            <a:ext cx="1745910" cy="211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358292"/>
              </p:ext>
            </p:extLst>
          </p:nvPr>
        </p:nvGraphicFramePr>
        <p:xfrm>
          <a:off x="683568" y="1131591"/>
          <a:ext cx="8136905" cy="3502612"/>
        </p:xfrm>
        <a:graphic>
          <a:graphicData uri="http://schemas.openxmlformats.org/drawingml/2006/table">
            <a:tbl>
              <a:tblPr firstRow="1" firstCol="1" bandRow="1"/>
              <a:tblGrid>
                <a:gridCol w="1800201"/>
                <a:gridCol w="2100457"/>
                <a:gridCol w="1951059"/>
                <a:gridCol w="2285188"/>
              </a:tblGrid>
              <a:tr h="1651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Мясокомбинаты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Фермы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Птицефабрики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Рыбозаводы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Молокозаводы</a:t>
                      </a:r>
                      <a:endParaRPr lang="en-US" sz="16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Продовольственные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производства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Дистрибьюторы</a:t>
                      </a:r>
                      <a:endParaRPr lang="en-US" sz="16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Розничные сети</a:t>
                      </a: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88000" y="180000"/>
            <a:ext cx="8568000" cy="716400"/>
          </a:xfrm>
        </p:spPr>
        <p:txBody>
          <a:bodyPr>
            <a:normAutofit/>
          </a:bodyPr>
          <a:lstStyle/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Кто обязан перейти 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03598"/>
            <a:ext cx="1274067" cy="12710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208254"/>
            <a:ext cx="1274067" cy="1274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36025"/>
            <a:ext cx="936104" cy="936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168567"/>
            <a:ext cx="1274067" cy="12710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42281"/>
            <a:ext cx="1274067" cy="1271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31790"/>
            <a:ext cx="1274067" cy="1271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900452"/>
            <a:ext cx="1224136" cy="1296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931790"/>
            <a:ext cx="1274067" cy="127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88000" y="180000"/>
            <a:ext cx="8568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работать с ВСД?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663" y="3109574"/>
            <a:ext cx="1158105" cy="1158105"/>
          </a:xfrm>
          <a:prstGeom prst="rect">
            <a:avLst/>
          </a:prstGeom>
        </p:spPr>
      </p:pic>
      <p:cxnSp>
        <p:nvCxnSpPr>
          <p:cNvPr id="18" name="Прямая со стрелкой 17"/>
          <p:cNvCxnSpPr/>
          <p:nvPr/>
        </p:nvCxnSpPr>
        <p:spPr>
          <a:xfrm>
            <a:off x="2771800" y="4064844"/>
            <a:ext cx="1224136" cy="0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172299" y="4190028"/>
            <a:ext cx="2080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Торговая </a:t>
            </a:r>
          </a:p>
          <a:p>
            <a:pPr algn="ctr"/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точка </a:t>
            </a: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2411760" y="2283718"/>
            <a:ext cx="1584176" cy="1045325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220098" y="4143862"/>
            <a:ext cx="140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Поставщик</a:t>
            </a: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H="1">
            <a:off x="2720525" y="5236046"/>
            <a:ext cx="2450612" cy="0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4646036" y="2283718"/>
            <a:ext cx="837" cy="864096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73" y="2798545"/>
            <a:ext cx="1528657" cy="161885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77"/>
          <a:stretch/>
        </p:blipFill>
        <p:spPr>
          <a:xfrm>
            <a:off x="6474727" y="3098701"/>
            <a:ext cx="1475376" cy="1168978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778739" y="4216488"/>
            <a:ext cx="1740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Дистрибьютор</a:t>
            </a: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5406430" y="4063379"/>
            <a:ext cx="1052087" cy="0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744768" y="3676737"/>
            <a:ext cx="117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Товар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373678" y="3703756"/>
            <a:ext cx="1174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Товар</a:t>
            </a:r>
            <a:endParaRPr lang="ru-RU" sz="16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5373678" y="2291925"/>
            <a:ext cx="1367028" cy="1037118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359861" y="2848242"/>
            <a:ext cx="771979" cy="522663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642102" y="2255231"/>
            <a:ext cx="4769" cy="480087"/>
          </a:xfrm>
          <a:prstGeom prst="straightConnector1">
            <a:avLst/>
          </a:prstGeom>
          <a:ln w="19050">
            <a:solidFill>
              <a:srgbClr val="0073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898649" y="2444318"/>
            <a:ext cx="34869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Оформление и гашение ВСД </a:t>
            </a:r>
            <a:endParaRPr lang="ru-RU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109527" y="1570285"/>
            <a:ext cx="1124373" cy="367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135" y="843558"/>
            <a:ext cx="1907131" cy="1358831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4109527" y="1707654"/>
            <a:ext cx="140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Меркурий</a:t>
            </a: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71475" y="1338322"/>
            <a:ext cx="887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265" y="1389731"/>
            <a:ext cx="599587" cy="26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0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1146423"/>
              </p:ext>
            </p:extLst>
          </p:nvPr>
        </p:nvGraphicFramePr>
        <p:xfrm>
          <a:off x="179512" y="2203134"/>
          <a:ext cx="8568951" cy="20248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880320"/>
                <a:gridCol w="2880320"/>
                <a:gridCol w="2808311"/>
              </a:tblGrid>
              <a:tr h="51263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Поставщик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Дистрибьютор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Торговая точка  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Гасит входящие ВСД на сырье</a:t>
                      </a: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Гасит входящие ВСД на закупку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Гасит входящие ВСД</a:t>
                      </a:r>
                      <a:r>
                        <a:rPr lang="ru-RU" sz="13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закупку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Оформляет</a:t>
                      </a:r>
                      <a:r>
                        <a:rPr lang="ru-RU" sz="13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ВСД на </a:t>
                      </a:r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переработку</a:t>
                      </a: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Оформляет ВСД</a:t>
                      </a:r>
                      <a:r>
                        <a:rPr lang="ru-RU" sz="13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отгрузку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3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Оформляет</a:t>
                      </a:r>
                      <a:r>
                        <a:rPr lang="ru-RU" sz="13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ВСД на отгрузку</a:t>
                      </a:r>
                      <a:endParaRPr lang="ru-RU" sz="13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3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3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303498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88000" y="180000"/>
            <a:ext cx="8568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Кто и что делает в Меркурии 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03598"/>
            <a:ext cx="1139905" cy="11399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896400"/>
            <a:ext cx="1458495" cy="15445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77"/>
          <a:stretch/>
        </p:blipFill>
        <p:spPr>
          <a:xfrm>
            <a:off x="6516216" y="1089259"/>
            <a:ext cx="1475376" cy="116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1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303498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2151681"/>
            <a:ext cx="8568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Решение СБИС </a:t>
            </a:r>
            <a:endParaRPr lang="ru-RU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328"/>
          <a:stretch/>
        </p:blipFill>
        <p:spPr>
          <a:xfrm>
            <a:off x="-1499356" y="2140180"/>
            <a:ext cx="1292057" cy="85297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8083" y="3647864"/>
            <a:ext cx="949513" cy="1076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05520"/>
            <a:ext cx="2664296" cy="324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2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4601107" y="2625756"/>
            <a:ext cx="402943" cy="1620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1491630"/>
            <a:ext cx="216024" cy="162018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8000" y="180000"/>
            <a:ext cx="8568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Продавцу – оформить ВСД в 1 клик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931790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04248" y="1347614"/>
            <a:ext cx="216024" cy="225025"/>
          </a:xfrm>
          <a:prstGeom prst="ellipse">
            <a:avLst/>
          </a:prstGeom>
          <a:solidFill>
            <a:srgbClr val="F9F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T:\Документы отделов\Отдел оформления\СБиС\Общее\Презентации-шаблон\Шаблон линейный\элементы\el-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8049"/>
            <a:ext cx="91344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 flipH="1" flipV="1">
            <a:off x="-468560" y="978049"/>
            <a:ext cx="214397" cy="4763"/>
          </a:xfrm>
          <a:prstGeom prst="line">
            <a:avLst/>
          </a:prstGeom>
          <a:ln w="12700" cmpd="sng">
            <a:solidFill>
              <a:srgbClr val="0048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7" y="982811"/>
            <a:ext cx="1778165" cy="41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7574"/>
            <a:ext cx="7370787" cy="513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7265043" y="1275606"/>
            <a:ext cx="144016" cy="144016"/>
          </a:xfrm>
          <a:prstGeom prst="ellipse">
            <a:avLst/>
          </a:prstGeom>
          <a:solidFill>
            <a:srgbClr val="FEF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80112" y="2499742"/>
            <a:ext cx="144016" cy="1260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3"/>
          <a:stretch/>
        </p:blipFill>
        <p:spPr>
          <a:xfrm>
            <a:off x="0" y="987574"/>
            <a:ext cx="1799392" cy="465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03498"/>
            <a:ext cx="9144000" cy="759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8000" y="180000"/>
            <a:ext cx="8568000" cy="71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Продавцу – печать ВСД для перевозки 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 descr="T:\Документы отделов\Отдел оформления\СБиС\Общее\Презентации-шаблон\Шаблон линейный\элементы\el-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72562"/>
            <a:ext cx="91344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2811"/>
            <a:ext cx="7380311" cy="669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83718"/>
            <a:ext cx="3456384" cy="466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7" y="982811"/>
            <a:ext cx="1778165" cy="41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3"/>
          <a:stretch/>
        </p:blipFill>
        <p:spPr>
          <a:xfrm>
            <a:off x="0" y="987574"/>
            <a:ext cx="1799392" cy="465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0799"/>
            <a:ext cx="9134475" cy="857250"/>
          </a:xfrm>
        </p:spPr>
        <p:txBody>
          <a:bodyPr>
            <a:normAutofit fontScale="90000"/>
          </a:bodyPr>
          <a:lstStyle/>
          <a:p>
            <a:r>
              <a:rPr lang="ru-RU" sz="3400" dirty="0" smtClean="0">
                <a:solidFill>
                  <a:srgbClr val="00487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Покупателю – легко сверять ВСД с накладной</a:t>
            </a:r>
            <a:endParaRPr lang="ru-RU" sz="3400" dirty="0">
              <a:solidFill>
                <a:srgbClr val="00487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907" r="875"/>
          <a:stretch/>
        </p:blipFill>
        <p:spPr>
          <a:xfrm>
            <a:off x="1799393" y="987574"/>
            <a:ext cx="7344607" cy="341790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3"/>
          <a:stretch/>
        </p:blipFill>
        <p:spPr>
          <a:xfrm>
            <a:off x="0" y="987574"/>
            <a:ext cx="1799392" cy="4656189"/>
          </a:xfrm>
          <a:prstGeom prst="rect">
            <a:avLst/>
          </a:prstGeom>
        </p:spPr>
      </p:pic>
      <p:pic>
        <p:nvPicPr>
          <p:cNvPr id="9" name="Picture 2" descr="T:\Документы отделов\Отдел оформления\СБиС\Общее\Презентации-шаблон\Шаблон линейный\элементы\el-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8049"/>
            <a:ext cx="913447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989743"/>
            <a:ext cx="6722715" cy="4183759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851920" y="3311767"/>
            <a:ext cx="6802792" cy="593725"/>
            <a:chOff x="5859411" y="1719161"/>
            <a:chExt cx="6802792" cy="593725"/>
          </a:xfrm>
        </p:grpSpPr>
        <p:pic>
          <p:nvPicPr>
            <p:cNvPr id="11" name="Picture 2" descr="T:\Документы отделов\Отдел оформления\СБиС\Общее\Презентации-шаблон\Шаблон линейный\элементы\el-07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9411" y="1719161"/>
              <a:ext cx="6303963" cy="59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2"/>
            <p:cNvSpPr txBox="1">
              <a:spLocks noChangeArrowheads="1"/>
            </p:cNvSpPr>
            <p:nvPr/>
          </p:nvSpPr>
          <p:spPr bwMode="auto">
            <a:xfrm>
              <a:off x="6363467" y="1740911"/>
              <a:ext cx="6298736" cy="523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46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4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Arial" pitchFamily="34" charset="0"/>
                <a:buChar char="•"/>
                <a:defRPr sz="3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8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5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ВСД автоматически привязываются к поступлению</a:t>
              </a:r>
              <a:endParaRPr lang="en-US" altLang="ru-RU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24320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222</Words>
  <Application>Microsoft Office PowerPoint</Application>
  <PresentationFormat>Экран (16:9)</PresentationFormat>
  <Paragraphs>86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Обмен данными с Меркурием</vt:lpstr>
      <vt:lpstr>Просто о Меркурии</vt:lpstr>
      <vt:lpstr>Кто обязан перейти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Покупателю – легко сверять ВСД с накладной</vt:lpstr>
      <vt:lpstr>Презентация PowerPoint</vt:lpstr>
      <vt:lpstr>Презентация PowerPoint</vt:lpstr>
      <vt:lpstr>Как начать работу с Меркурием?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Обмен данными с ФГИС Меркурий</dc:title>
  <dc:creator>Ерастова А.С.</dc:creator>
  <cp:lastModifiedBy>Голованов Е.А.</cp:lastModifiedBy>
  <cp:revision>174</cp:revision>
  <dcterms:created xsi:type="dcterms:W3CDTF">2018-06-20T10:15:50Z</dcterms:created>
  <dcterms:modified xsi:type="dcterms:W3CDTF">2018-07-20T13:17:56Z</dcterms:modified>
</cp:coreProperties>
</file>