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06" r:id="rId2"/>
    <p:sldId id="307" r:id="rId3"/>
    <p:sldId id="286" r:id="rId4"/>
    <p:sldId id="305" r:id="rId5"/>
    <p:sldId id="312" r:id="rId6"/>
    <p:sldId id="308" r:id="rId7"/>
    <p:sldId id="309" r:id="rId8"/>
    <p:sldId id="287" r:id="rId9"/>
    <p:sldId id="313" r:id="rId10"/>
    <p:sldId id="310" r:id="rId11"/>
    <p:sldId id="297" r:id="rId12"/>
    <p:sldId id="272" r:id="rId13"/>
  </p:sldIdLst>
  <p:sldSz cx="12192000" cy="6858000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F5FF"/>
    <a:srgbClr val="00B0F0"/>
    <a:srgbClr val="FFFFFF"/>
    <a:srgbClr val="0073B4"/>
    <a:srgbClr val="259DD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294"/>
      </p:cViewPr>
      <p:guideLst>
        <p:guide orient="horz" pos="731"/>
        <p:guide pos="2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ashid.mukharlyamov\Documents\&#1063;&#1077;&#1088;&#1082;&#1080;&#1079;&#1086;&#1074;&#1086;\&#1057;&#1090;&#1072;&#1090;&#1080;&#1089;&#1090;&#1080;&#1082;&#1072;_18070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Статистика</a:t>
            </a:r>
            <a:r>
              <a:rPr lang="ru-RU" baseline="0"/>
              <a:t> Шлюза </a:t>
            </a:r>
            <a:r>
              <a:rPr lang="en-US" baseline="0"/>
              <a:t>EDI-</a:t>
            </a:r>
            <a:r>
              <a:rPr lang="ru-RU" baseline="0"/>
              <a:t>Меркурий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Траназакции!$A$29</c:f>
              <c:strCache>
                <c:ptCount val="1"/>
                <c:pt idx="0">
                  <c:v>Всего отгрузок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Траназакции!$B$28:$M$28</c:f>
              <c:strCache>
                <c:ptCount val="12"/>
                <c:pt idx="0">
                  <c:v>30/06</c:v>
                </c:pt>
                <c:pt idx="1">
                  <c:v>01/07</c:v>
                </c:pt>
                <c:pt idx="2">
                  <c:v>02/07</c:v>
                </c:pt>
                <c:pt idx="3">
                  <c:v>03/07</c:v>
                </c:pt>
                <c:pt idx="4">
                  <c:v>04/07</c:v>
                </c:pt>
                <c:pt idx="5">
                  <c:v>05/07</c:v>
                </c:pt>
                <c:pt idx="6">
                  <c:v>13/07</c:v>
                </c:pt>
                <c:pt idx="7">
                  <c:v>15/07</c:v>
                </c:pt>
                <c:pt idx="8">
                  <c:v>18/07</c:v>
                </c:pt>
                <c:pt idx="9">
                  <c:v>19/07</c:v>
                </c:pt>
                <c:pt idx="10">
                  <c:v>20/07</c:v>
                </c:pt>
                <c:pt idx="11">
                  <c:v>21/07</c:v>
                </c:pt>
              </c:strCache>
            </c:strRef>
          </c:cat>
          <c:val>
            <c:numRef>
              <c:f>Траназакции!$B$29:$M$29</c:f>
              <c:numCache>
                <c:formatCode>General</c:formatCode>
                <c:ptCount val="12"/>
                <c:pt idx="0">
                  <c:v>1216</c:v>
                </c:pt>
                <c:pt idx="1">
                  <c:v>1853</c:v>
                </c:pt>
                <c:pt idx="2">
                  <c:v>3789</c:v>
                </c:pt>
                <c:pt idx="3" formatCode="0.00">
                  <c:v>2956</c:v>
                </c:pt>
                <c:pt idx="4">
                  <c:v>3065</c:v>
                </c:pt>
                <c:pt idx="5">
                  <c:v>2536</c:v>
                </c:pt>
                <c:pt idx="6">
                  <c:v>4438</c:v>
                </c:pt>
                <c:pt idx="7">
                  <c:v>2601</c:v>
                </c:pt>
                <c:pt idx="8">
                  <c:v>3659</c:v>
                </c:pt>
                <c:pt idx="9">
                  <c:v>4024</c:v>
                </c:pt>
                <c:pt idx="10">
                  <c:v>3957</c:v>
                </c:pt>
                <c:pt idx="11">
                  <c:v>3241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87-4E62-A769-159936CBED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06228863"/>
        <c:axId val="670411327"/>
      </c:barChart>
      <c:lineChart>
        <c:grouping val="standard"/>
        <c:varyColors val="0"/>
        <c:ser>
          <c:idx val="2"/>
          <c:order val="1"/>
          <c:tx>
            <c:strRef>
              <c:f>Траназакции!$A$31</c:f>
              <c:strCache>
                <c:ptCount val="1"/>
                <c:pt idx="0">
                  <c:v>Успешно</c:v>
                </c:pt>
              </c:strCache>
            </c:strRef>
          </c:tx>
          <c:spPr>
            <a:ln w="44450" cap="rnd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Траназакции!$B$28:$F$28</c:f>
              <c:strCache>
                <c:ptCount val="5"/>
                <c:pt idx="0">
                  <c:v>30/06</c:v>
                </c:pt>
                <c:pt idx="1">
                  <c:v>01/07</c:v>
                </c:pt>
                <c:pt idx="2">
                  <c:v>02/07</c:v>
                </c:pt>
                <c:pt idx="3">
                  <c:v>03/07</c:v>
                </c:pt>
                <c:pt idx="4">
                  <c:v>04/07</c:v>
                </c:pt>
              </c:strCache>
            </c:strRef>
          </c:cat>
          <c:val>
            <c:numRef>
              <c:f>Траназакции!$B$31:$M$31</c:f>
              <c:numCache>
                <c:formatCode>0.00</c:formatCode>
                <c:ptCount val="12"/>
                <c:pt idx="0">
                  <c:v>0.27220394736842107</c:v>
                </c:pt>
                <c:pt idx="1">
                  <c:v>0.17862924986508366</c:v>
                </c:pt>
                <c:pt idx="2">
                  <c:v>0.18368962787015045</c:v>
                </c:pt>
                <c:pt idx="3">
                  <c:v>0.621786197564276</c:v>
                </c:pt>
                <c:pt idx="4">
                  <c:v>0.74420880913539966</c:v>
                </c:pt>
                <c:pt idx="5">
                  <c:v>0.76508972267536701</c:v>
                </c:pt>
                <c:pt idx="6">
                  <c:v>0.83663812528165837</c:v>
                </c:pt>
                <c:pt idx="7">
                  <c:v>0.82429834678969627</c:v>
                </c:pt>
                <c:pt idx="8">
                  <c:v>0.88166165619021586</c:v>
                </c:pt>
                <c:pt idx="9">
                  <c:v>0.8812127236580517</c:v>
                </c:pt>
                <c:pt idx="10">
                  <c:v>0.88880464998736419</c:v>
                </c:pt>
                <c:pt idx="11">
                  <c:v>0.9244060475161987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87-4E62-A769-159936CBED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615519"/>
        <c:axId val="495128095"/>
      </c:lineChart>
      <c:catAx>
        <c:axId val="306228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411327"/>
        <c:crosses val="autoZero"/>
        <c:auto val="1"/>
        <c:lblAlgn val="ctr"/>
        <c:lblOffset val="100"/>
        <c:noMultiLvlLbl val="0"/>
      </c:catAx>
      <c:valAx>
        <c:axId val="670411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228863"/>
        <c:crosses val="autoZero"/>
        <c:crossBetween val="between"/>
      </c:valAx>
      <c:valAx>
        <c:axId val="495128095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7615519"/>
        <c:crosses val="max"/>
        <c:crossBetween val="between"/>
      </c:valAx>
      <c:catAx>
        <c:axId val="61761551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951280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868A3A3-9A27-4C1D-B955-C592142042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D8918-ECC0-4F13-9B48-779E83542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1520A-677E-420D-80EF-7692D4DBE0DD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6FAB2-D6DF-4E04-B8FF-3AE1BCB10B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F02E6-F52A-4E0E-9382-D58AC9A781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337C3-F4ED-4B72-9CE3-CCA64DCF4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0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32979-10AE-4156-9DCD-8B0F6304F981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CF3BF-580C-4C3D-A83D-363EADA10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199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5" y="2628900"/>
            <a:ext cx="2381250" cy="704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524000" y="3438524"/>
            <a:ext cx="9144000" cy="429141"/>
          </a:xfrm>
        </p:spPr>
        <p:txBody>
          <a:bodyPr anchor="t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24000" y="3904736"/>
            <a:ext cx="9144000" cy="506627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050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схе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838200" y="1400432"/>
            <a:ext cx="5142470" cy="5106731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 dirty="0"/>
          </a:p>
        </p:txBody>
      </p:sp>
      <p:sp>
        <p:nvSpPr>
          <p:cNvPr id="8" name="Рисунок SmartArt 7"/>
          <p:cNvSpPr>
            <a:spLocks noGrp="1"/>
          </p:cNvSpPr>
          <p:nvPr>
            <p:ph type="dgm" sz="quarter" idx="15"/>
          </p:nvPr>
        </p:nvSpPr>
        <p:spPr>
          <a:xfrm>
            <a:off x="6211330" y="1400432"/>
            <a:ext cx="5151995" cy="5106731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8966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схемы с разделител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838200" y="1400432"/>
            <a:ext cx="5142470" cy="5106731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 dirty="0"/>
          </a:p>
        </p:txBody>
      </p:sp>
      <p:sp>
        <p:nvSpPr>
          <p:cNvPr id="8" name="Рисунок SmartArt 7"/>
          <p:cNvSpPr>
            <a:spLocks noGrp="1"/>
          </p:cNvSpPr>
          <p:nvPr>
            <p:ph type="dgm" sz="quarter" idx="15"/>
          </p:nvPr>
        </p:nvSpPr>
        <p:spPr>
          <a:xfrm>
            <a:off x="6211330" y="1400432"/>
            <a:ext cx="5151995" cy="5106731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087291" y="1384663"/>
            <a:ext cx="0" cy="5111931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54309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+рисунок вертика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2"/>
            <a:ext cx="5181600" cy="5107459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>
          <a:xfrm>
            <a:off x="6170140" y="1400176"/>
            <a:ext cx="5193731" cy="51077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50724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+рисунок горизонта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400433"/>
            <a:ext cx="10525671" cy="2438399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>
          <a:xfrm>
            <a:off x="838200" y="3995351"/>
            <a:ext cx="10525672" cy="251254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09502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вершающ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63" y="3078700"/>
            <a:ext cx="5022273" cy="70059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2018270" y="6297069"/>
            <a:ext cx="2281881" cy="3289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0" algn="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80238" y="6297069"/>
            <a:ext cx="3031525" cy="3289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0" algn="ctr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5" hasCustomPrompt="1"/>
          </p:nvPr>
        </p:nvSpPr>
        <p:spPr>
          <a:xfrm>
            <a:off x="7863488" y="6297069"/>
            <a:ext cx="2260815" cy="3289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0" algn="l">
              <a:spcBef>
                <a:spcPts val="0"/>
              </a:spcBef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22084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ин текстов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>
              <a:spcBef>
                <a:spcPts val="0"/>
              </a:spcBef>
              <a:defRPr sz="1400" b="0"/>
            </a:lvl2pPr>
            <a:lvl3pPr>
              <a:spcBef>
                <a:spcPts val="0"/>
              </a:spcBef>
              <a:defRPr sz="1400" b="0"/>
            </a:lvl3pPr>
            <a:lvl4pPr>
              <a:spcBef>
                <a:spcPts val="0"/>
              </a:spcBef>
              <a:defRPr sz="1400" b="0"/>
            </a:lvl4pPr>
            <a:lvl5pPr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05848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олонки текс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2"/>
            <a:ext cx="5181600" cy="5107459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1400" b="0">
                <a:solidFill>
                  <a:schemeClr val="tx1"/>
                </a:solidFill>
              </a:defRPr>
            </a:lvl2pPr>
            <a:lvl3pPr marL="914400" indent="0">
              <a:buNone/>
              <a:defRPr sz="1400" b="0">
                <a:solidFill>
                  <a:schemeClr val="tx1"/>
                </a:solidFill>
              </a:defRPr>
            </a:lvl3pPr>
            <a:lvl4pPr marL="1371600" indent="0">
              <a:buNone/>
              <a:defRPr sz="1400" b="0">
                <a:solidFill>
                  <a:schemeClr val="tx1"/>
                </a:solidFill>
              </a:defRPr>
            </a:lvl4pPr>
            <a:lvl5pPr marL="1828800" indent="0">
              <a:buNone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400432"/>
            <a:ext cx="5181600" cy="5107459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1400" b="0">
                <a:solidFill>
                  <a:schemeClr val="tx1"/>
                </a:solidFill>
              </a:defRPr>
            </a:lvl2pPr>
            <a:lvl3pPr marL="914400" indent="0">
              <a:buNone/>
              <a:defRPr sz="1400" b="0">
                <a:solidFill>
                  <a:schemeClr val="tx1"/>
                </a:solidFill>
              </a:defRPr>
            </a:lvl3pPr>
            <a:lvl4pPr marL="1371600" indent="0">
              <a:buNone/>
              <a:defRPr sz="1400" b="0">
                <a:solidFill>
                  <a:schemeClr val="tx1"/>
                </a:solidFill>
              </a:defRPr>
            </a:lvl4pPr>
            <a:lvl5pPr marL="1828800" indent="0">
              <a:buNone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6999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олонки текста с разделител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2"/>
            <a:ext cx="5164183" cy="5107459"/>
          </a:xfrm>
        </p:spPr>
        <p:txBody>
          <a:bodyPr>
            <a:normAutofit/>
          </a:bodyPr>
          <a:lstStyle>
            <a:lvl1pPr marL="0">
              <a:defRPr sz="1400" b="0"/>
            </a:lvl1pPr>
            <a:lvl2pPr marL="0">
              <a:defRPr sz="1400" b="0"/>
            </a:lvl2pPr>
            <a:lvl3pPr marL="0">
              <a:defRPr sz="1400" b="0"/>
            </a:lvl3pPr>
            <a:lvl4pPr marL="0">
              <a:defRPr sz="1400" b="0"/>
            </a:lvl4pPr>
            <a:lvl5pPr marL="0"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400432"/>
            <a:ext cx="5181600" cy="5107459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087291" y="1384663"/>
            <a:ext cx="0" cy="5111931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216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+Схема вертикаль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2"/>
            <a:ext cx="5181600" cy="5107459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6178550" y="1400175"/>
            <a:ext cx="5175250" cy="5106988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5420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+Схема вертикальная с разделител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2"/>
            <a:ext cx="5157833" cy="5107459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6178550" y="1400175"/>
            <a:ext cx="5175250" cy="5106988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087291" y="1384663"/>
            <a:ext cx="0" cy="5111931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8923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+Схема горизонталь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4"/>
            <a:ext cx="10515600" cy="2356020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838200" y="3970638"/>
            <a:ext cx="10515600" cy="2536525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 dirty="0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6076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+Схема горизонтальная с разделител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00434"/>
            <a:ext cx="10515600" cy="2356020"/>
          </a:xfrm>
        </p:spPr>
        <p:txBody>
          <a:bodyPr>
            <a:normAutofit/>
          </a:bodyPr>
          <a:lstStyle>
            <a:lvl1pPr marL="0">
              <a:spcBef>
                <a:spcPts val="0"/>
              </a:spcBef>
              <a:defRPr sz="1400" b="0"/>
            </a:lvl1pPr>
            <a:lvl2pPr marL="0">
              <a:spcBef>
                <a:spcPts val="0"/>
              </a:spcBef>
              <a:defRPr sz="1400" b="0"/>
            </a:lvl2pPr>
            <a:lvl3pPr marL="0">
              <a:spcBef>
                <a:spcPts val="0"/>
              </a:spcBef>
              <a:defRPr sz="1400" b="0"/>
            </a:lvl3pPr>
            <a:lvl4pPr marL="0">
              <a:spcBef>
                <a:spcPts val="0"/>
              </a:spcBef>
              <a:defRPr sz="1400" b="0"/>
            </a:lvl4pPr>
            <a:lvl5pPr marL="0">
              <a:spcBef>
                <a:spcPts val="0"/>
              </a:spcBef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838200" y="3970638"/>
            <a:ext cx="10515600" cy="2536525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36023" y="3874135"/>
            <a:ext cx="1052784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9481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хе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SmartArt 5"/>
          <p:cNvSpPr>
            <a:spLocks noGrp="1"/>
          </p:cNvSpPr>
          <p:nvPr>
            <p:ph type="dgm" sz="quarter" idx="14"/>
          </p:nvPr>
        </p:nvSpPr>
        <p:spPr>
          <a:xfrm>
            <a:off x="838200" y="1400432"/>
            <a:ext cx="10515600" cy="5106731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ru-RU" dirty="0"/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731106" y="691334"/>
            <a:ext cx="10183813" cy="288967"/>
          </a:xfrm>
        </p:spPr>
        <p:txBody>
          <a:bodyPr/>
          <a:lstStyle>
            <a:lvl1pPr marL="0" indent="0">
              <a:spcBef>
                <a:spcPts val="0"/>
              </a:spcBef>
              <a:defRPr b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3112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68" y="365126"/>
            <a:ext cx="10620632" cy="2939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372484"/>
            <a:ext cx="10515600" cy="4983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63872" y="6356351"/>
            <a:ext cx="828128" cy="2421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fld id="{64AE4CDE-1D03-497F-8C3B-FA548ED323C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828675" y="1015756"/>
            <a:ext cx="938738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850" y="861321"/>
            <a:ext cx="1043480" cy="30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02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0" algn="l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1</a:t>
            </a:fld>
            <a:endParaRPr lang="ru-RU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90546F-3A91-4D2B-956F-2A245291AE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12696"/>
            <a:ext cx="9144000" cy="429141"/>
          </a:xfrm>
        </p:spPr>
        <p:txBody>
          <a:bodyPr/>
          <a:lstStyle/>
          <a:p>
            <a:r>
              <a:rPr lang="ru-RU" dirty="0"/>
              <a:t>Автоматизация электронной ветеринарной сертификации посредством EDI-технологии. </a:t>
            </a:r>
            <a:endParaRPr lang="en-US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84E42D50-D153-4622-9598-E5DE4BD63020}"/>
              </a:ext>
            </a:extLst>
          </p:cNvPr>
          <p:cNvSpPr txBox="1">
            <a:spLocks/>
          </p:cNvSpPr>
          <p:nvPr/>
        </p:nvSpPr>
        <p:spPr>
          <a:xfrm>
            <a:off x="6675550" y="5361081"/>
            <a:ext cx="4572000" cy="4291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ru-RU" sz="2000" b="0" dirty="0"/>
              <a:t>Рашид </a:t>
            </a:r>
            <a:r>
              <a:rPr lang="ru-RU" sz="2000" b="0" dirty="0" err="1"/>
              <a:t>Мухарлямов</a:t>
            </a:r>
            <a:br>
              <a:rPr lang="ru-RU" sz="2000" b="0" dirty="0"/>
            </a:br>
            <a:r>
              <a:rPr lang="ru-RU" sz="2000" b="0" dirty="0"/>
              <a:t>руководитель проекта «</a:t>
            </a:r>
            <a:r>
              <a:rPr lang="en-US" sz="2000" b="0" dirty="0"/>
              <a:t>EDI-</a:t>
            </a:r>
            <a:r>
              <a:rPr lang="ru-RU" sz="2000" b="0" dirty="0"/>
              <a:t>Меркурий»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016578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FDC17-3CBE-475F-9D1F-F6BD8D8AC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СЕРВИС </a:t>
            </a:r>
            <a:r>
              <a:rPr lang="en-US" dirty="0"/>
              <a:t>EDI-</a:t>
            </a:r>
            <a:r>
              <a:rPr lang="ru-RU" dirty="0"/>
              <a:t>МЕРКУРИЙ?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DB4C3-9E99-4D1C-B686-1EDDDFB8F0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AE4CDE-1D03-497F-8C3B-FA548ED323C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E37BB1-1229-448C-9A97-50B4D7FC0569}"/>
              </a:ext>
            </a:extLst>
          </p:cNvPr>
          <p:cNvSpPr txBox="1"/>
          <p:nvPr/>
        </p:nvSpPr>
        <p:spPr>
          <a:xfrm>
            <a:off x="568960" y="1391302"/>
            <a:ext cx="10674441" cy="209847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1600" dirty="0"/>
              <a:t>Применение налаженной </a:t>
            </a:r>
            <a:r>
              <a:rPr lang="en-US" sz="1600" dirty="0"/>
              <a:t>EDI</a:t>
            </a:r>
            <a:r>
              <a:rPr lang="ru-RU" sz="1600" dirty="0"/>
              <a:t>-интеграции </a:t>
            </a:r>
            <a:r>
              <a:rPr lang="ru-RU" sz="1600" b="1" dirty="0"/>
              <a:t>снижает издержки внедрения и эксплуатации</a:t>
            </a:r>
            <a:r>
              <a:rPr lang="ru-RU" sz="1600" dirty="0"/>
              <a:t>;</a:t>
            </a:r>
            <a:br>
              <a:rPr lang="ru-RU" sz="1600" dirty="0"/>
            </a:br>
            <a:endParaRPr lang="ru-RU" sz="1600" dirty="0"/>
          </a:p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1600" b="1" dirty="0"/>
              <a:t>Автоматическое оформление приёмки, производства, инвентаризации, </a:t>
            </a:r>
            <a:r>
              <a:rPr lang="ru-RU" sz="1600" dirty="0"/>
              <a:t>через </a:t>
            </a:r>
            <a:r>
              <a:rPr lang="en-US" sz="1600" dirty="0"/>
              <a:t>EDI-</a:t>
            </a:r>
            <a:r>
              <a:rPr lang="ru-RU" sz="1600" dirty="0"/>
              <a:t>канал;</a:t>
            </a:r>
          </a:p>
          <a:p>
            <a:pPr>
              <a:buClr>
                <a:schemeClr val="accent1"/>
              </a:buClr>
            </a:pPr>
            <a:br>
              <a:rPr lang="ru-RU" sz="1600" dirty="0"/>
            </a:br>
            <a:br>
              <a:rPr lang="ru-RU" sz="1600" dirty="0"/>
            </a:br>
            <a:endParaRPr lang="ru-RU" sz="1600" dirty="0"/>
          </a:p>
          <a:p>
            <a:pPr marL="363538" indent="-1905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1600" dirty="0"/>
              <a:t>В </a:t>
            </a:r>
            <a:r>
              <a:rPr lang="en-US" sz="1600" dirty="0"/>
              <a:t>SaaS-</a:t>
            </a:r>
            <a:r>
              <a:rPr lang="ru-RU" sz="1600" dirty="0"/>
              <a:t>модели </a:t>
            </a:r>
            <a:r>
              <a:rPr lang="ru-RU" sz="1600" b="1" dirty="0"/>
              <a:t>эксплуатация и обновление интеграции с </a:t>
            </a:r>
            <a:r>
              <a:rPr lang="ru-RU" sz="1600" b="1" dirty="0" err="1"/>
              <a:t>Ветис</a:t>
            </a:r>
            <a:r>
              <a:rPr lang="en-US" sz="1600" b="1" dirty="0"/>
              <a:t>.API</a:t>
            </a:r>
            <a:r>
              <a:rPr lang="ru-RU" sz="1600" b="1" dirty="0"/>
              <a:t> выполняется оператором</a:t>
            </a:r>
            <a:r>
              <a:rPr lang="ru-RU" sz="1600" dirty="0"/>
              <a:t>;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363538" indent="-1905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1600" dirty="0"/>
              <a:t>Рядовые сотрудники </a:t>
            </a:r>
            <a:r>
              <a:rPr lang="ru-RU" sz="1600" b="1" dirty="0"/>
              <a:t>избавлены от </a:t>
            </a:r>
            <a:r>
              <a:rPr lang="ru-RU" sz="1600" dirty="0"/>
              <a:t>необходимости погружения в специфику </a:t>
            </a:r>
            <a:r>
              <a:rPr lang="ru-RU" sz="1600" b="1" dirty="0"/>
              <a:t>ФГИС «Меркурий».</a:t>
            </a:r>
          </a:p>
          <a:p>
            <a:pPr marL="363538" indent="-190500">
              <a:buClr>
                <a:schemeClr val="accent1"/>
              </a:buClr>
              <a:buFont typeface="Calibri" panose="020F0502020204030204" pitchFamily="34" charset="0"/>
              <a:buChar char="›"/>
            </a:pPr>
            <a:endParaRPr lang="ru-RU" sz="1600" dirty="0"/>
          </a:p>
          <a:p>
            <a:pPr marL="46990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ru-RU" sz="1600" b="1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57A9659-3083-4116-B205-53D89E961707}"/>
              </a:ext>
            </a:extLst>
          </p:cNvPr>
          <p:cNvSpPr txBox="1">
            <a:spLocks/>
          </p:cNvSpPr>
          <p:nvPr/>
        </p:nvSpPr>
        <p:spPr>
          <a:xfrm>
            <a:off x="661255" y="3484838"/>
            <a:ext cx="10877602" cy="1109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/>
              <a:t>КАК ПОДДЕРЖИВАТЬ В АКТУАЛЬНОМ РАБОЧЕМ СОСТОЯНИИ ИНТЕГРАЦИОННОЕ РЕШЕНИЕ С ФГИС «МЕРКУРИЙ?»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28">
            <a:extLst>
              <a:ext uri="{FF2B5EF4-FFF2-40B4-BE49-F238E27FC236}">
                <a16:creationId xmlns:a16="http://schemas.microsoft.com/office/drawing/2014/main" id="{C960CA9E-4730-49D1-8053-BDC099B5EEDF}"/>
              </a:ext>
            </a:extLst>
          </p:cNvPr>
          <p:cNvGrpSpPr/>
          <p:nvPr/>
        </p:nvGrpSpPr>
        <p:grpSpPr>
          <a:xfrm>
            <a:off x="5201595" y="4120519"/>
            <a:ext cx="1260295" cy="2153926"/>
            <a:chOff x="5434070" y="4349510"/>
            <a:chExt cx="1031341" cy="2153926"/>
          </a:xfrm>
        </p:grpSpPr>
        <p:sp>
          <p:nvSpPr>
            <p:cNvPr id="21" name="Скругленный прямоугольник 50">
              <a:extLst>
                <a:ext uri="{FF2B5EF4-FFF2-40B4-BE49-F238E27FC236}">
                  <a16:creationId xmlns:a16="http://schemas.microsoft.com/office/drawing/2014/main" id="{7A1F0E99-0FA8-4242-B37C-FD36C233520B}"/>
                </a:ext>
              </a:extLst>
            </p:cNvPr>
            <p:cNvSpPr/>
            <p:nvPr/>
          </p:nvSpPr>
          <p:spPr>
            <a:xfrm>
              <a:off x="5434070" y="4349510"/>
              <a:ext cx="1031341" cy="2153926"/>
            </a:xfrm>
            <a:prstGeom prst="roundRect">
              <a:avLst>
                <a:gd name="adj" fmla="val 6555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Текст 4">
              <a:extLst>
                <a:ext uri="{FF2B5EF4-FFF2-40B4-BE49-F238E27FC236}">
                  <a16:creationId xmlns:a16="http://schemas.microsoft.com/office/drawing/2014/main" id="{930940D6-D662-4C70-9557-9C1DFDE00AFD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042142" y="4992768"/>
              <a:ext cx="1897522" cy="86487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ФГИС «Меркурий»</a:t>
              </a:r>
            </a:p>
          </p:txBody>
        </p:sp>
        <p:pic>
          <p:nvPicPr>
            <p:cNvPr id="23" name="Рисунок 53">
              <a:extLst>
                <a:ext uri="{FF2B5EF4-FFF2-40B4-BE49-F238E27FC236}">
                  <a16:creationId xmlns:a16="http://schemas.microsoft.com/office/drawing/2014/main" id="{DB90FC55-6849-4F96-BF65-972A478A8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669040" y="5608146"/>
              <a:ext cx="396393" cy="359535"/>
            </a:xfrm>
            <a:prstGeom prst="rect">
              <a:avLst/>
            </a:prstGeom>
          </p:spPr>
        </p:pic>
      </p:grpSp>
      <p:grpSp>
        <p:nvGrpSpPr>
          <p:cNvPr id="40" name="Группа 55">
            <a:extLst>
              <a:ext uri="{FF2B5EF4-FFF2-40B4-BE49-F238E27FC236}">
                <a16:creationId xmlns:a16="http://schemas.microsoft.com/office/drawing/2014/main" id="{BF0699AB-AEAA-4F09-8C22-E6C987C588BA}"/>
              </a:ext>
            </a:extLst>
          </p:cNvPr>
          <p:cNvGrpSpPr/>
          <p:nvPr/>
        </p:nvGrpSpPr>
        <p:grpSpPr>
          <a:xfrm>
            <a:off x="7460343" y="4088885"/>
            <a:ext cx="1585847" cy="2179480"/>
            <a:chOff x="6564345" y="1388533"/>
            <a:chExt cx="225521" cy="2179480"/>
          </a:xfrm>
        </p:grpSpPr>
        <p:sp>
          <p:nvSpPr>
            <p:cNvPr id="41" name="Скругленный прямоугольник 35">
              <a:extLst>
                <a:ext uri="{FF2B5EF4-FFF2-40B4-BE49-F238E27FC236}">
                  <a16:creationId xmlns:a16="http://schemas.microsoft.com/office/drawing/2014/main" id="{963796FD-A3AD-4928-8ACC-2552C8C47A71}"/>
                </a:ext>
              </a:extLst>
            </p:cNvPr>
            <p:cNvSpPr/>
            <p:nvPr/>
          </p:nvSpPr>
          <p:spPr>
            <a:xfrm>
              <a:off x="6564345" y="1388533"/>
              <a:ext cx="225521" cy="2150804"/>
            </a:xfrm>
            <a:prstGeom prst="roundRect">
              <a:avLst>
                <a:gd name="adj" fmla="val 6555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Текст 4">
              <a:extLst>
                <a:ext uri="{FF2B5EF4-FFF2-40B4-BE49-F238E27FC236}">
                  <a16:creationId xmlns:a16="http://schemas.microsoft.com/office/drawing/2014/main" id="{729B6F7D-4B1D-4705-BABE-34026918D352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748998" y="2546746"/>
              <a:ext cx="1836615" cy="2059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C3C3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Сервис </a:t>
              </a:r>
              <a:b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C3C3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C3C3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EDI – </a:t>
              </a: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3C3C3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Меркурий</a:t>
              </a:r>
            </a:p>
          </p:txBody>
        </p:sp>
      </p:grpSp>
      <p:pic>
        <p:nvPicPr>
          <p:cNvPr id="43" name="Picture 78">
            <a:extLst>
              <a:ext uri="{FF2B5EF4-FFF2-40B4-BE49-F238E27FC236}">
                <a16:creationId xmlns:a16="http://schemas.microsoft.com/office/drawing/2014/main" id="{125EA486-8622-46D1-ADBD-87CC9CB40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677596" y="5500674"/>
            <a:ext cx="713294" cy="269771"/>
          </a:xfrm>
          <a:prstGeom prst="rect">
            <a:avLst/>
          </a:prstGeom>
        </p:spPr>
      </p:pic>
      <p:grpSp>
        <p:nvGrpSpPr>
          <p:cNvPr id="54" name="Группа 53">
            <a:extLst>
              <a:ext uri="{FF2B5EF4-FFF2-40B4-BE49-F238E27FC236}">
                <a16:creationId xmlns:a16="http://schemas.microsoft.com/office/drawing/2014/main" id="{F635D6EA-DFF2-4D4A-AE70-A0AA5E312E18}"/>
              </a:ext>
            </a:extLst>
          </p:cNvPr>
          <p:cNvGrpSpPr/>
          <p:nvPr/>
        </p:nvGrpSpPr>
        <p:grpSpPr>
          <a:xfrm>
            <a:off x="9186042" y="4002859"/>
            <a:ext cx="1786758" cy="890791"/>
            <a:chOff x="9186042" y="4041496"/>
            <a:chExt cx="1786758" cy="890791"/>
          </a:xfrm>
        </p:grpSpPr>
        <p:pic>
          <p:nvPicPr>
            <p:cNvPr id="49" name="Рисунок 48">
              <a:extLst>
                <a:ext uri="{FF2B5EF4-FFF2-40B4-BE49-F238E27FC236}">
                  <a16:creationId xmlns:a16="http://schemas.microsoft.com/office/drawing/2014/main" id="{FF26D7A1-A5C3-486D-9646-1FFA1AC01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2009" y="4041496"/>
              <a:ext cx="890791" cy="890791"/>
            </a:xfrm>
            <a:prstGeom prst="rect">
              <a:avLst/>
            </a:prstGeom>
          </p:spPr>
        </p:pic>
        <p:cxnSp>
          <p:nvCxnSpPr>
            <p:cNvPr id="52" name="Прямая со стрелкой 51">
              <a:extLst>
                <a:ext uri="{FF2B5EF4-FFF2-40B4-BE49-F238E27FC236}">
                  <a16:creationId xmlns:a16="http://schemas.microsoft.com/office/drawing/2014/main" id="{4AEC8502-0372-4E87-83DD-851E1F91B4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6042" y="4565347"/>
              <a:ext cx="895967" cy="0"/>
            </a:xfrm>
            <a:prstGeom prst="straightConnector1">
              <a:avLst/>
            </a:prstGeom>
            <a:ln w="12700">
              <a:headEnd type="none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56DF9623-06C6-42B1-9FC7-0FB3858DD5B7}"/>
              </a:ext>
            </a:extLst>
          </p:cNvPr>
          <p:cNvGrpSpPr/>
          <p:nvPr/>
        </p:nvGrpSpPr>
        <p:grpSpPr>
          <a:xfrm>
            <a:off x="9178044" y="4748502"/>
            <a:ext cx="1786758" cy="890791"/>
            <a:chOff x="9186042" y="4041496"/>
            <a:chExt cx="1786758" cy="890791"/>
          </a:xfrm>
        </p:grpSpPr>
        <p:pic>
          <p:nvPicPr>
            <p:cNvPr id="56" name="Рисунок 55">
              <a:extLst>
                <a:ext uri="{FF2B5EF4-FFF2-40B4-BE49-F238E27FC236}">
                  <a16:creationId xmlns:a16="http://schemas.microsoft.com/office/drawing/2014/main" id="{4E531504-AAD5-44F5-9335-9B3AC9A3F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2009" y="4041496"/>
              <a:ext cx="890791" cy="890791"/>
            </a:xfrm>
            <a:prstGeom prst="rect">
              <a:avLst/>
            </a:prstGeom>
          </p:spPr>
        </p:pic>
        <p:cxnSp>
          <p:nvCxnSpPr>
            <p:cNvPr id="57" name="Прямая со стрелкой 56">
              <a:extLst>
                <a:ext uri="{FF2B5EF4-FFF2-40B4-BE49-F238E27FC236}">
                  <a16:creationId xmlns:a16="http://schemas.microsoft.com/office/drawing/2014/main" id="{6F50668F-D86B-4296-8621-EBEE823328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6042" y="4565347"/>
              <a:ext cx="895967" cy="0"/>
            </a:xfrm>
            <a:prstGeom prst="straightConnector1">
              <a:avLst/>
            </a:prstGeom>
            <a:ln w="12700">
              <a:headEnd type="none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0E690D44-C64C-4B49-A3E0-99EF96300D33}"/>
              </a:ext>
            </a:extLst>
          </p:cNvPr>
          <p:cNvGrpSpPr/>
          <p:nvPr/>
        </p:nvGrpSpPr>
        <p:grpSpPr>
          <a:xfrm>
            <a:off x="9178044" y="5533467"/>
            <a:ext cx="1786758" cy="890791"/>
            <a:chOff x="9186042" y="4041496"/>
            <a:chExt cx="1786758" cy="890791"/>
          </a:xfrm>
        </p:grpSpPr>
        <p:pic>
          <p:nvPicPr>
            <p:cNvPr id="59" name="Рисунок 58">
              <a:extLst>
                <a:ext uri="{FF2B5EF4-FFF2-40B4-BE49-F238E27FC236}">
                  <a16:creationId xmlns:a16="http://schemas.microsoft.com/office/drawing/2014/main" id="{4E9E84BA-959A-4E0F-BAFB-F989195EF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2009" y="4041496"/>
              <a:ext cx="890791" cy="890791"/>
            </a:xfrm>
            <a:prstGeom prst="rect">
              <a:avLst/>
            </a:prstGeom>
          </p:spPr>
        </p:pic>
        <p:cxnSp>
          <p:nvCxnSpPr>
            <p:cNvPr id="60" name="Прямая со стрелкой 59">
              <a:extLst>
                <a:ext uri="{FF2B5EF4-FFF2-40B4-BE49-F238E27FC236}">
                  <a16:creationId xmlns:a16="http://schemas.microsoft.com/office/drawing/2014/main" id="{40DAE330-9C5E-4CDD-A5C8-32B3DAE04D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6042" y="4565347"/>
              <a:ext cx="895967" cy="0"/>
            </a:xfrm>
            <a:prstGeom prst="straightConnector1">
              <a:avLst/>
            </a:prstGeom>
            <a:ln w="12700">
              <a:headEnd type="none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409CEABC-48DC-4C6A-8737-1264AEAC8C6F}"/>
              </a:ext>
            </a:extLst>
          </p:cNvPr>
          <p:cNvCxnSpPr>
            <a:cxnSpLocks/>
          </p:cNvCxnSpPr>
          <p:nvPr/>
        </p:nvCxnSpPr>
        <p:spPr>
          <a:xfrm flipH="1">
            <a:off x="6564376" y="4334051"/>
            <a:ext cx="895967" cy="0"/>
          </a:xfrm>
          <a:prstGeom prst="straightConnector1">
            <a:avLst/>
          </a:prstGeom>
          <a:ln w="12700"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F5C1DE34-5F08-4BF8-ABD4-0898D60909F4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46" y="4057250"/>
            <a:ext cx="890791" cy="890791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B8535FA5-5E10-413D-97F7-91900FAFC345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094" y="4097011"/>
            <a:ext cx="890791" cy="890791"/>
          </a:xfrm>
          <a:prstGeom prst="rect">
            <a:avLst/>
          </a:prstGeom>
        </p:spPr>
      </p:pic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85E5DC99-59E1-490F-9C41-63520B13BA1E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93" y="4077856"/>
            <a:ext cx="890791" cy="890791"/>
          </a:xfrm>
          <a:prstGeom prst="rect">
            <a:avLst/>
          </a:prstGeom>
        </p:spPr>
      </p:pic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A501BDCA-4C35-455D-A4B8-FD061481B567}"/>
              </a:ext>
            </a:extLst>
          </p:cNvPr>
          <p:cNvCxnSpPr>
            <a:cxnSpLocks/>
          </p:cNvCxnSpPr>
          <p:nvPr/>
        </p:nvCxnSpPr>
        <p:spPr>
          <a:xfrm flipV="1">
            <a:off x="4323459" y="4333524"/>
            <a:ext cx="790292" cy="1"/>
          </a:xfrm>
          <a:prstGeom prst="straightConnector1">
            <a:avLst/>
          </a:prstGeom>
          <a:ln w="19050">
            <a:solidFill>
              <a:schemeClr val="accent4"/>
            </a:solidFill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0" name="Рисунок 69">
            <a:extLst>
              <a:ext uri="{FF2B5EF4-FFF2-40B4-BE49-F238E27FC236}">
                <a16:creationId xmlns:a16="http://schemas.microsoft.com/office/drawing/2014/main" id="{0D350FB5-9BA8-4785-86A2-1302161D36DF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997" y="4855686"/>
            <a:ext cx="890791" cy="890791"/>
          </a:xfrm>
          <a:prstGeom prst="rect">
            <a:avLst/>
          </a:prstGeom>
        </p:spPr>
      </p:pic>
      <p:cxnSp>
        <p:nvCxnSpPr>
          <p:cNvPr id="71" name="Прямая со стрелкой 70">
            <a:extLst>
              <a:ext uri="{FF2B5EF4-FFF2-40B4-BE49-F238E27FC236}">
                <a16:creationId xmlns:a16="http://schemas.microsoft.com/office/drawing/2014/main" id="{D60BFED2-E948-4735-97C2-EF088077C474}"/>
              </a:ext>
            </a:extLst>
          </p:cNvPr>
          <p:cNvCxnSpPr>
            <a:cxnSpLocks/>
          </p:cNvCxnSpPr>
          <p:nvPr/>
        </p:nvCxnSpPr>
        <p:spPr>
          <a:xfrm flipV="1">
            <a:off x="4314263" y="5111354"/>
            <a:ext cx="790292" cy="1"/>
          </a:xfrm>
          <a:prstGeom prst="straightConnector1">
            <a:avLst/>
          </a:prstGeom>
          <a:ln w="19050">
            <a:solidFill>
              <a:schemeClr val="accent4"/>
            </a:solidFill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2" name="Рисунок 71">
            <a:extLst>
              <a:ext uri="{FF2B5EF4-FFF2-40B4-BE49-F238E27FC236}">
                <a16:creationId xmlns:a16="http://schemas.microsoft.com/office/drawing/2014/main" id="{A5B06759-0BCA-4A0C-A54B-F0C19C687963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976" y="5604565"/>
            <a:ext cx="890791" cy="890791"/>
          </a:xfrm>
          <a:prstGeom prst="rect">
            <a:avLst/>
          </a:prstGeom>
        </p:spPr>
      </p:pic>
      <p:cxnSp>
        <p:nvCxnSpPr>
          <p:cNvPr id="73" name="Прямая со стрелкой 72">
            <a:extLst>
              <a:ext uri="{FF2B5EF4-FFF2-40B4-BE49-F238E27FC236}">
                <a16:creationId xmlns:a16="http://schemas.microsoft.com/office/drawing/2014/main" id="{398642CA-663D-4FA1-BFF7-3499F321444C}"/>
              </a:ext>
            </a:extLst>
          </p:cNvPr>
          <p:cNvCxnSpPr>
            <a:cxnSpLocks/>
          </p:cNvCxnSpPr>
          <p:nvPr/>
        </p:nvCxnSpPr>
        <p:spPr>
          <a:xfrm flipV="1">
            <a:off x="4328242" y="5860233"/>
            <a:ext cx="790292" cy="1"/>
          </a:xfrm>
          <a:prstGeom prst="straightConnector1">
            <a:avLst/>
          </a:prstGeom>
          <a:ln w="19050">
            <a:solidFill>
              <a:schemeClr val="accent4"/>
            </a:solidFill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43">
            <a:extLst>
              <a:ext uri="{FF2B5EF4-FFF2-40B4-BE49-F238E27FC236}">
                <a16:creationId xmlns:a16="http://schemas.microsoft.com/office/drawing/2014/main" id="{A88B8FEB-C55E-4B37-AF9B-092BF23DB9F3}"/>
              </a:ext>
            </a:extLst>
          </p:cNvPr>
          <p:cNvCxnSpPr>
            <a:cxnSpLocks/>
          </p:cNvCxnSpPr>
          <p:nvPr/>
        </p:nvCxnSpPr>
        <p:spPr>
          <a:xfrm rot="5400000">
            <a:off x="2479079" y="5208230"/>
            <a:ext cx="884015" cy="144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48">
            <a:extLst>
              <a:ext uri="{FF2B5EF4-FFF2-40B4-BE49-F238E27FC236}">
                <a16:creationId xmlns:a16="http://schemas.microsoft.com/office/drawing/2014/main" id="{8C4FF12E-B3AB-4546-A848-A43D235702AB}"/>
              </a:ext>
            </a:extLst>
          </p:cNvPr>
          <p:cNvCxnSpPr>
            <a:cxnSpLocks/>
          </p:cNvCxnSpPr>
          <p:nvPr/>
        </p:nvCxnSpPr>
        <p:spPr>
          <a:xfrm>
            <a:off x="2920365" y="5281740"/>
            <a:ext cx="445550" cy="0"/>
          </a:xfrm>
          <a:prstGeom prst="straightConnector1">
            <a:avLst/>
          </a:prstGeom>
          <a:ln w="1905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50">
            <a:extLst>
              <a:ext uri="{FF2B5EF4-FFF2-40B4-BE49-F238E27FC236}">
                <a16:creationId xmlns:a16="http://schemas.microsoft.com/office/drawing/2014/main" id="{E0B52B19-473A-4915-9468-2143075FD16B}"/>
              </a:ext>
            </a:extLst>
          </p:cNvPr>
          <p:cNvCxnSpPr>
            <a:cxnSpLocks/>
            <a:stCxn id="62" idx="2"/>
          </p:cNvCxnSpPr>
          <p:nvPr/>
        </p:nvCxnSpPr>
        <p:spPr>
          <a:xfrm rot="16200000" flipH="1">
            <a:off x="1414052" y="5164831"/>
            <a:ext cx="1196932" cy="763352"/>
          </a:xfrm>
          <a:prstGeom prst="bentConnector3">
            <a:avLst>
              <a:gd name="adj1" fmla="val 98543"/>
            </a:avLst>
          </a:prstGeom>
          <a:ln w="1905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Рисунок 76">
            <a:extLst>
              <a:ext uri="{FF2B5EF4-FFF2-40B4-BE49-F238E27FC236}">
                <a16:creationId xmlns:a16="http://schemas.microsoft.com/office/drawing/2014/main" id="{C0F78079-CFCE-40BB-8F81-7EBBC234DCB0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124" y="5650959"/>
            <a:ext cx="890791" cy="84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540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1203"/>
            <a:ext cx="10515600" cy="532516"/>
          </a:xfrm>
        </p:spPr>
        <p:txBody>
          <a:bodyPr>
            <a:noAutofit/>
          </a:bodyPr>
          <a:lstStyle/>
          <a:p>
            <a:r>
              <a:rPr lang="ru-RU" sz="1600" dirty="0"/>
              <a:t>Сервис тарифицируется по количеству реализованных Меркурий Транзакций.</a:t>
            </a:r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733168" y="365126"/>
            <a:ext cx="10620632" cy="2939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ru-RU" dirty="0"/>
              <a:t>ШЛЮЗ </a:t>
            </a:r>
            <a:r>
              <a:rPr lang="en-US" dirty="0"/>
              <a:t>EDI – «</a:t>
            </a:r>
            <a:r>
              <a:rPr lang="ru-RU" dirty="0"/>
              <a:t>МЕРКУРИЙ»</a:t>
            </a:r>
          </a:p>
        </p:txBody>
      </p:sp>
      <p:sp>
        <p:nvSpPr>
          <p:cNvPr id="8" name="Текст 6"/>
          <p:cNvSpPr>
            <a:spLocks noGrp="1"/>
          </p:cNvSpPr>
          <p:nvPr>
            <p:ph type="body" sz="quarter" idx="11"/>
          </p:nvPr>
        </p:nvSpPr>
        <p:spPr>
          <a:xfrm>
            <a:off x="731106" y="691334"/>
            <a:ext cx="10183813" cy="28896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ТАРИФИКАЦИЯ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76870" y="2063539"/>
            <a:ext cx="2356991" cy="29013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accent1"/>
                </a:solidFill>
              </a:rPr>
              <a:t>ОТГРУЗКА:</a:t>
            </a:r>
            <a:r>
              <a:rPr lang="ru-RU" sz="1600" dirty="0"/>
              <a:t> создание </a:t>
            </a:r>
          </a:p>
          <a:p>
            <a:r>
              <a:rPr lang="ru-RU" sz="1600" dirty="0"/>
              <a:t>в ГИС «Меркурий» </a:t>
            </a:r>
          </a:p>
          <a:p>
            <a:r>
              <a:rPr lang="ru-RU" sz="1600" dirty="0"/>
              <a:t>набора ветеринарных сопроводительных документов (ВСД) </a:t>
            </a:r>
          </a:p>
          <a:p>
            <a:r>
              <a:rPr lang="ru-RU" sz="1600" dirty="0"/>
              <a:t>к одной транспортной </a:t>
            </a:r>
            <a:r>
              <a:rPr lang="ru-RU" sz="1600" spc="-40" dirty="0"/>
              <a:t>накладной или к одному </a:t>
            </a:r>
            <a:r>
              <a:rPr lang="ru-RU" sz="1600" dirty="0"/>
              <a:t>уведомлению </a:t>
            </a:r>
          </a:p>
          <a:p>
            <a:r>
              <a:rPr lang="ru-RU" sz="1600" dirty="0"/>
              <a:t>об отгрузке.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23945" y="2063539"/>
            <a:ext cx="2564015" cy="265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accent1"/>
                </a:solidFill>
              </a:rPr>
              <a:t>ПРИЕМКА:</a:t>
            </a:r>
            <a:r>
              <a:rPr lang="ru-RU" sz="1600" dirty="0"/>
              <a:t> гашение </a:t>
            </a:r>
          </a:p>
          <a:p>
            <a:r>
              <a:rPr lang="ru-RU" sz="1600" dirty="0"/>
              <a:t>в ГИС «Меркурий» </a:t>
            </a:r>
          </a:p>
          <a:p>
            <a:r>
              <a:rPr lang="ru-RU" sz="1600" dirty="0"/>
              <a:t>набора ветеринарных сопроводительных </a:t>
            </a:r>
            <a:r>
              <a:rPr lang="ru-RU" sz="1600" spc="-50" dirty="0"/>
              <a:t>документов (ВСД) к одной транспортной накладной </a:t>
            </a:r>
          </a:p>
          <a:p>
            <a:r>
              <a:rPr lang="ru-RU" sz="1600" dirty="0"/>
              <a:t>и в соответствии</a:t>
            </a:r>
          </a:p>
          <a:p>
            <a:r>
              <a:rPr lang="ru-RU" sz="1600" dirty="0"/>
              <a:t>с данными о приемке, предоставленными Заказчиком.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533496" y="2063539"/>
            <a:ext cx="2127903" cy="25723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accent1"/>
                </a:solidFill>
              </a:rPr>
              <a:t>ПРОИЗВОДСТВО: </a:t>
            </a:r>
          </a:p>
          <a:p>
            <a:r>
              <a:rPr lang="ru-RU" sz="1600" dirty="0"/>
              <a:t>создание в ГИС «Меркурий» производственных ветеринарных сопроводительных документов (ВСД) </a:t>
            </a:r>
          </a:p>
          <a:p>
            <a:r>
              <a:rPr lang="ru-RU" sz="1600" spc="-50" dirty="0"/>
              <a:t>на одну партию одного наименования товара.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78423" y="2063539"/>
            <a:ext cx="2057350" cy="2433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accent1"/>
                </a:solidFill>
              </a:rPr>
              <a:t>УТИЛИЗАЦИЯ:</a:t>
            </a:r>
            <a:r>
              <a:rPr lang="ru-RU" sz="1600" dirty="0"/>
              <a:t> </a:t>
            </a:r>
          </a:p>
          <a:p>
            <a:r>
              <a:rPr lang="ru-RU" sz="1600" dirty="0"/>
              <a:t>создание </a:t>
            </a:r>
          </a:p>
          <a:p>
            <a:r>
              <a:rPr lang="ru-RU" sz="1600" dirty="0"/>
              <a:t>в ГИС «Меркурий» ветеринарных сопроводительных документов (ВСД) </a:t>
            </a:r>
          </a:p>
          <a:p>
            <a:r>
              <a:rPr lang="ru-RU" sz="1600" dirty="0"/>
              <a:t>на утилизацию </a:t>
            </a:r>
          </a:p>
          <a:p>
            <a:r>
              <a:rPr lang="ru-RU" sz="1600" dirty="0"/>
              <a:t>одной партий одного </a:t>
            </a:r>
            <a:r>
              <a:rPr lang="ru-RU" sz="1600" spc="-50" dirty="0"/>
              <a:t>наименования товара.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49184" y="5637158"/>
            <a:ext cx="10515600" cy="783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accent1"/>
                </a:solidFill>
              </a:rPr>
              <a:t>Внутрихолдинговые МТ </a:t>
            </a:r>
            <a:r>
              <a:rPr lang="ru-RU" sz="1600" dirty="0"/>
              <a:t>—  Транзакции, обслуживающие процессы продажи и перемещения продукции и сырья между компаниями, входящими в группу компаний клиента. </a:t>
            </a:r>
            <a:endParaRPr lang="ru-RU" sz="1600" spc="-5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75948" y="1635513"/>
            <a:ext cx="99515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pc="-60" dirty="0">
                <a:solidFill>
                  <a:schemeClr val="accent1"/>
                </a:solidFill>
              </a:rPr>
              <a:t>Меркурий Транзакция </a:t>
            </a:r>
            <a:r>
              <a:rPr lang="ru-RU" sz="1600" spc="-60" dirty="0"/>
              <a:t>(далее МТ) — это комплекс операций, выполненных Шлюзом, который обеспечивает: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8200" y="1442757"/>
            <a:ext cx="10525672" cy="4016780"/>
          </a:xfrm>
          <a:prstGeom prst="roundRect">
            <a:avLst>
              <a:gd name="adj" fmla="val 956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"/>
          <p:cNvSpPr/>
          <p:nvPr/>
        </p:nvSpPr>
        <p:spPr>
          <a:xfrm>
            <a:off x="1175948" y="4620013"/>
            <a:ext cx="99515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pc="-60" dirty="0">
                <a:solidFill>
                  <a:schemeClr val="accent1"/>
                </a:solidFill>
              </a:rPr>
              <a:t>Меркурий транзакция </a:t>
            </a:r>
            <a:r>
              <a:rPr lang="ru-RU" sz="1600" spc="-60" dirty="0"/>
              <a:t>— реализуется отдельным, новым </a:t>
            </a:r>
            <a:r>
              <a:rPr lang="en-US" sz="1600" spc="-60" dirty="0"/>
              <a:t>EDI-</a:t>
            </a:r>
            <a:r>
              <a:rPr lang="ru-RU" sz="1600" spc="-60" dirty="0"/>
              <a:t>документом </a:t>
            </a:r>
            <a:r>
              <a:rPr lang="en-US" sz="1600" spc="-60" dirty="0"/>
              <a:t>VETISREQUEST.  </a:t>
            </a:r>
            <a:r>
              <a:rPr lang="ru-RU" sz="1600" spc="-60" dirty="0"/>
              <a:t>В зависимости от сценария (отгрузка, приёмка, …) структура и наполнение </a:t>
            </a:r>
            <a:r>
              <a:rPr lang="en-US" sz="1600" spc="-60" dirty="0"/>
              <a:t> </a:t>
            </a:r>
            <a:r>
              <a:rPr lang="ru-RU" sz="1600" spc="-60" dirty="0"/>
              <a:t>документа </a:t>
            </a:r>
            <a:r>
              <a:rPr lang="en-US" sz="1600" spc="-60" dirty="0"/>
              <a:t>VETISREQUEST</a:t>
            </a:r>
            <a:r>
              <a:rPr lang="ru-RU" sz="1600" spc="-60" dirty="0"/>
              <a:t> меняется. В случае отгрузки и приёмки документ </a:t>
            </a:r>
            <a:r>
              <a:rPr lang="en-US" sz="1600" spc="-60" dirty="0"/>
              <a:t>VETISREQUEST</a:t>
            </a:r>
            <a:r>
              <a:rPr lang="ru-RU" sz="1600" spc="-60" dirty="0"/>
              <a:t> формируется по данным расширенного </a:t>
            </a:r>
            <a:r>
              <a:rPr lang="en-US" sz="1600" spc="-60" dirty="0"/>
              <a:t>DESADV</a:t>
            </a:r>
            <a:r>
              <a:rPr lang="ru-RU" sz="1600" spc="-60" dirty="0"/>
              <a:t> и </a:t>
            </a:r>
            <a:r>
              <a:rPr lang="en-US" sz="1600" spc="-60" dirty="0"/>
              <a:t>RECADV</a:t>
            </a:r>
            <a:endParaRPr lang="ru-RU" sz="1600" spc="-60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6E470AC0-A944-41AE-96A9-E6CBD29125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63872" y="6356351"/>
            <a:ext cx="828128" cy="242157"/>
          </a:xfrm>
        </p:spPr>
        <p:txBody>
          <a:bodyPr/>
          <a:lstStyle/>
          <a:p>
            <a:fld id="{64AE4CDE-1D03-497F-8C3B-FA548ED323C0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050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0" algn="r"/>
            <a:r>
              <a:rPr lang="en-US" dirty="0"/>
              <a:t>ru@edi.su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pPr marL="0" algn="ctr"/>
            <a:r>
              <a:rPr lang="ru-RU" dirty="0"/>
              <a:t>8 (800) 555-36-69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pPr marL="0"/>
            <a:r>
              <a:rPr lang="en-US" dirty="0"/>
              <a:t>exite.ru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3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-1" y="1459598"/>
            <a:ext cx="12351658" cy="4408715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B10C50-0B57-49E7-9DBD-CF5DCA313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801A2-7C6D-4D1D-8071-B6801EA71F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2</a:t>
            </a:fld>
            <a:endParaRPr lang="ru-R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AB8D28-E5DC-4614-BDB2-BA97E34CF9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ЦЕЛИ И ЗАДАЧИ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E37BB1-1229-448C-9A97-50B4D7FC0569}"/>
              </a:ext>
            </a:extLst>
          </p:cNvPr>
          <p:cNvSpPr txBox="1"/>
          <p:nvPr/>
        </p:nvSpPr>
        <p:spPr>
          <a:xfrm>
            <a:off x="712587" y="1669148"/>
            <a:ext cx="10579524" cy="132343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2000" dirty="0"/>
              <a:t>переложить на плечи </a:t>
            </a:r>
            <a:r>
              <a:rPr lang="en-US" sz="2000" dirty="0"/>
              <a:t>EDI-</a:t>
            </a:r>
            <a:r>
              <a:rPr lang="ru-RU" sz="2000" dirty="0"/>
              <a:t>оператора  все организационные моменты по освоению, эксплуатации и обновлению интеграции с </a:t>
            </a:r>
            <a:r>
              <a:rPr lang="ru-RU" sz="2000" dirty="0" err="1"/>
              <a:t>Ветис</a:t>
            </a:r>
            <a:r>
              <a:rPr lang="ru-RU" sz="2000" dirty="0"/>
              <a:t>.</a:t>
            </a:r>
            <a:r>
              <a:rPr lang="en-US" sz="2000" dirty="0"/>
              <a:t>API</a:t>
            </a:r>
            <a:r>
              <a:rPr lang="ru-RU" sz="2000" dirty="0"/>
              <a:t>;</a:t>
            </a:r>
          </a:p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2000" dirty="0"/>
              <a:t>Максимально автоматизировать операции в ФГИС «Меркурий»;</a:t>
            </a:r>
          </a:p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2000" dirty="0"/>
              <a:t>Полностью минимизировать расходы на эксплуатацию;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2587" y="3271259"/>
            <a:ext cx="48899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2000" dirty="0"/>
              <a:t>Применение EDI-интеграции для снижения стоимости внедрения;</a:t>
            </a:r>
            <a:br>
              <a:rPr lang="ru-RU" sz="2000" dirty="0"/>
            </a:br>
            <a:endParaRPr lang="ru-RU" sz="2000" dirty="0"/>
          </a:p>
          <a:p>
            <a:pPr marL="180000" indent="-180000">
              <a:buClr>
                <a:schemeClr val="accent1"/>
              </a:buClr>
              <a:buFont typeface="Calibri" panose="020F0502020204030204" pitchFamily="34" charset="0"/>
              <a:buChar char="›"/>
            </a:pPr>
            <a:r>
              <a:rPr lang="ru-RU" sz="2000" dirty="0"/>
              <a:t>Перспективная цель: </a:t>
            </a:r>
            <a:r>
              <a:rPr lang="en-US" sz="2000" dirty="0"/>
              <a:t>SaaS</a:t>
            </a:r>
            <a:r>
              <a:rPr lang="ru-RU" sz="2000" dirty="0"/>
              <a:t>-модель обеспечивает возможность продолжения обслуживания в случае недоступности ФГИС «Меркурий».</a:t>
            </a:r>
            <a:endParaRPr lang="en-US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75778" y="3271259"/>
            <a:ext cx="6770007" cy="810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06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Прямая со стрелкой 67">
            <a:extLst>
              <a:ext uri="{FF2B5EF4-FFF2-40B4-BE49-F238E27FC236}">
                <a16:creationId xmlns:a16="http://schemas.microsoft.com/office/drawing/2014/main" id="{894206BA-10BC-48E9-8B93-D5BAE7B9D3ED}"/>
              </a:ext>
            </a:extLst>
          </p:cNvPr>
          <p:cNvCxnSpPr>
            <a:cxnSpLocks/>
            <a:stCxn id="73" idx="0"/>
          </p:cNvCxnSpPr>
          <p:nvPr/>
        </p:nvCxnSpPr>
        <p:spPr>
          <a:xfrm flipV="1">
            <a:off x="4123596" y="4564505"/>
            <a:ext cx="6025292" cy="38672"/>
          </a:xfrm>
          <a:prstGeom prst="straightConnector1">
            <a:avLst/>
          </a:prstGeom>
          <a:ln w="12700"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59">
            <a:extLst>
              <a:ext uri="{FF2B5EF4-FFF2-40B4-BE49-F238E27FC236}">
                <a16:creationId xmlns:a16="http://schemas.microsoft.com/office/drawing/2014/main" id="{9AB02754-D0CB-490A-AC2C-0F4CF43DE6D3}"/>
              </a:ext>
            </a:extLst>
          </p:cNvPr>
          <p:cNvCxnSpPr>
            <a:cxnSpLocks/>
            <a:stCxn id="72" idx="0"/>
          </p:cNvCxnSpPr>
          <p:nvPr/>
        </p:nvCxnSpPr>
        <p:spPr>
          <a:xfrm>
            <a:off x="4127706" y="2972998"/>
            <a:ext cx="6021182" cy="0"/>
          </a:xfrm>
          <a:prstGeom prst="straightConnector1">
            <a:avLst/>
          </a:prstGeom>
          <a:ln w="12700"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cxnSpLocks/>
            <a:stCxn id="66" idx="0"/>
          </p:cNvCxnSpPr>
          <p:nvPr/>
        </p:nvCxnSpPr>
        <p:spPr>
          <a:xfrm>
            <a:off x="4121039" y="1791404"/>
            <a:ext cx="6027849" cy="33827"/>
          </a:xfrm>
          <a:prstGeom prst="straightConnector1">
            <a:avLst/>
          </a:prstGeom>
          <a:ln w="12700"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cxnSpLocks/>
            <a:stCxn id="69" idx="0"/>
          </p:cNvCxnSpPr>
          <p:nvPr/>
        </p:nvCxnSpPr>
        <p:spPr>
          <a:xfrm>
            <a:off x="4126298" y="5844814"/>
            <a:ext cx="6066717" cy="1"/>
          </a:xfrm>
          <a:prstGeom prst="straightConnector1">
            <a:avLst/>
          </a:prstGeom>
          <a:ln w="12700">
            <a:headEnd type="none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3" name="Дуга 72"/>
          <p:cNvSpPr/>
          <p:nvPr/>
        </p:nvSpPr>
        <p:spPr>
          <a:xfrm rot="10800000">
            <a:off x="3777017" y="3910020"/>
            <a:ext cx="693157" cy="693157"/>
          </a:xfrm>
          <a:prstGeom prst="arc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68" y="337831"/>
            <a:ext cx="10620632" cy="293902"/>
          </a:xfrm>
        </p:spPr>
        <p:txBody>
          <a:bodyPr/>
          <a:lstStyle/>
          <a:p>
            <a:pPr lvl="0"/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ОБЩАЯ СХЕМА РАБОТЫ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2D2CCDD-0E1A-4047-8217-350A7DFB4DB9}"/>
              </a:ext>
            </a:extLst>
          </p:cNvPr>
          <p:cNvGrpSpPr/>
          <p:nvPr/>
        </p:nvGrpSpPr>
        <p:grpSpPr>
          <a:xfrm>
            <a:off x="988716" y="2548349"/>
            <a:ext cx="1759499" cy="2539306"/>
            <a:chOff x="821269" y="5182525"/>
            <a:chExt cx="2124678" cy="753535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821269" y="5182526"/>
              <a:ext cx="2108199" cy="753534"/>
            </a:xfrm>
            <a:prstGeom prst="roundRect">
              <a:avLst>
                <a:gd name="adj" fmla="val 6555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Текст 4"/>
            <p:cNvSpPr txBox="1">
              <a:spLocks/>
            </p:cNvSpPr>
            <p:nvPr/>
          </p:nvSpPr>
          <p:spPr>
            <a:xfrm>
              <a:off x="837748" y="5182525"/>
              <a:ext cx="2108199" cy="75353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dirty="0"/>
                <a:t>УЧЕТНАЯ </a:t>
              </a:r>
            </a:p>
            <a:p>
              <a:r>
                <a:rPr lang="ru-RU" dirty="0"/>
                <a:t>СИСТЕМА</a:t>
              </a:r>
            </a:p>
            <a:p>
              <a:r>
                <a:rPr lang="ru-RU" dirty="0"/>
                <a:t>КЛИЕНТА</a:t>
              </a: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4293757" y="1388814"/>
            <a:ext cx="1927666" cy="1103249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екст 4"/>
          <p:cNvSpPr txBox="1">
            <a:spLocks/>
          </p:cNvSpPr>
          <p:nvPr/>
        </p:nvSpPr>
        <p:spPr>
          <a:xfrm>
            <a:off x="4293756" y="1447750"/>
            <a:ext cx="2108200" cy="99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ПРИЁМКА / </a:t>
            </a:r>
            <a:r>
              <a:rPr lang="en-US" b="1" dirty="0">
                <a:solidFill>
                  <a:schemeClr val="bg2"/>
                </a:solidFill>
              </a:rPr>
              <a:t>VETISREQUEST</a:t>
            </a:r>
            <a:r>
              <a:rPr lang="ru-RU" b="1" dirty="0">
                <a:solidFill>
                  <a:schemeClr val="bg2"/>
                </a:solidFill>
              </a:rPr>
              <a:t>, или </a:t>
            </a:r>
            <a:r>
              <a:rPr lang="en-US" b="1" dirty="0">
                <a:solidFill>
                  <a:schemeClr val="bg2"/>
                </a:solidFill>
              </a:rPr>
              <a:t>RECADV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93757" y="2772004"/>
            <a:ext cx="1927666" cy="817863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екст 4"/>
          <p:cNvSpPr txBox="1">
            <a:spLocks/>
          </p:cNvSpPr>
          <p:nvPr/>
        </p:nvSpPr>
        <p:spPr>
          <a:xfrm>
            <a:off x="4293756" y="2842975"/>
            <a:ext cx="2108200" cy="67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ПРОИЗВОДСТВО / </a:t>
            </a:r>
            <a:r>
              <a:rPr lang="en-US" b="1" dirty="0">
                <a:solidFill>
                  <a:schemeClr val="bg2"/>
                </a:solidFill>
              </a:rPr>
              <a:t>VETISREQUEST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93756" y="4035797"/>
            <a:ext cx="1970565" cy="1103249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4"/>
          <p:cNvSpPr txBox="1">
            <a:spLocks/>
          </p:cNvSpPr>
          <p:nvPr/>
        </p:nvSpPr>
        <p:spPr>
          <a:xfrm>
            <a:off x="4188346" y="4094733"/>
            <a:ext cx="2319020" cy="99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ИНВЕНТАРИЗАЦИЯ, УТИЛИЗАЦИЯ, РЕГИСТРАЦИЯ НОМЕНКЛАТУРЫ / </a:t>
            </a:r>
            <a:r>
              <a:rPr lang="en-US" b="1" dirty="0">
                <a:solidFill>
                  <a:schemeClr val="bg2"/>
                </a:solidFill>
              </a:rPr>
              <a:t>VETISREQUEST</a:t>
            </a:r>
            <a:endParaRPr lang="ru-RU" b="1" spc="-50" dirty="0">
              <a:solidFill>
                <a:schemeClr val="bg2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293757" y="5435921"/>
            <a:ext cx="1927666" cy="817863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екст 4"/>
          <p:cNvSpPr txBox="1">
            <a:spLocks/>
          </p:cNvSpPr>
          <p:nvPr/>
        </p:nvSpPr>
        <p:spPr>
          <a:xfrm>
            <a:off x="4293756" y="5506892"/>
            <a:ext cx="2108200" cy="67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ОТГРУЗКА / </a:t>
            </a:r>
          </a:p>
          <a:p>
            <a:pPr algn="ctr"/>
            <a:r>
              <a:rPr lang="en-US" b="1" dirty="0">
                <a:solidFill>
                  <a:schemeClr val="bg2"/>
                </a:solidFill>
              </a:rPr>
              <a:t>DESADV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504400" y="1356393"/>
            <a:ext cx="3430175" cy="4865251"/>
          </a:xfrm>
          <a:prstGeom prst="roundRect">
            <a:avLst>
              <a:gd name="adj" fmla="val 65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0193015" y="1288101"/>
            <a:ext cx="898574" cy="4865251"/>
          </a:xfrm>
          <a:prstGeom prst="roundRect">
            <a:avLst>
              <a:gd name="adj" fmla="val 65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Текст 4"/>
          <p:cNvSpPr txBox="1">
            <a:spLocks/>
          </p:cNvSpPr>
          <p:nvPr/>
        </p:nvSpPr>
        <p:spPr>
          <a:xfrm rot="16200000">
            <a:off x="9344658" y="2818638"/>
            <a:ext cx="2765569" cy="753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rgbClr val="C00000"/>
                </a:solidFill>
              </a:rPr>
              <a:t>ФГИС «Меркурий»</a:t>
            </a: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458998" y="4599809"/>
            <a:ext cx="536886" cy="621875"/>
          </a:xfrm>
          <a:prstGeom prst="rect">
            <a:avLst/>
          </a:prstGeom>
        </p:spPr>
      </p:pic>
      <p:sp>
        <p:nvSpPr>
          <p:cNvPr id="66" name="Дуга 72">
            <a:extLst>
              <a:ext uri="{FF2B5EF4-FFF2-40B4-BE49-F238E27FC236}">
                <a16:creationId xmlns:a16="http://schemas.microsoft.com/office/drawing/2014/main" id="{C7B9F0A2-1CFE-4930-831F-5B0EE581DC20}"/>
              </a:ext>
            </a:extLst>
          </p:cNvPr>
          <p:cNvSpPr/>
          <p:nvPr/>
        </p:nvSpPr>
        <p:spPr>
          <a:xfrm rot="10800000" flipV="1">
            <a:off x="3774460" y="1791404"/>
            <a:ext cx="693157" cy="693157"/>
          </a:xfrm>
          <a:prstGeom prst="arc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72">
            <a:extLst>
              <a:ext uri="{FF2B5EF4-FFF2-40B4-BE49-F238E27FC236}">
                <a16:creationId xmlns:a16="http://schemas.microsoft.com/office/drawing/2014/main" id="{1668D6A6-1173-45B9-B3B8-4AB4EBA5632E}"/>
              </a:ext>
            </a:extLst>
          </p:cNvPr>
          <p:cNvSpPr/>
          <p:nvPr/>
        </p:nvSpPr>
        <p:spPr>
          <a:xfrm rot="10800000">
            <a:off x="3779719" y="5151657"/>
            <a:ext cx="693157" cy="693157"/>
          </a:xfrm>
          <a:prstGeom prst="arc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Дуга 72">
            <a:extLst>
              <a:ext uri="{FF2B5EF4-FFF2-40B4-BE49-F238E27FC236}">
                <a16:creationId xmlns:a16="http://schemas.microsoft.com/office/drawing/2014/main" id="{B8543091-A817-4AF2-A08A-008125D4CB4A}"/>
              </a:ext>
            </a:extLst>
          </p:cNvPr>
          <p:cNvSpPr/>
          <p:nvPr/>
        </p:nvSpPr>
        <p:spPr>
          <a:xfrm rot="10800000" flipV="1">
            <a:off x="3781127" y="2972998"/>
            <a:ext cx="693157" cy="693157"/>
          </a:xfrm>
          <a:prstGeom prst="arc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Текст 4">
            <a:extLst>
              <a:ext uri="{FF2B5EF4-FFF2-40B4-BE49-F238E27FC236}">
                <a16:creationId xmlns:a16="http://schemas.microsoft.com/office/drawing/2014/main" id="{B9DAC59A-0807-46E5-9C05-B6078FEB3E35}"/>
              </a:ext>
            </a:extLst>
          </p:cNvPr>
          <p:cNvSpPr txBox="1">
            <a:spLocks/>
          </p:cNvSpPr>
          <p:nvPr/>
        </p:nvSpPr>
        <p:spPr>
          <a:xfrm>
            <a:off x="6529449" y="2367453"/>
            <a:ext cx="2368537" cy="381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63" indent="-936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Логика преобразования </a:t>
            </a:r>
            <a:r>
              <a:rPr lang="en-US" dirty="0"/>
              <a:t>EDI</a:t>
            </a:r>
            <a:r>
              <a:rPr lang="ru-RU" dirty="0"/>
              <a:t> в запросы ФГИС Меркурий</a:t>
            </a:r>
          </a:p>
          <a:p>
            <a:pPr marL="93663" indent="-936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Логика преобразования данных </a:t>
            </a:r>
            <a:r>
              <a:rPr lang="en-US" dirty="0"/>
              <a:t>EDI</a:t>
            </a:r>
            <a:r>
              <a:rPr lang="ru-RU" dirty="0"/>
              <a:t> в данные ФГИС Меркурий</a:t>
            </a:r>
            <a:br>
              <a:rPr lang="ru-RU" dirty="0"/>
            </a:br>
            <a:r>
              <a:rPr lang="en-US" dirty="0"/>
              <a:t>GLN, GTIN, </a:t>
            </a:r>
            <a:r>
              <a:rPr lang="ru-RU" dirty="0"/>
              <a:t>ИНН, КПП и т.д. </a:t>
            </a:r>
            <a:r>
              <a:rPr lang="en-US" dirty="0"/>
              <a:t>&lt;-&gt; </a:t>
            </a:r>
            <a:r>
              <a:rPr lang="ru-RU" dirty="0"/>
              <a:t> </a:t>
            </a:r>
            <a:r>
              <a:rPr lang="en-US" dirty="0"/>
              <a:t>GUID </a:t>
            </a:r>
            <a:r>
              <a:rPr lang="ru-RU" dirty="0"/>
              <a:t>и</a:t>
            </a:r>
            <a:r>
              <a:rPr lang="en-US" dirty="0"/>
              <a:t> UUID</a:t>
            </a:r>
            <a:r>
              <a:rPr lang="ru-RU" dirty="0"/>
              <a:t> объектов в Меркурий</a:t>
            </a:r>
          </a:p>
          <a:p>
            <a:pPr marL="93663" indent="-936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Шаблоны оформления ВСД для разных сетей</a:t>
            </a:r>
          </a:p>
          <a:p>
            <a:pPr marL="93663" indent="-936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Веб-интерфейс для ручной корректировки</a:t>
            </a:r>
          </a:p>
          <a:p>
            <a:pPr marL="93663" indent="-936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Веб-интерфейс управления контрагентами в ФГИС Меркурий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D6AC40B-81FC-4227-ABBF-E0E68FADA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725" y="1452925"/>
            <a:ext cx="1032909" cy="359695"/>
          </a:xfrm>
          <a:prstGeom prst="rect">
            <a:avLst/>
          </a:prstGeom>
        </p:spPr>
      </p:pic>
      <p:sp>
        <p:nvSpPr>
          <p:cNvPr id="91" name="Скругленный прямоугольник 9">
            <a:extLst>
              <a:ext uri="{FF2B5EF4-FFF2-40B4-BE49-F238E27FC236}">
                <a16:creationId xmlns:a16="http://schemas.microsoft.com/office/drawing/2014/main" id="{930B5DC6-25BE-469E-9D0F-7DB15A4DB6D0}"/>
              </a:ext>
            </a:extLst>
          </p:cNvPr>
          <p:cNvSpPr/>
          <p:nvPr/>
        </p:nvSpPr>
        <p:spPr>
          <a:xfrm>
            <a:off x="2019869" y="1651379"/>
            <a:ext cx="1730264" cy="4348199"/>
          </a:xfrm>
          <a:prstGeom prst="roundRect">
            <a:avLst>
              <a:gd name="adj" fmla="val 65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Интеграционный модуль</a:t>
            </a:r>
            <a:br>
              <a:rPr lang="ru-RU" sz="1600" dirty="0"/>
            </a:br>
            <a:r>
              <a:rPr lang="ru-RU" sz="1600" dirty="0"/>
              <a:t> 1С Э-КОМ,</a:t>
            </a:r>
          </a:p>
          <a:p>
            <a:pPr algn="ctr"/>
            <a:endParaRPr lang="ru-RU" sz="1600" dirty="0"/>
          </a:p>
          <a:p>
            <a:pPr algn="ctr"/>
            <a:endParaRPr lang="ru-RU" sz="1600" dirty="0"/>
          </a:p>
          <a:p>
            <a:pPr algn="ctr"/>
            <a:endParaRPr lang="ru-RU" sz="1600" dirty="0"/>
          </a:p>
          <a:p>
            <a:pPr algn="ctr"/>
            <a:r>
              <a:rPr lang="ru-RU" sz="1600" dirty="0"/>
              <a:t>ИЛИ</a:t>
            </a:r>
          </a:p>
          <a:p>
            <a:pPr algn="ctr"/>
            <a:endParaRPr lang="ru-RU" sz="1600" dirty="0"/>
          </a:p>
          <a:p>
            <a:pPr algn="ctr"/>
            <a:endParaRPr lang="ru-RU" sz="1600" dirty="0"/>
          </a:p>
          <a:p>
            <a:pPr algn="ctr"/>
            <a:endParaRPr lang="ru-RU" sz="1600" dirty="0"/>
          </a:p>
          <a:p>
            <a:pPr algn="ctr"/>
            <a:endParaRPr lang="ru-RU" sz="1600" dirty="0"/>
          </a:p>
          <a:p>
            <a:pPr algn="ctr"/>
            <a:r>
              <a:rPr lang="ru-RU" sz="1600" dirty="0"/>
              <a:t>Интеграция для иной учетной системы</a:t>
            </a:r>
          </a:p>
        </p:txBody>
      </p:sp>
      <p:sp>
        <p:nvSpPr>
          <p:cNvPr id="92" name="Текст 4">
            <a:extLst>
              <a:ext uri="{FF2B5EF4-FFF2-40B4-BE49-F238E27FC236}">
                <a16:creationId xmlns:a16="http://schemas.microsoft.com/office/drawing/2014/main" id="{29672980-E4B0-4C8B-930E-D9307D470A3F}"/>
              </a:ext>
            </a:extLst>
          </p:cNvPr>
          <p:cNvSpPr txBox="1">
            <a:spLocks/>
          </p:cNvSpPr>
          <p:nvPr/>
        </p:nvSpPr>
        <p:spPr>
          <a:xfrm>
            <a:off x="2021581" y="1686730"/>
            <a:ext cx="1849154" cy="4340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87B1BB7B-380E-4A15-B89A-D28668CF0FE4}"/>
              </a:ext>
            </a:extLst>
          </p:cNvPr>
          <p:cNvGrpSpPr/>
          <p:nvPr/>
        </p:nvGrpSpPr>
        <p:grpSpPr>
          <a:xfrm>
            <a:off x="1952385" y="2566598"/>
            <a:ext cx="274523" cy="2521050"/>
            <a:chOff x="821267" y="5182526"/>
            <a:chExt cx="2108200" cy="753534"/>
          </a:xfrm>
        </p:grpSpPr>
        <p:sp>
          <p:nvSpPr>
            <p:cNvPr id="99" name="Скругленный прямоугольник 9">
              <a:extLst>
                <a:ext uri="{FF2B5EF4-FFF2-40B4-BE49-F238E27FC236}">
                  <a16:creationId xmlns:a16="http://schemas.microsoft.com/office/drawing/2014/main" id="{8B6855F4-1ECE-4BD5-BCDB-4471AE54570B}"/>
                </a:ext>
              </a:extLst>
            </p:cNvPr>
            <p:cNvSpPr/>
            <p:nvPr/>
          </p:nvSpPr>
          <p:spPr>
            <a:xfrm>
              <a:off x="821267" y="5182526"/>
              <a:ext cx="2108200" cy="753534"/>
            </a:xfrm>
            <a:prstGeom prst="roundRect">
              <a:avLst>
                <a:gd name="adj" fmla="val 6555"/>
              </a:avLst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Текст 4">
              <a:extLst>
                <a:ext uri="{FF2B5EF4-FFF2-40B4-BE49-F238E27FC236}">
                  <a16:creationId xmlns:a16="http://schemas.microsoft.com/office/drawing/2014/main" id="{C4FA9425-D8C4-49B3-BBA3-1F3216D65865}"/>
                </a:ext>
              </a:extLst>
            </p:cNvPr>
            <p:cNvSpPr txBox="1">
              <a:spLocks/>
            </p:cNvSpPr>
            <p:nvPr/>
          </p:nvSpPr>
          <p:spPr>
            <a:xfrm>
              <a:off x="821267" y="5182526"/>
              <a:ext cx="2108200" cy="753533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22B320-85B4-4677-98F7-024FA535AD3D}"/>
              </a:ext>
            </a:extLst>
          </p:cNvPr>
          <p:cNvGrpSpPr/>
          <p:nvPr/>
        </p:nvGrpSpPr>
        <p:grpSpPr>
          <a:xfrm>
            <a:off x="2006440" y="2548342"/>
            <a:ext cx="261890" cy="2539303"/>
            <a:chOff x="330926" y="1288100"/>
            <a:chExt cx="261890" cy="201153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F447C9-B9B0-4875-866D-FFF0EA7248D0}"/>
                </a:ext>
              </a:extLst>
            </p:cNvPr>
            <p:cNvGrpSpPr/>
            <p:nvPr/>
          </p:nvGrpSpPr>
          <p:grpSpPr>
            <a:xfrm>
              <a:off x="330926" y="1288100"/>
              <a:ext cx="252365" cy="503413"/>
              <a:chOff x="330926" y="1288100"/>
              <a:chExt cx="252365" cy="50341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981EB4C-DE74-49B6-8EA1-345ACCE3308E}"/>
                  </a:ext>
                </a:extLst>
              </p:cNvPr>
              <p:cNvCxnSpPr/>
              <p:nvPr/>
            </p:nvCxnSpPr>
            <p:spPr>
              <a:xfrm>
                <a:off x="330926" y="1288100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D9B6A1E-C290-4D16-8743-C14B96B76B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291" y="1539513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881603F-28E0-4BA5-9532-DE72EFBE3521}"/>
                </a:ext>
              </a:extLst>
            </p:cNvPr>
            <p:cNvGrpSpPr/>
            <p:nvPr/>
          </p:nvGrpSpPr>
          <p:grpSpPr>
            <a:xfrm>
              <a:off x="334101" y="1789750"/>
              <a:ext cx="252365" cy="503413"/>
              <a:chOff x="330926" y="1288100"/>
              <a:chExt cx="252365" cy="503413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94AF6703-E9BB-4F9E-8FDB-658D6F2DCD32}"/>
                  </a:ext>
                </a:extLst>
              </p:cNvPr>
              <p:cNvCxnSpPr/>
              <p:nvPr/>
            </p:nvCxnSpPr>
            <p:spPr>
              <a:xfrm>
                <a:off x="330926" y="1288100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1EAD570-464B-4F33-AAE0-9DB9644025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291" y="1539513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AAB039F-FCBB-4286-8CC5-54187E533270}"/>
                </a:ext>
              </a:extLst>
            </p:cNvPr>
            <p:cNvGrpSpPr/>
            <p:nvPr/>
          </p:nvGrpSpPr>
          <p:grpSpPr>
            <a:xfrm>
              <a:off x="337276" y="2294575"/>
              <a:ext cx="252365" cy="503413"/>
              <a:chOff x="330926" y="1288100"/>
              <a:chExt cx="252365" cy="5034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13DA502-76E0-4013-8FF6-0F9B04A550B2}"/>
                  </a:ext>
                </a:extLst>
              </p:cNvPr>
              <p:cNvCxnSpPr/>
              <p:nvPr/>
            </p:nvCxnSpPr>
            <p:spPr>
              <a:xfrm>
                <a:off x="330926" y="1288100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4939A13-0858-448E-9A15-22D2893006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291" y="1539513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674F88D-65B6-4F64-AFDE-C0758F184E1A}"/>
                </a:ext>
              </a:extLst>
            </p:cNvPr>
            <p:cNvGrpSpPr/>
            <p:nvPr/>
          </p:nvGrpSpPr>
          <p:grpSpPr>
            <a:xfrm>
              <a:off x="340451" y="2796225"/>
              <a:ext cx="252365" cy="503413"/>
              <a:chOff x="330926" y="1288100"/>
              <a:chExt cx="252365" cy="503413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D34B5423-EE5D-424A-B630-9DF937989F05}"/>
                  </a:ext>
                </a:extLst>
              </p:cNvPr>
              <p:cNvCxnSpPr/>
              <p:nvPr/>
            </p:nvCxnSpPr>
            <p:spPr>
              <a:xfrm>
                <a:off x="330926" y="1288100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DECAEE32-0BE3-41A4-A351-70D6E205C8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291" y="1539513"/>
                <a:ext cx="252000" cy="25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Скругленный прямоугольник 23">
            <a:extLst>
              <a:ext uri="{FF2B5EF4-FFF2-40B4-BE49-F238E27FC236}">
                <a16:creationId xmlns:a16="http://schemas.microsoft.com/office/drawing/2014/main" id="{E4BB6C92-7EE2-4939-A23E-025C2023DC92}"/>
              </a:ext>
            </a:extLst>
          </p:cNvPr>
          <p:cNvSpPr/>
          <p:nvPr/>
        </p:nvSpPr>
        <p:spPr>
          <a:xfrm>
            <a:off x="8855087" y="1355761"/>
            <a:ext cx="1079487" cy="4865882"/>
          </a:xfrm>
          <a:prstGeom prst="roundRect">
            <a:avLst>
              <a:gd name="adj" fmla="val 19790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Slide Number Placeholder 3">
            <a:extLst>
              <a:ext uri="{FF2B5EF4-FFF2-40B4-BE49-F238E27FC236}">
                <a16:creationId xmlns:a16="http://schemas.microsoft.com/office/drawing/2014/main" id="{89A7353C-E1F2-4BF8-9B1B-7F8E133F51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63872" y="6356351"/>
            <a:ext cx="828128" cy="242157"/>
          </a:xfrm>
        </p:spPr>
        <p:txBody>
          <a:bodyPr/>
          <a:lstStyle/>
          <a:p>
            <a:fld id="{64AE4CDE-1D03-497F-8C3B-FA548ED323C0}" type="slidenum">
              <a:rPr lang="ru-RU" smtClean="0"/>
              <a:t>3</a:t>
            </a:fld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BBD5A3-8760-4114-82DB-D76B81705A66}"/>
              </a:ext>
            </a:extLst>
          </p:cNvPr>
          <p:cNvSpPr txBox="1"/>
          <p:nvPr/>
        </p:nvSpPr>
        <p:spPr>
          <a:xfrm>
            <a:off x="6824978" y="1900605"/>
            <a:ext cx="250507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Сервис </a:t>
            </a:r>
            <a:r>
              <a:rPr lang="en-US" dirty="0"/>
              <a:t>EDI-</a:t>
            </a:r>
            <a:r>
              <a:rPr lang="ru-RU" dirty="0"/>
              <a:t>Меркурий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A9D5D2-79D6-452E-9E80-11095F50FE83}"/>
              </a:ext>
            </a:extLst>
          </p:cNvPr>
          <p:cNvSpPr txBox="1"/>
          <p:nvPr/>
        </p:nvSpPr>
        <p:spPr>
          <a:xfrm>
            <a:off x="9032494" y="3675007"/>
            <a:ext cx="806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КЭШ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5369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 стрелкой 59"/>
          <p:cNvCxnSpPr>
            <a:cxnSpLocks/>
            <a:stCxn id="7" idx="3"/>
          </p:cNvCxnSpPr>
          <p:nvPr/>
        </p:nvCxnSpPr>
        <p:spPr>
          <a:xfrm>
            <a:off x="2929467" y="1765300"/>
            <a:ext cx="4809066" cy="27660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9812867" y="1792960"/>
            <a:ext cx="524933" cy="0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>
            <a:off x="10031023" y="3764994"/>
            <a:ext cx="524933" cy="0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4254787" y="5842259"/>
            <a:ext cx="6083013" cy="0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H="1">
            <a:off x="2658533" y="4610844"/>
            <a:ext cx="5923935" cy="0"/>
          </a:xfrm>
          <a:prstGeom prst="straightConnector1">
            <a:avLst/>
          </a:prstGeom>
          <a:ln w="12700">
            <a:headEnd type="none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0" name="Дуга 69"/>
          <p:cNvSpPr/>
          <p:nvPr/>
        </p:nvSpPr>
        <p:spPr>
          <a:xfrm rot="5400000">
            <a:off x="8227786" y="3919399"/>
            <a:ext cx="693157" cy="693157"/>
          </a:xfrm>
          <a:prstGeom prst="arc">
            <a:avLst/>
          </a:prstGeom>
          <a:ln w="127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Дуга 72"/>
          <p:cNvSpPr/>
          <p:nvPr/>
        </p:nvSpPr>
        <p:spPr>
          <a:xfrm rot="10800000" flipV="1">
            <a:off x="2310172" y="4610280"/>
            <a:ext cx="693157" cy="693157"/>
          </a:xfrm>
          <a:prstGeom prst="arc">
            <a:avLst/>
          </a:prstGeom>
          <a:ln w="127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Дуга 76"/>
          <p:cNvSpPr/>
          <p:nvPr/>
        </p:nvSpPr>
        <p:spPr>
          <a:xfrm rot="16200000" flipV="1">
            <a:off x="8232728" y="2963143"/>
            <a:ext cx="693157" cy="693157"/>
          </a:xfrm>
          <a:prstGeom prst="arc">
            <a:avLst/>
          </a:prstGeom>
          <a:ln w="127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8" name="Прямая со стрелкой 77"/>
          <p:cNvCxnSpPr/>
          <p:nvPr/>
        </p:nvCxnSpPr>
        <p:spPr>
          <a:xfrm flipH="1" flipV="1">
            <a:off x="2663475" y="2961365"/>
            <a:ext cx="5923935" cy="0"/>
          </a:xfrm>
          <a:prstGeom prst="straightConnector1">
            <a:avLst/>
          </a:prstGeom>
          <a:ln w="12700">
            <a:headEnd type="none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Дуга 78"/>
          <p:cNvSpPr/>
          <p:nvPr/>
        </p:nvSpPr>
        <p:spPr>
          <a:xfrm rot="10800000">
            <a:off x="2323581" y="2268772"/>
            <a:ext cx="693157" cy="693157"/>
          </a:xfrm>
          <a:prstGeom prst="arc">
            <a:avLst/>
          </a:prstGeom>
          <a:ln w="127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0" name="Прямая со стрелкой 79"/>
          <p:cNvCxnSpPr>
            <a:cxnSpLocks/>
          </p:cNvCxnSpPr>
          <p:nvPr/>
        </p:nvCxnSpPr>
        <p:spPr>
          <a:xfrm flipV="1">
            <a:off x="1875366" y="2349500"/>
            <a:ext cx="0" cy="651641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cxnSpLocks/>
            <a:stCxn id="10" idx="0"/>
          </p:cNvCxnSpPr>
          <p:nvPr/>
        </p:nvCxnSpPr>
        <p:spPr>
          <a:xfrm flipV="1">
            <a:off x="1860127" y="4440416"/>
            <a:ext cx="3792" cy="871650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2929467" y="5842567"/>
            <a:ext cx="592666" cy="0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ОБЩАЯ СХЕМА РАБОТЫ ПРИ ПОСТАВКЕ/ПРИЕМКЕ (ПОЛНОСТЬЮ </a:t>
            </a:r>
            <a:r>
              <a:rPr lang="en-US" dirty="0"/>
              <a:t>EDI</a:t>
            </a:r>
            <a:r>
              <a:rPr lang="ru-RU" dirty="0"/>
              <a:t>-КОНТРАГЕНТЫ)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1267" y="1388533"/>
            <a:ext cx="2108200" cy="753534"/>
          </a:xfrm>
          <a:prstGeom prst="roundRect">
            <a:avLst>
              <a:gd name="adj" fmla="val 65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екст 4"/>
          <p:cNvSpPr txBox="1">
            <a:spLocks/>
          </p:cNvSpPr>
          <p:nvPr/>
        </p:nvSpPr>
        <p:spPr>
          <a:xfrm>
            <a:off x="821267" y="1388533"/>
            <a:ext cx="2108200" cy="753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ПОКУПАТЕЛЬ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6027" y="5312066"/>
            <a:ext cx="2108200" cy="753534"/>
          </a:xfrm>
          <a:prstGeom prst="roundRect">
            <a:avLst>
              <a:gd name="adj" fmla="val 65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екст 4"/>
          <p:cNvSpPr txBox="1">
            <a:spLocks/>
          </p:cNvSpPr>
          <p:nvPr/>
        </p:nvSpPr>
        <p:spPr>
          <a:xfrm>
            <a:off x="821267" y="5312066"/>
            <a:ext cx="2108200" cy="753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ПОСТАВЩИК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1267" y="3227635"/>
            <a:ext cx="2108200" cy="1103249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екст 4"/>
          <p:cNvSpPr txBox="1">
            <a:spLocks/>
          </p:cNvSpPr>
          <p:nvPr/>
        </p:nvSpPr>
        <p:spPr>
          <a:xfrm>
            <a:off x="821267" y="3286571"/>
            <a:ext cx="2108200" cy="99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Поставщик формирует ТН </a:t>
            </a:r>
          </a:p>
          <a:p>
            <a:pPr algn="ctr"/>
            <a:r>
              <a:rPr lang="ru-RU" b="1" dirty="0">
                <a:solidFill>
                  <a:schemeClr val="bg2"/>
                </a:solidFill>
              </a:rPr>
              <a:t>и реестр ЭВСД</a:t>
            </a:r>
          </a:p>
        </p:txBody>
      </p:sp>
      <p:sp>
        <p:nvSpPr>
          <p:cNvPr id="14" name="Овал 13"/>
          <p:cNvSpPr/>
          <p:nvPr/>
        </p:nvSpPr>
        <p:spPr>
          <a:xfrm>
            <a:off x="1681123" y="3001141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4"/>
          <p:cNvSpPr txBox="1">
            <a:spLocks/>
          </p:cNvSpPr>
          <p:nvPr/>
        </p:nvSpPr>
        <p:spPr>
          <a:xfrm>
            <a:off x="1722915" y="3027871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689027" y="1346282"/>
            <a:ext cx="2108200" cy="1017155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екст 4"/>
          <p:cNvSpPr txBox="1">
            <a:spLocks/>
          </p:cNvSpPr>
          <p:nvPr/>
        </p:nvSpPr>
        <p:spPr>
          <a:xfrm>
            <a:off x="3689027" y="1373319"/>
            <a:ext cx="2108200" cy="99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Приемка груза</a:t>
            </a:r>
          </a:p>
          <a:p>
            <a:pPr algn="ctr"/>
            <a:r>
              <a:rPr lang="ru-RU" b="1" dirty="0">
                <a:solidFill>
                  <a:schemeClr val="bg2"/>
                </a:solidFill>
              </a:rPr>
              <a:t>(ТН + факт. приёмка </a:t>
            </a:r>
            <a:endParaRPr lang="en-US" b="1" dirty="0">
              <a:solidFill>
                <a:schemeClr val="bg2"/>
              </a:solidFill>
            </a:endParaRPr>
          </a:p>
          <a:p>
            <a:pPr algn="ctr"/>
            <a:r>
              <a:rPr lang="ru-RU" b="1" dirty="0">
                <a:solidFill>
                  <a:schemeClr val="bg2"/>
                </a:solidFill>
              </a:rPr>
              <a:t>с арт./ШК) / </a:t>
            </a:r>
            <a:r>
              <a:rPr lang="en-US" b="1" dirty="0">
                <a:solidFill>
                  <a:schemeClr val="bg2"/>
                </a:solidFill>
              </a:rPr>
              <a:t>RECADV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548884" y="1119788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екст 4"/>
          <p:cNvSpPr txBox="1">
            <a:spLocks/>
          </p:cNvSpPr>
          <p:nvPr/>
        </p:nvSpPr>
        <p:spPr>
          <a:xfrm>
            <a:off x="4587674" y="1157151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7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689027" y="2697573"/>
            <a:ext cx="2108200" cy="817863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екст 4"/>
          <p:cNvSpPr txBox="1">
            <a:spLocks/>
          </p:cNvSpPr>
          <p:nvPr/>
        </p:nvSpPr>
        <p:spPr>
          <a:xfrm>
            <a:off x="3689027" y="2768544"/>
            <a:ext cx="2108200" cy="67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Отправляется</a:t>
            </a:r>
          </a:p>
          <a:p>
            <a:pPr algn="ctr"/>
            <a:r>
              <a:rPr lang="en-US" b="1" dirty="0">
                <a:solidFill>
                  <a:schemeClr val="bg2"/>
                </a:solidFill>
              </a:rPr>
              <a:t>DESADV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548884" y="2471079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екст 4"/>
          <p:cNvSpPr txBox="1">
            <a:spLocks/>
          </p:cNvSpPr>
          <p:nvPr/>
        </p:nvSpPr>
        <p:spPr>
          <a:xfrm>
            <a:off x="4587674" y="2508442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bg2"/>
                </a:solidFill>
              </a:rPr>
              <a:t>6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689027" y="3950733"/>
            <a:ext cx="2108200" cy="1103249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4"/>
          <p:cNvSpPr txBox="1">
            <a:spLocks/>
          </p:cNvSpPr>
          <p:nvPr/>
        </p:nvSpPr>
        <p:spPr>
          <a:xfrm>
            <a:off x="3583617" y="4009669"/>
            <a:ext cx="2319020" cy="99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pc="-50" dirty="0">
                <a:solidFill>
                  <a:schemeClr val="bg2"/>
                </a:solidFill>
              </a:rPr>
              <a:t>Пересылка ответа ГИС </a:t>
            </a:r>
            <a:r>
              <a:rPr lang="ru-RU" b="1" dirty="0">
                <a:solidFill>
                  <a:schemeClr val="bg2"/>
                </a:solidFill>
              </a:rPr>
              <a:t>Меркурий (Номера </a:t>
            </a:r>
            <a:r>
              <a:rPr lang="ru-RU" b="1" spc="-50" dirty="0">
                <a:solidFill>
                  <a:schemeClr val="bg2"/>
                </a:solidFill>
              </a:rPr>
              <a:t>ЭВСД/Причины отказа)</a:t>
            </a:r>
          </a:p>
        </p:txBody>
      </p:sp>
      <p:sp>
        <p:nvSpPr>
          <p:cNvPr id="30" name="Овал 29"/>
          <p:cNvSpPr/>
          <p:nvPr/>
        </p:nvSpPr>
        <p:spPr>
          <a:xfrm>
            <a:off x="4548884" y="3809303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екст 4"/>
          <p:cNvSpPr txBox="1">
            <a:spLocks/>
          </p:cNvSpPr>
          <p:nvPr/>
        </p:nvSpPr>
        <p:spPr>
          <a:xfrm>
            <a:off x="4580054" y="3837802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bg2"/>
                </a:solidFill>
              </a:rPr>
              <a:t>4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89027" y="5372123"/>
            <a:ext cx="2108200" cy="817863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екст 4"/>
          <p:cNvSpPr txBox="1">
            <a:spLocks/>
          </p:cNvSpPr>
          <p:nvPr/>
        </p:nvSpPr>
        <p:spPr>
          <a:xfrm>
            <a:off x="3689027" y="5443094"/>
            <a:ext cx="2108200" cy="67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Поставщик </a:t>
            </a:r>
          </a:p>
          <a:p>
            <a:pPr algn="ctr"/>
            <a:r>
              <a:rPr lang="ru-RU" b="1" dirty="0">
                <a:solidFill>
                  <a:schemeClr val="bg2"/>
                </a:solidFill>
              </a:rPr>
              <a:t>отправляет </a:t>
            </a:r>
            <a:r>
              <a:rPr lang="en-US" b="1" dirty="0">
                <a:solidFill>
                  <a:schemeClr val="bg2"/>
                </a:solidFill>
              </a:rPr>
              <a:t>DESADV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548884" y="5209427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Текст 4"/>
          <p:cNvSpPr txBox="1">
            <a:spLocks/>
          </p:cNvSpPr>
          <p:nvPr/>
        </p:nvSpPr>
        <p:spPr>
          <a:xfrm>
            <a:off x="4587674" y="5228712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bg2"/>
                </a:solidFill>
              </a:rPr>
              <a:t>1</a:t>
            </a:r>
            <a:endParaRPr lang="ru-RU" b="1" dirty="0">
              <a:solidFill>
                <a:schemeClr val="bg2"/>
              </a:solidFill>
            </a:endParaRPr>
          </a:p>
        </p:txBody>
      </p:sp>
      <p:grpSp>
        <p:nvGrpSpPr>
          <p:cNvPr id="56" name="Группа 55"/>
          <p:cNvGrpSpPr/>
          <p:nvPr/>
        </p:nvGrpSpPr>
        <p:grpSpPr>
          <a:xfrm>
            <a:off x="6408008" y="1388532"/>
            <a:ext cx="898574" cy="4865251"/>
            <a:chOff x="6001605" y="1388532"/>
            <a:chExt cx="898574" cy="4865251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6001605" y="1388532"/>
              <a:ext cx="898574" cy="4865251"/>
            </a:xfrm>
            <a:prstGeom prst="roundRect">
              <a:avLst>
                <a:gd name="adj" fmla="val 6555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98579" y="5307943"/>
              <a:ext cx="951469" cy="281635"/>
            </a:xfrm>
            <a:prstGeom prst="rect">
              <a:avLst/>
            </a:prstGeom>
          </p:spPr>
        </p:pic>
        <p:sp>
          <p:nvSpPr>
            <p:cNvPr id="38" name="Текст 4"/>
            <p:cNvSpPr txBox="1">
              <a:spLocks/>
            </p:cNvSpPr>
            <p:nvPr/>
          </p:nvSpPr>
          <p:spPr>
            <a:xfrm rot="16200000">
              <a:off x="4856591" y="2804131"/>
              <a:ext cx="3188602" cy="75353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lnSpcReduction="10000"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400" dirty="0"/>
                <a:t>Сервис</a:t>
              </a:r>
              <a:br>
                <a:rPr lang="ru-RU" sz="2400" dirty="0"/>
              </a:br>
              <a:r>
                <a:rPr lang="en-US" sz="2400" dirty="0"/>
                <a:t>EDI – </a:t>
              </a:r>
              <a:r>
                <a:rPr lang="ru-RU" sz="2400" dirty="0"/>
                <a:t>Меркурий</a:t>
              </a:r>
            </a:p>
          </p:txBody>
        </p:sp>
      </p:grpSp>
      <p:sp>
        <p:nvSpPr>
          <p:cNvPr id="39" name="Скругленный прямоугольник 38"/>
          <p:cNvSpPr/>
          <p:nvPr/>
        </p:nvSpPr>
        <p:spPr>
          <a:xfrm>
            <a:off x="7845111" y="1384029"/>
            <a:ext cx="2108200" cy="817863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Текст 4"/>
          <p:cNvSpPr txBox="1">
            <a:spLocks/>
          </p:cNvSpPr>
          <p:nvPr/>
        </p:nvSpPr>
        <p:spPr>
          <a:xfrm>
            <a:off x="7845111" y="1455000"/>
            <a:ext cx="2108200" cy="67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Гашение ВСД</a:t>
            </a:r>
          </a:p>
          <a:p>
            <a:pPr algn="ctr"/>
            <a:r>
              <a:rPr lang="ru-RU" b="1" dirty="0">
                <a:solidFill>
                  <a:schemeClr val="bg2"/>
                </a:solidFill>
              </a:rPr>
              <a:t>к приёмке</a:t>
            </a:r>
          </a:p>
        </p:txBody>
      </p:sp>
      <p:sp>
        <p:nvSpPr>
          <p:cNvPr id="41" name="Овал 40"/>
          <p:cNvSpPr/>
          <p:nvPr/>
        </p:nvSpPr>
        <p:spPr>
          <a:xfrm>
            <a:off x="8704968" y="1157535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Текст 4"/>
          <p:cNvSpPr txBox="1">
            <a:spLocks/>
          </p:cNvSpPr>
          <p:nvPr/>
        </p:nvSpPr>
        <p:spPr>
          <a:xfrm>
            <a:off x="8743758" y="1194898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8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845111" y="3232277"/>
            <a:ext cx="2108200" cy="1103249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Текст 4"/>
          <p:cNvSpPr txBox="1">
            <a:spLocks/>
          </p:cNvSpPr>
          <p:nvPr/>
        </p:nvSpPr>
        <p:spPr>
          <a:xfrm>
            <a:off x="7845111" y="3291213"/>
            <a:ext cx="2108200" cy="992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ГИС регистрирует </a:t>
            </a:r>
            <a:r>
              <a:rPr lang="ru-RU" b="1" spc="-40" dirty="0">
                <a:solidFill>
                  <a:schemeClr val="bg2"/>
                </a:solidFill>
              </a:rPr>
              <a:t>ЭВСД, Шлюз забирает </a:t>
            </a:r>
            <a:r>
              <a:rPr lang="ru-RU" b="1" dirty="0">
                <a:solidFill>
                  <a:schemeClr val="bg2"/>
                </a:solidFill>
              </a:rPr>
              <a:t>номера ЭВСД</a:t>
            </a:r>
          </a:p>
        </p:txBody>
      </p:sp>
      <p:sp>
        <p:nvSpPr>
          <p:cNvPr id="45" name="Овал 44"/>
          <p:cNvSpPr/>
          <p:nvPr/>
        </p:nvSpPr>
        <p:spPr>
          <a:xfrm>
            <a:off x="8704968" y="3005783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Текст 4"/>
          <p:cNvSpPr txBox="1">
            <a:spLocks/>
          </p:cNvSpPr>
          <p:nvPr/>
        </p:nvSpPr>
        <p:spPr>
          <a:xfrm>
            <a:off x="8743758" y="3043146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845111" y="5379988"/>
            <a:ext cx="2108200" cy="817863"/>
          </a:xfrm>
          <a:prstGeom prst="roundRect">
            <a:avLst>
              <a:gd name="adj" fmla="val 6555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Текст 4"/>
          <p:cNvSpPr txBox="1">
            <a:spLocks/>
          </p:cNvSpPr>
          <p:nvPr/>
        </p:nvSpPr>
        <p:spPr>
          <a:xfrm>
            <a:off x="7845111" y="5417163"/>
            <a:ext cx="2108200" cy="743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Шлюз </a:t>
            </a:r>
          </a:p>
          <a:p>
            <a:pPr algn="ctr"/>
            <a:r>
              <a:rPr lang="ru-RU" b="1" dirty="0">
                <a:solidFill>
                  <a:schemeClr val="bg2"/>
                </a:solidFill>
              </a:rPr>
              <a:t>запрашивает ЭВСД</a:t>
            </a:r>
          </a:p>
        </p:txBody>
      </p:sp>
      <p:sp>
        <p:nvSpPr>
          <p:cNvPr id="49" name="Овал 48"/>
          <p:cNvSpPr/>
          <p:nvPr/>
        </p:nvSpPr>
        <p:spPr>
          <a:xfrm>
            <a:off x="8704968" y="5153494"/>
            <a:ext cx="388486" cy="388486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Текст 4"/>
          <p:cNvSpPr txBox="1">
            <a:spLocks/>
          </p:cNvSpPr>
          <p:nvPr/>
        </p:nvSpPr>
        <p:spPr>
          <a:xfrm>
            <a:off x="8743758" y="5190857"/>
            <a:ext cx="310906" cy="330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0483436" y="1384029"/>
            <a:ext cx="898574" cy="4865251"/>
          </a:xfrm>
          <a:prstGeom prst="roundRect">
            <a:avLst>
              <a:gd name="adj" fmla="val 65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Текст 4"/>
          <p:cNvSpPr txBox="1">
            <a:spLocks/>
          </p:cNvSpPr>
          <p:nvPr/>
        </p:nvSpPr>
        <p:spPr>
          <a:xfrm rot="16200000">
            <a:off x="9814115" y="3082813"/>
            <a:ext cx="2237218" cy="753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rgbClr val="C00000"/>
                </a:solidFill>
              </a:rPr>
              <a:t>ГИС Меркурий</a:t>
            </a: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664280" y="4599809"/>
            <a:ext cx="536886" cy="621875"/>
          </a:xfrm>
          <a:prstGeom prst="rect">
            <a:avLst/>
          </a:prstGeom>
        </p:spPr>
      </p:pic>
      <p:cxnSp>
        <p:nvCxnSpPr>
          <p:cNvPr id="88" name="Прямая со стрелкой 87"/>
          <p:cNvCxnSpPr/>
          <p:nvPr/>
        </p:nvCxnSpPr>
        <p:spPr>
          <a:xfrm flipV="1">
            <a:off x="2324184" y="2346682"/>
            <a:ext cx="0" cy="281969"/>
          </a:xfrm>
          <a:prstGeom prst="straightConnector1">
            <a:avLst/>
          </a:prstGeom>
          <a:ln w="12700"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87">
            <a:extLst>
              <a:ext uri="{FF2B5EF4-FFF2-40B4-BE49-F238E27FC236}">
                <a16:creationId xmlns:a16="http://schemas.microsoft.com/office/drawing/2014/main" id="{53F86144-0CEA-4362-990E-D6E19CA3E1B3}"/>
              </a:ext>
            </a:extLst>
          </p:cNvPr>
          <p:cNvCxnSpPr/>
          <p:nvPr/>
        </p:nvCxnSpPr>
        <p:spPr>
          <a:xfrm flipV="1">
            <a:off x="2309734" y="4946743"/>
            <a:ext cx="0" cy="281969"/>
          </a:xfrm>
          <a:prstGeom prst="straightConnector1">
            <a:avLst/>
          </a:prstGeom>
          <a:ln w="12700">
            <a:headEnd type="arrow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8B777B80-EC45-40A3-8B7D-770E52218A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63872" y="6356351"/>
            <a:ext cx="828128" cy="242157"/>
          </a:xfrm>
        </p:spPr>
        <p:txBody>
          <a:bodyPr/>
          <a:lstStyle/>
          <a:p>
            <a:fld id="{64AE4CDE-1D03-497F-8C3B-FA548ED323C0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91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1С-Модуль</a:t>
            </a:r>
          </a:p>
        </p:txBody>
      </p:sp>
      <p:sp>
        <p:nvSpPr>
          <p:cNvPr id="75" name="Slide Number Placeholder 3">
            <a:extLst>
              <a:ext uri="{FF2B5EF4-FFF2-40B4-BE49-F238E27FC236}">
                <a16:creationId xmlns:a16="http://schemas.microsoft.com/office/drawing/2014/main" id="{8B777B80-EC45-40A3-8B7D-770E52218A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63872" y="6356351"/>
            <a:ext cx="828128" cy="242157"/>
          </a:xfrm>
        </p:spPr>
        <p:txBody>
          <a:bodyPr/>
          <a:lstStyle/>
          <a:p>
            <a:fld id="{64AE4CDE-1D03-497F-8C3B-FA548ED323C0}" type="slidenum">
              <a:rPr lang="ru-RU" smtClean="0"/>
              <a:t>5</a:t>
            </a:fld>
            <a:endParaRPr lang="ru-RU" dirty="0"/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F4EE271F-5000-4CFF-AF6E-16E022EBE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663" y="1101727"/>
            <a:ext cx="8023860" cy="555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1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Прямая со стрелкой 81">
            <a:extLst>
              <a:ext uri="{FF2B5EF4-FFF2-40B4-BE49-F238E27FC236}">
                <a16:creationId xmlns:a16="http://schemas.microsoft.com/office/drawing/2014/main" id="{A1AC3AE8-07FA-4B7D-83FF-654675741646}"/>
              </a:ext>
            </a:extLst>
          </p:cNvPr>
          <p:cNvCxnSpPr>
            <a:cxnSpLocks/>
          </p:cNvCxnSpPr>
          <p:nvPr/>
        </p:nvCxnSpPr>
        <p:spPr>
          <a:xfrm>
            <a:off x="1825035" y="2402420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81">
            <a:extLst>
              <a:ext uri="{FF2B5EF4-FFF2-40B4-BE49-F238E27FC236}">
                <a16:creationId xmlns:a16="http://schemas.microsoft.com/office/drawing/2014/main" id="{1FFCDB44-4D50-4597-9C14-45ACA4995A2B}"/>
              </a:ext>
            </a:extLst>
          </p:cNvPr>
          <p:cNvCxnSpPr>
            <a:cxnSpLocks/>
          </p:cNvCxnSpPr>
          <p:nvPr/>
        </p:nvCxnSpPr>
        <p:spPr>
          <a:xfrm>
            <a:off x="1825035" y="3084253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81">
            <a:extLst>
              <a:ext uri="{FF2B5EF4-FFF2-40B4-BE49-F238E27FC236}">
                <a16:creationId xmlns:a16="http://schemas.microsoft.com/office/drawing/2014/main" id="{7653ED3B-89A5-4593-9C48-CE3334ABDD19}"/>
              </a:ext>
            </a:extLst>
          </p:cNvPr>
          <p:cNvCxnSpPr>
            <a:cxnSpLocks/>
          </p:cNvCxnSpPr>
          <p:nvPr/>
        </p:nvCxnSpPr>
        <p:spPr>
          <a:xfrm>
            <a:off x="1835149" y="3696229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81">
            <a:extLst>
              <a:ext uri="{FF2B5EF4-FFF2-40B4-BE49-F238E27FC236}">
                <a16:creationId xmlns:a16="http://schemas.microsoft.com/office/drawing/2014/main" id="{DA46C8C5-BBCF-432A-ABC9-4CA733C6CE11}"/>
              </a:ext>
            </a:extLst>
          </p:cNvPr>
          <p:cNvCxnSpPr>
            <a:cxnSpLocks/>
          </p:cNvCxnSpPr>
          <p:nvPr/>
        </p:nvCxnSpPr>
        <p:spPr>
          <a:xfrm>
            <a:off x="1835149" y="4075188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81">
            <a:extLst>
              <a:ext uri="{FF2B5EF4-FFF2-40B4-BE49-F238E27FC236}">
                <a16:creationId xmlns:a16="http://schemas.microsoft.com/office/drawing/2014/main" id="{8BAE87F2-4E3F-4724-8552-8EC104ADFB4B}"/>
              </a:ext>
            </a:extLst>
          </p:cNvPr>
          <p:cNvCxnSpPr>
            <a:cxnSpLocks/>
          </p:cNvCxnSpPr>
          <p:nvPr/>
        </p:nvCxnSpPr>
        <p:spPr>
          <a:xfrm>
            <a:off x="1825035" y="4669900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81">
            <a:extLst>
              <a:ext uri="{FF2B5EF4-FFF2-40B4-BE49-F238E27FC236}">
                <a16:creationId xmlns:a16="http://schemas.microsoft.com/office/drawing/2014/main" id="{69ECF992-FEB9-4DCB-A9E3-689741AE3575}"/>
              </a:ext>
            </a:extLst>
          </p:cNvPr>
          <p:cNvCxnSpPr>
            <a:cxnSpLocks/>
          </p:cNvCxnSpPr>
          <p:nvPr/>
        </p:nvCxnSpPr>
        <p:spPr>
          <a:xfrm>
            <a:off x="1835149" y="5485082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829EC04-D67F-477A-9E6B-70F45E983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62643-7E69-4EC1-8B4A-21BF436D90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6</a:t>
            </a:fld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F3238C-D072-44B6-9A5D-700342828C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DESADV </a:t>
            </a:r>
            <a:r>
              <a:rPr lang="ru-RU" dirty="0"/>
              <a:t>-</a:t>
            </a:r>
            <a:r>
              <a:rPr lang="en-US" dirty="0"/>
              <a:t>&gt; </a:t>
            </a:r>
            <a:r>
              <a:rPr lang="ru-RU" dirty="0"/>
              <a:t>ВСД -</a:t>
            </a:r>
            <a:r>
              <a:rPr lang="en-US" dirty="0"/>
              <a:t>&gt; DESADV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33E5B98-6149-48F7-A937-C011317C56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627272"/>
              </p:ext>
            </p:extLst>
          </p:nvPr>
        </p:nvGraphicFramePr>
        <p:xfrm>
          <a:off x="863010" y="1232932"/>
          <a:ext cx="3810000" cy="47085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0311">
                  <a:extLst>
                    <a:ext uri="{9D8B030D-6E8A-4147-A177-3AD203B41FA5}">
                      <a16:colId xmlns:a16="http://schemas.microsoft.com/office/drawing/2014/main" val="1256761408"/>
                    </a:ext>
                  </a:extLst>
                </a:gridCol>
                <a:gridCol w="1759689">
                  <a:extLst>
                    <a:ext uri="{9D8B030D-6E8A-4147-A177-3AD203B41FA5}">
                      <a16:colId xmlns:a16="http://schemas.microsoft.com/office/drawing/2014/main" val="3072485461"/>
                    </a:ext>
                  </a:extLst>
                </a:gridCol>
              </a:tblGrid>
              <a:tr h="41900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DESADV </a:t>
                      </a:r>
                      <a:r>
                        <a:rPr lang="ru-RU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от поставщика</a:t>
                      </a:r>
                      <a:endParaRPr lang="ru-RU" sz="18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81354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Сущность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Данные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1388"/>
                  </a:ext>
                </a:extLst>
              </a:tr>
              <a:tr h="565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Грузоотправитель, </a:t>
                      </a:r>
                      <a:b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</a:br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продавец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GLN </a:t>
                      </a:r>
                      <a:endParaRPr lang="en-US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05324"/>
                  </a:ext>
                </a:extLst>
              </a:tr>
              <a:tr h="83801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Грузополучатель,</a:t>
                      </a:r>
                      <a:b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</a:br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покупатель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GLN</a:t>
                      </a:r>
                      <a:endParaRPr lang="en-US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368419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Маршрут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GLN</a:t>
                      </a:r>
                      <a:endParaRPr lang="en-US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844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Транспорт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Номер, тип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196450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Документы 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ТТН, заказ, договор, …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84932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Даты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Даты оформления, доставки, …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5947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1F44F35-C283-4753-B83D-12A18F13B4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947252"/>
              </p:ext>
            </p:extLst>
          </p:nvPr>
        </p:nvGraphicFramePr>
        <p:xfrm>
          <a:off x="7518990" y="1232932"/>
          <a:ext cx="3810000" cy="47425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0311">
                  <a:extLst>
                    <a:ext uri="{9D8B030D-6E8A-4147-A177-3AD203B41FA5}">
                      <a16:colId xmlns:a16="http://schemas.microsoft.com/office/drawing/2014/main" val="1256761408"/>
                    </a:ext>
                  </a:extLst>
                </a:gridCol>
                <a:gridCol w="1759689">
                  <a:extLst>
                    <a:ext uri="{9D8B030D-6E8A-4147-A177-3AD203B41FA5}">
                      <a16:colId xmlns:a16="http://schemas.microsoft.com/office/drawing/2014/main" val="3072485461"/>
                    </a:ext>
                  </a:extLst>
                </a:gridCol>
              </a:tblGrid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ВСД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81354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Сущность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Данные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1388"/>
                  </a:ext>
                </a:extLst>
              </a:tr>
              <a:tr h="565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Грузоотправитель, </a:t>
                      </a:r>
                      <a:b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продавец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05324"/>
                  </a:ext>
                </a:extLst>
              </a:tr>
              <a:tr h="83801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Грузополучатель,</a:t>
                      </a:r>
                      <a:b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покупатель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368419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Маршрут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GUID, …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844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Транспорт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Номер, тип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196450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Документы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ТТН, заказ, договор, …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849325"/>
                  </a:ext>
                </a:extLst>
              </a:tr>
              <a:tr h="948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Дата оформления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59474"/>
                  </a:ext>
                </a:extLst>
              </a:tr>
            </a:tbl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80285A02-F05F-4E60-A2F1-0C4842CCAF1A}"/>
              </a:ext>
            </a:extLst>
          </p:cNvPr>
          <p:cNvGrpSpPr/>
          <p:nvPr/>
        </p:nvGrpSpPr>
        <p:grpSpPr>
          <a:xfrm>
            <a:off x="5132146" y="1198962"/>
            <a:ext cx="1927708" cy="4742566"/>
            <a:chOff x="5132146" y="1198962"/>
            <a:chExt cx="1927708" cy="4742566"/>
          </a:xfrm>
        </p:grpSpPr>
        <p:grpSp>
          <p:nvGrpSpPr>
            <p:cNvPr id="10" name="Группа 55">
              <a:extLst>
                <a:ext uri="{FF2B5EF4-FFF2-40B4-BE49-F238E27FC236}">
                  <a16:creationId xmlns:a16="http://schemas.microsoft.com/office/drawing/2014/main" id="{C0A4E7D2-7E67-4C42-85DF-B4942B2C3E81}"/>
                </a:ext>
              </a:extLst>
            </p:cNvPr>
            <p:cNvGrpSpPr/>
            <p:nvPr/>
          </p:nvGrpSpPr>
          <p:grpSpPr>
            <a:xfrm>
              <a:off x="5132146" y="1198962"/>
              <a:ext cx="1927708" cy="4742566"/>
              <a:chOff x="6001605" y="1388532"/>
              <a:chExt cx="898574" cy="4865251"/>
            </a:xfrm>
          </p:grpSpPr>
          <p:sp>
            <p:nvSpPr>
              <p:cNvPr id="11" name="Скругленный прямоугольник 35">
                <a:extLst>
                  <a:ext uri="{FF2B5EF4-FFF2-40B4-BE49-F238E27FC236}">
                    <a16:creationId xmlns:a16="http://schemas.microsoft.com/office/drawing/2014/main" id="{8443CFF7-E5F4-40BB-A781-6C50296EB4CE}"/>
                  </a:ext>
                </a:extLst>
              </p:cNvPr>
              <p:cNvSpPr/>
              <p:nvPr/>
            </p:nvSpPr>
            <p:spPr>
              <a:xfrm>
                <a:off x="6001605" y="1388532"/>
                <a:ext cx="898574" cy="4865251"/>
              </a:xfrm>
              <a:prstGeom prst="roundRect">
                <a:avLst>
                  <a:gd name="adj" fmla="val 6555"/>
                </a:avLst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ru-RU" sz="1600" dirty="0"/>
                  <a:t>Справочник контрагентов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ru-RU" sz="1600" dirty="0"/>
                  <a:t>Логика преобразований</a:t>
                </a:r>
                <a:endParaRPr lang="en-US" sz="1600" dirty="0"/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ru-RU" sz="1600" dirty="0"/>
                  <a:t>Логика работы с </a:t>
                </a:r>
                <a:r>
                  <a:rPr lang="ru-RU" sz="1600" dirty="0" err="1"/>
                  <a:t>Ветис</a:t>
                </a:r>
                <a:r>
                  <a:rPr lang="ru-RU" sz="1600" dirty="0"/>
                  <a:t>.</a:t>
                </a:r>
                <a:r>
                  <a:rPr lang="en-US" sz="1600" dirty="0"/>
                  <a:t>API</a:t>
                </a:r>
                <a:endParaRPr lang="ru-RU" sz="1600" dirty="0"/>
              </a:p>
            </p:txBody>
          </p:sp>
          <p:pic>
            <p:nvPicPr>
              <p:cNvPr id="12" name="Рисунок 36">
                <a:extLst>
                  <a:ext uri="{FF2B5EF4-FFF2-40B4-BE49-F238E27FC236}">
                    <a16:creationId xmlns:a16="http://schemas.microsoft.com/office/drawing/2014/main" id="{8230831D-47C0-40E6-9BB3-26102BEC4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0603" y="1527225"/>
                <a:ext cx="491132" cy="289233"/>
              </a:xfrm>
              <a:prstGeom prst="rect">
                <a:avLst/>
              </a:prstGeom>
            </p:spPr>
          </p:pic>
        </p:grpSp>
        <p:sp>
          <p:nvSpPr>
            <p:cNvPr id="14" name="Текст 4">
              <a:extLst>
                <a:ext uri="{FF2B5EF4-FFF2-40B4-BE49-F238E27FC236}">
                  <a16:creationId xmlns:a16="http://schemas.microsoft.com/office/drawing/2014/main" id="{F26B6D46-6F1C-471F-B672-C5F701B55641}"/>
                </a:ext>
              </a:extLst>
            </p:cNvPr>
            <p:cNvSpPr txBox="1">
              <a:spLocks/>
            </p:cNvSpPr>
            <p:nvPr/>
          </p:nvSpPr>
          <p:spPr>
            <a:xfrm>
              <a:off x="5253938" y="1687646"/>
              <a:ext cx="1704352" cy="75353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/>
                <a:t>Сервис</a:t>
              </a:r>
              <a:br>
                <a:rPr lang="ru-RU" b="1" dirty="0"/>
              </a:br>
              <a:r>
                <a:rPr lang="en-US" b="1" dirty="0"/>
                <a:t>EDI – </a:t>
              </a:r>
              <a:r>
                <a:rPr lang="ru-RU" b="1" dirty="0"/>
                <a:t>Меркурий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2D404-FE1F-4729-9814-AE3B264173B1}"/>
              </a:ext>
            </a:extLst>
          </p:cNvPr>
          <p:cNvSpPr/>
          <p:nvPr/>
        </p:nvSpPr>
        <p:spPr>
          <a:xfrm>
            <a:off x="3354720" y="2204861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/ GUID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043498-21F9-4F14-97FC-52B03864A1B8}"/>
              </a:ext>
            </a:extLst>
          </p:cNvPr>
          <p:cNvSpPr/>
          <p:nvPr/>
        </p:nvSpPr>
        <p:spPr>
          <a:xfrm>
            <a:off x="3354720" y="2945429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/ GUID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BE14B47-BBD8-4097-AE26-D461EB444EBD}"/>
              </a:ext>
            </a:extLst>
          </p:cNvPr>
          <p:cNvSpPr/>
          <p:nvPr/>
        </p:nvSpPr>
        <p:spPr>
          <a:xfrm>
            <a:off x="3354720" y="3574535"/>
            <a:ext cx="1045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/ GUID,…</a:t>
            </a:r>
            <a:endParaRPr lang="ru-RU" dirty="0">
              <a:solidFill>
                <a:srgbClr val="00B0F0"/>
              </a:solidFill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EE76F67-BFF0-43A9-8A1C-DB21A387E7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531782"/>
              </p:ext>
            </p:extLst>
          </p:nvPr>
        </p:nvGraphicFramePr>
        <p:xfrm>
          <a:off x="7518990" y="1237139"/>
          <a:ext cx="3810000" cy="47085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0311">
                  <a:extLst>
                    <a:ext uri="{9D8B030D-6E8A-4147-A177-3AD203B41FA5}">
                      <a16:colId xmlns:a16="http://schemas.microsoft.com/office/drawing/2014/main" val="1256761408"/>
                    </a:ext>
                  </a:extLst>
                </a:gridCol>
                <a:gridCol w="1759689">
                  <a:extLst>
                    <a:ext uri="{9D8B030D-6E8A-4147-A177-3AD203B41FA5}">
                      <a16:colId xmlns:a16="http://schemas.microsoft.com/office/drawing/2014/main" val="3072485461"/>
                    </a:ext>
                  </a:extLst>
                </a:gridCol>
              </a:tblGrid>
              <a:tr h="41900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DESADV </a:t>
                      </a:r>
                      <a:r>
                        <a:rPr lang="ru-RU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поставщику и покупателю</a:t>
                      </a:r>
                      <a:endParaRPr lang="ru-RU" sz="18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81354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Сущность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Данные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1388"/>
                  </a:ext>
                </a:extLst>
              </a:tr>
              <a:tr h="565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Грузоотправитель, </a:t>
                      </a:r>
                      <a:b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</a:br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продавец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GLN </a:t>
                      </a:r>
                      <a:endParaRPr lang="en-US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05324"/>
                  </a:ext>
                </a:extLst>
              </a:tr>
              <a:tr h="83801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Грузополучатель,</a:t>
                      </a:r>
                      <a:b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</a:br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покупатель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GLN</a:t>
                      </a:r>
                      <a:endParaRPr lang="en-US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368419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Маршрут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GLN</a:t>
                      </a:r>
                      <a:endParaRPr lang="en-US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844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Транспорт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Номер, тип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196450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Документы 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ТТН, заказ, договор, …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849325"/>
                  </a:ext>
                </a:extLst>
              </a:tr>
              <a:tr h="41900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Даты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Даты оформления, доставки, …</a:t>
                      </a:r>
                      <a:endParaRPr lang="ru-RU" sz="18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59474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79C3291F-8DB6-4659-ACCE-B32E72FC6B89}"/>
              </a:ext>
            </a:extLst>
          </p:cNvPr>
          <p:cNvSpPr/>
          <p:nvPr/>
        </p:nvSpPr>
        <p:spPr>
          <a:xfrm>
            <a:off x="10010700" y="2209068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/ GUID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B8287B-86F0-4E88-B4DE-963B3B454AD4}"/>
              </a:ext>
            </a:extLst>
          </p:cNvPr>
          <p:cNvSpPr/>
          <p:nvPr/>
        </p:nvSpPr>
        <p:spPr>
          <a:xfrm>
            <a:off x="10010700" y="2949636"/>
            <a:ext cx="82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/ GUID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A47CC7-0E44-4184-8A17-69E92DF0FB55}"/>
              </a:ext>
            </a:extLst>
          </p:cNvPr>
          <p:cNvSpPr/>
          <p:nvPr/>
        </p:nvSpPr>
        <p:spPr>
          <a:xfrm>
            <a:off x="10010700" y="3578742"/>
            <a:ext cx="1045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/ GUID,…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7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48148E-6 L 0.23346 -1.48148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48148E-6 L 0.23346 1.48148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23281 -0.0013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41" y="-6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23346 -2.96296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48148E-6 L 0.23346 1.48148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23346 1.48148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path" presetSubtype="0" accel="38000" decel="37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-0.54558 -0.0041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79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48148E-6 L 0.23346 -0.00162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-9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48148E-6 L 0.23346 1.48148E-6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23281 -0.00139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41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Прямая со стрелкой 81">
            <a:extLst>
              <a:ext uri="{FF2B5EF4-FFF2-40B4-BE49-F238E27FC236}">
                <a16:creationId xmlns:a16="http://schemas.microsoft.com/office/drawing/2014/main" id="{8C792AD2-BFFC-48E9-8F15-0E1486F134CD}"/>
              </a:ext>
            </a:extLst>
          </p:cNvPr>
          <p:cNvCxnSpPr>
            <a:cxnSpLocks/>
          </p:cNvCxnSpPr>
          <p:nvPr/>
        </p:nvCxnSpPr>
        <p:spPr>
          <a:xfrm>
            <a:off x="2380112" y="4717446"/>
            <a:ext cx="2265052" cy="0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81">
            <a:extLst>
              <a:ext uri="{FF2B5EF4-FFF2-40B4-BE49-F238E27FC236}">
                <a16:creationId xmlns:a16="http://schemas.microsoft.com/office/drawing/2014/main" id="{1FFCDB44-4D50-4597-9C14-45ACA4995A2B}"/>
              </a:ext>
            </a:extLst>
          </p:cNvPr>
          <p:cNvCxnSpPr>
            <a:cxnSpLocks/>
          </p:cNvCxnSpPr>
          <p:nvPr/>
        </p:nvCxnSpPr>
        <p:spPr>
          <a:xfrm>
            <a:off x="1825035" y="4322503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81">
            <a:extLst>
              <a:ext uri="{FF2B5EF4-FFF2-40B4-BE49-F238E27FC236}">
                <a16:creationId xmlns:a16="http://schemas.microsoft.com/office/drawing/2014/main" id="{D28404A2-EEC6-46EA-A45D-2D7CD85C702B}"/>
              </a:ext>
            </a:extLst>
          </p:cNvPr>
          <p:cNvCxnSpPr>
            <a:cxnSpLocks/>
          </p:cNvCxnSpPr>
          <p:nvPr/>
        </p:nvCxnSpPr>
        <p:spPr>
          <a:xfrm>
            <a:off x="2380112" y="5279149"/>
            <a:ext cx="2265052" cy="0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81">
            <a:extLst>
              <a:ext uri="{FF2B5EF4-FFF2-40B4-BE49-F238E27FC236}">
                <a16:creationId xmlns:a16="http://schemas.microsoft.com/office/drawing/2014/main" id="{53F14508-F6FB-4E3D-8DD4-C489801D017C}"/>
              </a:ext>
            </a:extLst>
          </p:cNvPr>
          <p:cNvCxnSpPr>
            <a:cxnSpLocks/>
          </p:cNvCxnSpPr>
          <p:nvPr/>
        </p:nvCxnSpPr>
        <p:spPr>
          <a:xfrm>
            <a:off x="2380112" y="5836497"/>
            <a:ext cx="2265052" cy="0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81">
            <a:extLst>
              <a:ext uri="{FF2B5EF4-FFF2-40B4-BE49-F238E27FC236}">
                <a16:creationId xmlns:a16="http://schemas.microsoft.com/office/drawing/2014/main" id="{7653ED3B-89A5-4593-9C48-CE3334ABDD19}"/>
              </a:ext>
            </a:extLst>
          </p:cNvPr>
          <p:cNvCxnSpPr>
            <a:cxnSpLocks/>
          </p:cNvCxnSpPr>
          <p:nvPr/>
        </p:nvCxnSpPr>
        <p:spPr>
          <a:xfrm>
            <a:off x="1835149" y="4915429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1F44F35-C283-4753-B83D-12A18F13B4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074247"/>
              </p:ext>
            </p:extLst>
          </p:nvPr>
        </p:nvGraphicFramePr>
        <p:xfrm>
          <a:off x="7518990" y="1187434"/>
          <a:ext cx="3810000" cy="5338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9310">
                  <a:extLst>
                    <a:ext uri="{9D8B030D-6E8A-4147-A177-3AD203B41FA5}">
                      <a16:colId xmlns:a16="http://schemas.microsoft.com/office/drawing/2014/main" val="1256761408"/>
                    </a:ext>
                  </a:extLst>
                </a:gridCol>
                <a:gridCol w="2070690">
                  <a:extLst>
                    <a:ext uri="{9D8B030D-6E8A-4147-A177-3AD203B41FA5}">
                      <a16:colId xmlns:a16="http://schemas.microsoft.com/office/drawing/2014/main" val="3072485461"/>
                    </a:ext>
                  </a:extLst>
                </a:gridCol>
              </a:tblGrid>
              <a:tr h="4188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ВСД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813545"/>
                  </a:ext>
                </a:extLst>
              </a:tr>
              <a:tr h="4188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Сущность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1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Данные</a:t>
                      </a:r>
                    </a:p>
                  </a:txBody>
                  <a:tcPr anchor="ctr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1388"/>
                  </a:ext>
                </a:extLst>
              </a:tr>
              <a:tr h="196680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Строка(и) журнала продукции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GUID / UUID</a:t>
                      </a:r>
                      <a:endParaRPr lang="en-US" sz="18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05324"/>
                  </a:ext>
                </a:extLst>
              </a:tr>
              <a:tr h="391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	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Количество,</a:t>
                      </a: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ед. изм.  Меркурий</a:t>
                      </a:r>
                      <a:endParaRPr lang="en-US" sz="14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368419"/>
                  </a:ext>
                </a:extLst>
              </a:tr>
              <a:tr h="3324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Упаковка	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 упаковки </a:t>
                      </a:r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Меркурий</a:t>
                      </a:r>
                      <a:endParaRPr lang="ru-RU" sz="16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8445"/>
                  </a:ext>
                </a:extLst>
              </a:tr>
              <a:tr h="1345646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Меркурий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Пользователь Меркурий</a:t>
                      </a: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Благополучие местности</a:t>
                      </a:r>
                    </a:p>
                    <a:p>
                      <a:pPr algn="l" fontAlgn="b"/>
                      <a:r>
                        <a:rPr lang="ru-RU" sz="1400" u="none" strike="noStrike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Вет</a:t>
                      </a:r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экспертиза</a:t>
                      </a: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Контроль ГВВ</a:t>
                      </a: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Связанные документы</a:t>
                      </a:r>
                      <a:endParaRPr lang="ru-RU" sz="18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196450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34E29D08-6205-45C4-97A9-A80EDCEDA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230369"/>
              </p:ext>
            </p:extLst>
          </p:nvPr>
        </p:nvGraphicFramePr>
        <p:xfrm>
          <a:off x="7518990" y="1192860"/>
          <a:ext cx="3810000" cy="4804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0490">
                  <a:extLst>
                    <a:ext uri="{9D8B030D-6E8A-4147-A177-3AD203B41FA5}">
                      <a16:colId xmlns:a16="http://schemas.microsoft.com/office/drawing/2014/main" val="1256761408"/>
                    </a:ext>
                  </a:extLst>
                </a:gridCol>
                <a:gridCol w="2069510">
                  <a:extLst>
                    <a:ext uri="{9D8B030D-6E8A-4147-A177-3AD203B41FA5}">
                      <a16:colId xmlns:a16="http://schemas.microsoft.com/office/drawing/2014/main" val="3072485461"/>
                    </a:ext>
                  </a:extLst>
                </a:gridCol>
              </a:tblGrid>
              <a:tr h="31349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DESADV </a:t>
                      </a:r>
                      <a:r>
                        <a:rPr lang="ru-RU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поставщику и покупателю</a:t>
                      </a:r>
                      <a:endParaRPr lang="ru-RU" sz="18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813545"/>
                  </a:ext>
                </a:extLst>
              </a:tr>
              <a:tr h="3134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Сущность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Данные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1388"/>
                  </a:ext>
                </a:extLst>
              </a:tr>
              <a:tr h="60368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Артикул / </a:t>
                      </a:r>
                      <a:r>
                        <a:rPr lang="en-US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GTIN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368419"/>
                  </a:ext>
                </a:extLst>
              </a:tr>
              <a:tr h="79815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Партия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Дата, время выпуска / Срок годности / </a:t>
                      </a:r>
                      <a:r>
                        <a:rPr lang="ru-RU" sz="1600" u="none" strike="noStrike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Партии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>
                        <a:alpha val="902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8445"/>
                  </a:ext>
                </a:extLst>
              </a:tr>
              <a:tr h="433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 fontAlgn="b"/>
                      <a:r>
                        <a:rPr lang="ru-RU" sz="1400" u="none" strike="noStrike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</a:t>
                      </a:r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. изм. поставщика</a:t>
                      </a:r>
                      <a:endParaRPr lang="ru-RU" sz="16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196450"/>
                  </a:ext>
                </a:extLst>
              </a:tr>
              <a:tr h="433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Упаковка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 упаковки поставщика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849325"/>
                  </a:ext>
                </a:extLst>
              </a:tr>
              <a:tr h="27863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 ВСД</a:t>
                      </a:r>
                      <a:endParaRPr lang="en-US" sz="18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 ВСД	</a:t>
                      </a:r>
                      <a:r>
                        <a:rPr lang="en-US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UUID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59474"/>
                  </a:ext>
                </a:extLst>
              </a:tr>
              <a:tr h="2557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Строка журнала</a:t>
                      </a:r>
                      <a:endParaRPr lang="en-US" sz="18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Номер, видимый в веб-интерфейсе ФГИС Меркурий</a:t>
                      </a:r>
                      <a:endParaRPr lang="en-US" sz="14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613537"/>
                  </a:ext>
                </a:extLst>
              </a:tr>
              <a:tr h="39102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Код ошибки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787509"/>
                  </a:ext>
                </a:extLst>
              </a:tr>
            </a:tbl>
          </a:graphicData>
        </a:graphic>
      </p:graphicFrame>
      <p:cxnSp>
        <p:nvCxnSpPr>
          <p:cNvPr id="24" name="Прямая со стрелкой 81">
            <a:extLst>
              <a:ext uri="{FF2B5EF4-FFF2-40B4-BE49-F238E27FC236}">
                <a16:creationId xmlns:a16="http://schemas.microsoft.com/office/drawing/2014/main" id="{A1AC3AE8-07FA-4B7D-83FF-654675741646}"/>
              </a:ext>
            </a:extLst>
          </p:cNvPr>
          <p:cNvCxnSpPr>
            <a:cxnSpLocks/>
          </p:cNvCxnSpPr>
          <p:nvPr/>
        </p:nvCxnSpPr>
        <p:spPr>
          <a:xfrm>
            <a:off x="1825035" y="2916770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81">
            <a:extLst>
              <a:ext uri="{FF2B5EF4-FFF2-40B4-BE49-F238E27FC236}">
                <a16:creationId xmlns:a16="http://schemas.microsoft.com/office/drawing/2014/main" id="{DA46C8C5-BBCF-432A-ABC9-4CA733C6CE11}"/>
              </a:ext>
            </a:extLst>
          </p:cNvPr>
          <p:cNvCxnSpPr>
            <a:cxnSpLocks/>
          </p:cNvCxnSpPr>
          <p:nvPr/>
        </p:nvCxnSpPr>
        <p:spPr>
          <a:xfrm>
            <a:off x="1835149" y="5827788"/>
            <a:ext cx="2845980" cy="1"/>
          </a:xfrm>
          <a:prstGeom prst="straightConnector1">
            <a:avLst/>
          </a:prstGeom>
          <a:ln w="12700">
            <a:prstDash val="sysDash"/>
            <a:headEnd type="none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829EC04-D67F-477A-9E6B-70F45E983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62643-7E69-4EC1-8B4A-21BF436D90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E4CDE-1D03-497F-8C3B-FA548ED323C0}" type="slidenum">
              <a:rPr lang="ru-RU" smtClean="0"/>
              <a:t>7</a:t>
            </a:fld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F3238C-D072-44B6-9A5D-700342828C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DESADV </a:t>
            </a:r>
            <a:r>
              <a:rPr lang="ru-RU" dirty="0"/>
              <a:t>-</a:t>
            </a:r>
            <a:r>
              <a:rPr lang="en-US" dirty="0"/>
              <a:t>&gt; </a:t>
            </a:r>
            <a:r>
              <a:rPr lang="ru-RU" dirty="0"/>
              <a:t>ВСД -</a:t>
            </a:r>
            <a:r>
              <a:rPr lang="en-US" dirty="0"/>
              <a:t>&gt; DESADV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285A02-F05F-4E60-A2F1-0C4842CCAF1A}"/>
              </a:ext>
            </a:extLst>
          </p:cNvPr>
          <p:cNvGrpSpPr/>
          <p:nvPr/>
        </p:nvGrpSpPr>
        <p:grpSpPr>
          <a:xfrm>
            <a:off x="5132146" y="1198960"/>
            <a:ext cx="1927708" cy="5338813"/>
            <a:chOff x="5132146" y="1198962"/>
            <a:chExt cx="1927708" cy="4742566"/>
          </a:xfrm>
        </p:grpSpPr>
        <p:grpSp>
          <p:nvGrpSpPr>
            <p:cNvPr id="10" name="Группа 55">
              <a:extLst>
                <a:ext uri="{FF2B5EF4-FFF2-40B4-BE49-F238E27FC236}">
                  <a16:creationId xmlns:a16="http://schemas.microsoft.com/office/drawing/2014/main" id="{C0A4E7D2-7E67-4C42-85DF-B4942B2C3E81}"/>
                </a:ext>
              </a:extLst>
            </p:cNvPr>
            <p:cNvGrpSpPr/>
            <p:nvPr/>
          </p:nvGrpSpPr>
          <p:grpSpPr>
            <a:xfrm>
              <a:off x="5132146" y="1198962"/>
              <a:ext cx="1927708" cy="4742566"/>
              <a:chOff x="6001605" y="1388532"/>
              <a:chExt cx="898574" cy="4865251"/>
            </a:xfrm>
          </p:grpSpPr>
          <p:sp>
            <p:nvSpPr>
              <p:cNvPr id="11" name="Скругленный прямоугольник 35">
                <a:extLst>
                  <a:ext uri="{FF2B5EF4-FFF2-40B4-BE49-F238E27FC236}">
                    <a16:creationId xmlns:a16="http://schemas.microsoft.com/office/drawing/2014/main" id="{8443CFF7-E5F4-40BB-A781-6C50296EB4CE}"/>
                  </a:ext>
                </a:extLst>
              </p:cNvPr>
              <p:cNvSpPr/>
              <p:nvPr/>
            </p:nvSpPr>
            <p:spPr>
              <a:xfrm>
                <a:off x="6001605" y="1388532"/>
                <a:ext cx="898574" cy="4865251"/>
              </a:xfrm>
              <a:prstGeom prst="roundRect">
                <a:avLst>
                  <a:gd name="adj" fmla="val 6555"/>
                </a:avLst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ru-RU" sz="1600" dirty="0"/>
                  <a:t>Справочник контрагентов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ru-RU" sz="1600" dirty="0"/>
                  <a:t>Логика преобразований</a:t>
                </a:r>
              </a:p>
              <a:p>
                <a:pPr marL="174625" indent="-174625">
                  <a:buFont typeface="Arial" panose="020B0604020202020204" pitchFamily="34" charset="0"/>
                  <a:buChar char="•"/>
                </a:pPr>
                <a:r>
                  <a:rPr lang="ru-RU" sz="1600" dirty="0"/>
                  <a:t>Логика работы с </a:t>
                </a:r>
                <a:r>
                  <a:rPr lang="ru-RU" sz="1600" dirty="0" err="1"/>
                  <a:t>Ветис</a:t>
                </a:r>
                <a:r>
                  <a:rPr lang="ru-RU" sz="1600" dirty="0"/>
                  <a:t>.</a:t>
                </a:r>
                <a:r>
                  <a:rPr lang="en-US" sz="1600" dirty="0"/>
                  <a:t>API</a:t>
                </a:r>
                <a:endParaRPr lang="ru-RU" sz="1600" dirty="0"/>
              </a:p>
            </p:txBody>
          </p:sp>
          <p:pic>
            <p:nvPicPr>
              <p:cNvPr id="12" name="Рисунок 36">
                <a:extLst>
                  <a:ext uri="{FF2B5EF4-FFF2-40B4-BE49-F238E27FC236}">
                    <a16:creationId xmlns:a16="http://schemas.microsoft.com/office/drawing/2014/main" id="{8230831D-47C0-40E6-9BB3-26102BEC4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0603" y="1527225"/>
                <a:ext cx="491132" cy="289233"/>
              </a:xfrm>
              <a:prstGeom prst="rect">
                <a:avLst/>
              </a:prstGeom>
            </p:spPr>
          </p:pic>
        </p:grpSp>
        <p:sp>
          <p:nvSpPr>
            <p:cNvPr id="14" name="Текст 4">
              <a:extLst>
                <a:ext uri="{FF2B5EF4-FFF2-40B4-BE49-F238E27FC236}">
                  <a16:creationId xmlns:a16="http://schemas.microsoft.com/office/drawing/2014/main" id="{F26B6D46-6F1C-471F-B672-C5F701B55641}"/>
                </a:ext>
              </a:extLst>
            </p:cNvPr>
            <p:cNvSpPr txBox="1">
              <a:spLocks/>
            </p:cNvSpPr>
            <p:nvPr/>
          </p:nvSpPr>
          <p:spPr>
            <a:xfrm>
              <a:off x="5253938" y="1687646"/>
              <a:ext cx="1704352" cy="75353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buFontTx/>
                <a:buNone/>
                <a:defRPr sz="16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/>
                <a:t>Сервис</a:t>
              </a:r>
              <a:br>
                <a:rPr lang="ru-RU" b="1" dirty="0"/>
              </a:br>
              <a:r>
                <a:rPr lang="en-US" b="1" dirty="0"/>
                <a:t>EDI – </a:t>
              </a:r>
              <a:r>
                <a:rPr lang="ru-RU" b="1" dirty="0"/>
                <a:t>Меркурий</a:t>
              </a:r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33E5B98-6149-48F7-A937-C011317C56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423250"/>
              </p:ext>
            </p:extLst>
          </p:nvPr>
        </p:nvGraphicFramePr>
        <p:xfrm>
          <a:off x="872493" y="1187426"/>
          <a:ext cx="3810000" cy="3956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0490">
                  <a:extLst>
                    <a:ext uri="{9D8B030D-6E8A-4147-A177-3AD203B41FA5}">
                      <a16:colId xmlns:a16="http://schemas.microsoft.com/office/drawing/2014/main" val="1256761408"/>
                    </a:ext>
                  </a:extLst>
                </a:gridCol>
                <a:gridCol w="2069510">
                  <a:extLst>
                    <a:ext uri="{9D8B030D-6E8A-4147-A177-3AD203B41FA5}">
                      <a16:colId xmlns:a16="http://schemas.microsoft.com/office/drawing/2014/main" val="3072485461"/>
                    </a:ext>
                  </a:extLst>
                </a:gridCol>
              </a:tblGrid>
              <a:tr h="31349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DESADV </a:t>
                      </a:r>
                      <a:r>
                        <a:rPr lang="ru-RU" sz="18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от поставщика</a:t>
                      </a:r>
                      <a:endParaRPr lang="ru-RU" sz="18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1813545"/>
                  </a:ext>
                </a:extLst>
              </a:tr>
              <a:tr h="313491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Сущность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Данные</a:t>
                      </a:r>
                      <a:endParaRPr lang="ru-RU" sz="1800" b="0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1388"/>
                  </a:ext>
                </a:extLst>
              </a:tr>
              <a:tr h="47889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Производитель</a:t>
                      </a:r>
                    </a:p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поставщик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905324"/>
                  </a:ext>
                </a:extLst>
              </a:tr>
              <a:tr h="60368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Продукция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Артикул / </a:t>
                      </a:r>
                      <a:r>
                        <a:rPr lang="en-US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GTIN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368419"/>
                  </a:ext>
                </a:extLst>
              </a:tr>
              <a:tr h="79815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Партия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Дата, время выпуска / Срок годности / </a:t>
                      </a:r>
                      <a:r>
                        <a:rPr lang="ru-RU" sz="1600" u="none" strike="noStrike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Партии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18445"/>
                  </a:ext>
                </a:extLst>
              </a:tr>
              <a:tr h="433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</a:t>
                      </a:r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 fontAlgn="b"/>
                      <a:r>
                        <a:rPr lang="ru-RU" sz="1400" u="none" strike="noStrike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</a:t>
                      </a:r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. изм. поставщика</a:t>
                      </a:r>
                      <a:endParaRPr lang="ru-RU" sz="16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196450"/>
                  </a:ext>
                </a:extLst>
              </a:tr>
              <a:tr h="433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Упаковка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 упаковки поставщика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849325"/>
                  </a:ext>
                </a:extLst>
              </a:tr>
            </a:tbl>
          </a:graphicData>
        </a:graphic>
      </p:graphicFrame>
      <p:graphicFrame>
        <p:nvGraphicFramePr>
          <p:cNvPr id="111" name="Table 110">
            <a:extLst>
              <a:ext uri="{FF2B5EF4-FFF2-40B4-BE49-F238E27FC236}">
                <a16:creationId xmlns:a16="http://schemas.microsoft.com/office/drawing/2014/main" id="{29CCFB57-104C-43DA-92CC-A95424655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891074"/>
              </p:ext>
            </p:extLst>
          </p:nvPr>
        </p:nvGraphicFramePr>
        <p:xfrm>
          <a:off x="867628" y="5145940"/>
          <a:ext cx="38100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0490">
                  <a:extLst>
                    <a:ext uri="{9D8B030D-6E8A-4147-A177-3AD203B41FA5}">
                      <a16:colId xmlns:a16="http://schemas.microsoft.com/office/drawing/2014/main" val="809793773"/>
                    </a:ext>
                  </a:extLst>
                </a:gridCol>
                <a:gridCol w="2069510">
                  <a:extLst>
                    <a:ext uri="{9D8B030D-6E8A-4147-A177-3AD203B41FA5}">
                      <a16:colId xmlns:a16="http://schemas.microsoft.com/office/drawing/2014/main" val="2910500831"/>
                    </a:ext>
                  </a:extLst>
                </a:gridCol>
              </a:tblGrid>
              <a:tr h="136826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Данные для Меркурий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Пользователь поставщика</a:t>
                      </a:r>
                      <a:endParaRPr lang="en-US" sz="14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Благополучие местности</a:t>
                      </a:r>
                    </a:p>
                    <a:p>
                      <a:pPr algn="l" fontAlgn="b"/>
                      <a:r>
                        <a:rPr lang="ru-RU" sz="1400" u="none" strike="noStrike" kern="1200" dirty="0" err="1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Вет</a:t>
                      </a:r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экспертиза</a:t>
                      </a: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Контроль ГВВ</a:t>
                      </a:r>
                    </a:p>
                    <a:p>
                      <a:pPr algn="l" fontAlgn="b"/>
                      <a:r>
                        <a:rPr lang="ru-RU" sz="140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Связанные документы</a:t>
                      </a:r>
                      <a:endParaRPr lang="ru-RU" sz="1600" u="none" strike="noStrike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868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42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48148E-6 L 0.23346 -1.48148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07407E-6 L 0.23346 -4.07407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23281 3.33333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41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23346 1.48148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54584 1.48148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23659 -2.96296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23594 0.0016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97" y="6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0.23568 -0.0002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8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26C8140-96E5-48FA-9B3D-E70B20824232}"/>
              </a:ext>
            </a:extLst>
          </p:cNvPr>
          <p:cNvSpPr txBox="1">
            <a:spLocks/>
          </p:cNvSpPr>
          <p:nvPr/>
        </p:nvSpPr>
        <p:spPr>
          <a:xfrm>
            <a:off x="739815" y="1080173"/>
            <a:ext cx="8487539" cy="528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50" dirty="0">
                <a:solidFill>
                  <a:schemeClr val="accent1"/>
                </a:solidFill>
              </a:rPr>
              <a:t>Приёмка</a:t>
            </a:r>
            <a:endParaRPr lang="ru-RU" sz="1550" dirty="0"/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Автоматический подбор и гашение ВСД поставщиков к одной позиции в </a:t>
            </a:r>
            <a:r>
              <a:rPr lang="en-US" sz="1550" dirty="0"/>
              <a:t>VETIREQUEST/RECADV</a:t>
            </a:r>
            <a:r>
              <a:rPr lang="ru-RU" sz="1550" dirty="0"/>
              <a:t>;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Автоматическое оформление Акта расхождения и возвратного ВСД при расхождениях по весу</a:t>
            </a:r>
            <a:r>
              <a:rPr lang="en-US" sz="1550" dirty="0"/>
              <a:t>;</a:t>
            </a:r>
            <a:endParaRPr lang="ru-RU" sz="1550" dirty="0"/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Автоматические подбор и гашение набора ВСД к одной позиции в </a:t>
            </a:r>
            <a:r>
              <a:rPr lang="en-US" sz="1550" dirty="0"/>
              <a:t>VETIREQUEST/RECADV;</a:t>
            </a:r>
            <a:endParaRPr lang="ru-RU" sz="1550" dirty="0"/>
          </a:p>
          <a:p>
            <a:r>
              <a:rPr lang="ru-RU" sz="1550" dirty="0">
                <a:solidFill>
                  <a:schemeClr val="accent1"/>
                </a:solidFill>
              </a:rPr>
              <a:t>Производство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Автоматический подбор ВСД сырья в производство и оформление ВСД продукции;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Поддержка операций незавершённого производства.</a:t>
            </a:r>
          </a:p>
          <a:p>
            <a:pPr marL="342900" indent="-342900">
              <a:buFont typeface="+mj-lt"/>
              <a:buAutoNum type="arabicPeriod"/>
            </a:pPr>
            <a:endParaRPr lang="ru-RU" sz="400" dirty="0"/>
          </a:p>
          <a:p>
            <a:r>
              <a:rPr lang="ru-RU" sz="1550" dirty="0">
                <a:solidFill>
                  <a:schemeClr val="accent1"/>
                </a:solidFill>
              </a:rPr>
              <a:t>Продажа и перемещение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Автоматический подбор продукции и оформление ВСД к позициям в </a:t>
            </a:r>
            <a:r>
              <a:rPr lang="en-US" sz="1550" dirty="0"/>
              <a:t>DESADV</a:t>
            </a:r>
            <a:r>
              <a:rPr lang="ru-RU" sz="1550" dirty="0"/>
              <a:t>;</a:t>
            </a:r>
            <a:endParaRPr lang="en-US" sz="1550" dirty="0"/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Полуавтоматическая коррекция количества продукции в ФГИС «Меркурий» в случае ошибки оформления ВСД из-за объема</a:t>
            </a:r>
            <a:r>
              <a:rPr lang="en-US" sz="1550" dirty="0"/>
              <a:t>;</a:t>
            </a:r>
            <a:endParaRPr lang="ru-RU" sz="1550" dirty="0"/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Передача номеров ВСД в </a:t>
            </a:r>
            <a:r>
              <a:rPr lang="en-US" sz="1550" dirty="0"/>
              <a:t>DESADV.</a:t>
            </a:r>
            <a:endParaRPr lang="ru-RU" sz="1550" dirty="0"/>
          </a:p>
          <a:p>
            <a:pPr marL="342900" indent="-342900">
              <a:buFont typeface="+mj-lt"/>
              <a:buAutoNum type="arabicPeriod"/>
            </a:pPr>
            <a:endParaRPr lang="ru-RU" sz="400" dirty="0"/>
          </a:p>
          <a:p>
            <a:r>
              <a:rPr lang="ru-RU" sz="1550" dirty="0">
                <a:solidFill>
                  <a:schemeClr val="accent1"/>
                </a:solidFill>
              </a:rPr>
              <a:t>Инвентаризация, аннулирование ВСД</a:t>
            </a:r>
          </a:p>
          <a:p>
            <a:r>
              <a:rPr lang="ru-RU" sz="1550" dirty="0">
                <a:solidFill>
                  <a:schemeClr val="accent1"/>
                </a:solidFill>
              </a:rPr>
              <a:t>Регистрация продукции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Автоматический подбор Вида продукции для новой позиции номенклатуры.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400" dirty="0"/>
          </a:p>
          <a:p>
            <a:r>
              <a:rPr lang="ru-RU" sz="1550" dirty="0">
                <a:solidFill>
                  <a:schemeClr val="accent1"/>
                </a:solidFill>
              </a:rPr>
              <a:t>Общее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Автоматический подбор / комбинирование строк журнала сырья / продукции;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ru-RU" sz="1550" dirty="0"/>
              <a:t>Автоматическая конверсия единиц измерения.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F8F11B0-6434-4625-9CC1-C61C71656691}"/>
              </a:ext>
            </a:extLst>
          </p:cNvPr>
          <p:cNvSpPr txBox="1">
            <a:spLocks/>
          </p:cNvSpPr>
          <p:nvPr/>
        </p:nvSpPr>
        <p:spPr>
          <a:xfrm>
            <a:off x="9492344" y="1382486"/>
            <a:ext cx="1968550" cy="5103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600" dirty="0">
              <a:solidFill>
                <a:schemeClr val="accent1"/>
              </a:solidFill>
            </a:endParaRPr>
          </a:p>
          <a:p>
            <a:r>
              <a:rPr lang="ru-RU" sz="1600" dirty="0">
                <a:solidFill>
                  <a:schemeClr val="accent1"/>
                </a:solidFill>
              </a:rPr>
              <a:t>Продуктивная эксплуатация 30/06</a:t>
            </a:r>
          </a:p>
          <a:p>
            <a:endParaRPr lang="ru-RU" sz="1600" dirty="0">
              <a:solidFill>
                <a:schemeClr val="accent1"/>
              </a:solidFill>
            </a:endParaRPr>
          </a:p>
          <a:p>
            <a:r>
              <a:rPr lang="ru-RU" sz="1600" dirty="0">
                <a:solidFill>
                  <a:schemeClr val="accent1"/>
                </a:solidFill>
              </a:rPr>
              <a:t>Отгрузка во все федеральные сети</a:t>
            </a:r>
          </a:p>
          <a:p>
            <a:endParaRPr lang="ru-RU" sz="1600" dirty="0">
              <a:solidFill>
                <a:schemeClr val="accent1"/>
              </a:solidFill>
            </a:endParaRPr>
          </a:p>
          <a:p>
            <a:r>
              <a:rPr lang="ru-RU" sz="1600" dirty="0">
                <a:solidFill>
                  <a:schemeClr val="accent1"/>
                </a:solidFill>
              </a:rPr>
              <a:t>Оформление ВСД «на 4-м уровне»</a:t>
            </a:r>
          </a:p>
          <a:p>
            <a:endParaRPr lang="ru-RU" sz="1600" dirty="0">
              <a:solidFill>
                <a:schemeClr val="accent1"/>
              </a:solidFill>
            </a:endParaRPr>
          </a:p>
          <a:p>
            <a:r>
              <a:rPr lang="ru-RU" sz="1600" dirty="0">
                <a:solidFill>
                  <a:schemeClr val="accent1"/>
                </a:solidFill>
              </a:rPr>
              <a:t>Форматно-логический контроль «до Меркурий» для снижения нагрузки на </a:t>
            </a:r>
            <a:r>
              <a:rPr lang="ru-RU" sz="1600" dirty="0" err="1">
                <a:solidFill>
                  <a:schemeClr val="accent1"/>
                </a:solidFill>
              </a:rPr>
              <a:t>Ветис</a:t>
            </a:r>
            <a:r>
              <a:rPr lang="ru-RU" sz="1600" dirty="0">
                <a:solidFill>
                  <a:schemeClr val="accent1"/>
                </a:solidFill>
              </a:rPr>
              <a:t>.</a:t>
            </a:r>
            <a:r>
              <a:rPr lang="en-US" sz="1600" dirty="0">
                <a:solidFill>
                  <a:schemeClr val="accent1"/>
                </a:solidFill>
              </a:rPr>
              <a:t>API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BAA0FB-B3DB-4C83-8A06-BD8F41A0AA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КЛЮЧЕВЫЕ ВОЗМОЖНОСТИ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F345370-9112-4244-9DC8-D72C9FEBDC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63872" y="6356351"/>
            <a:ext cx="828128" cy="242157"/>
          </a:xfrm>
        </p:spPr>
        <p:txBody>
          <a:bodyPr/>
          <a:lstStyle/>
          <a:p>
            <a:fld id="{64AE4CDE-1D03-497F-8C3B-FA548ED323C0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95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/>
              <a:t>Сервис </a:t>
            </a:r>
            <a:r>
              <a:rPr lang="en-US" dirty="0"/>
              <a:t>EDI</a:t>
            </a:r>
            <a:r>
              <a:rPr lang="ru-RU" dirty="0"/>
              <a:t>-Меркурий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BAA0FB-B3DB-4C83-8A06-BD8F41A0AA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Статистика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F345370-9112-4244-9DC8-D72C9FEBDC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63872" y="6356351"/>
            <a:ext cx="828128" cy="242157"/>
          </a:xfrm>
        </p:spPr>
        <p:txBody>
          <a:bodyPr/>
          <a:lstStyle/>
          <a:p>
            <a:fld id="{64AE4CDE-1D03-497F-8C3B-FA548ED323C0}" type="slidenum">
              <a:rPr lang="ru-RU" smtClean="0"/>
              <a:t>9</a:t>
            </a:fld>
            <a:endParaRPr lang="ru-RU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A965360-C92E-4A3E-B657-02F5B35BB1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929936"/>
              </p:ext>
            </p:extLst>
          </p:nvPr>
        </p:nvGraphicFramePr>
        <p:xfrm>
          <a:off x="882316" y="1160463"/>
          <a:ext cx="10347158" cy="5006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5596329"/>
      </p:ext>
    </p:extLst>
  </p:cSld>
  <p:clrMapOvr>
    <a:masterClrMapping/>
  </p:clrMapOvr>
</p:sld>
</file>

<file path=ppt/theme/theme1.xml><?xml version="1.0" encoding="utf-8"?>
<a:theme xmlns:a="http://schemas.openxmlformats.org/drawingml/2006/main" name="E-COM Шаблон презентации">
  <a:themeElements>
    <a:clrScheme name="E-COM цвета">
      <a:dk1>
        <a:srgbClr val="3C3C3C"/>
      </a:dk1>
      <a:lt1>
        <a:srgbClr val="FFFFFF"/>
      </a:lt1>
      <a:dk2>
        <a:srgbClr val="FFFFFF"/>
      </a:dk2>
      <a:lt2>
        <a:srgbClr val="FFFFFF"/>
      </a:lt2>
      <a:accent1>
        <a:srgbClr val="00B0F0"/>
      </a:accent1>
      <a:accent2>
        <a:srgbClr val="00B0F0"/>
      </a:accent2>
      <a:accent3>
        <a:srgbClr val="EA5826"/>
      </a:accent3>
      <a:accent4>
        <a:srgbClr val="EA5826"/>
      </a:accent4>
      <a:accent5>
        <a:srgbClr val="646464"/>
      </a:accent5>
      <a:accent6>
        <a:srgbClr val="ECECEC"/>
      </a:accent6>
      <a:hlink>
        <a:srgbClr val="ECECEC"/>
      </a:hlink>
      <a:folHlink>
        <a:srgbClr val="ECECEC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-COM Образец-пояснение презентации" id="{A076C659-C327-43DA-906A-3DD11D8CF41B}" vid="{67CE27A7-299C-451C-ABD9-4A4A2D0A90A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E-COM_Cервис_EDI-Меркурий</Template>
  <TotalTime>19</TotalTime>
  <Words>900</Words>
  <Application>Microsoft Office PowerPoint</Application>
  <PresentationFormat>Widescreen</PresentationFormat>
  <Paragraphs>268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E-COM Шаблон презентации</vt:lpstr>
      <vt:lpstr>Автоматизация электронной ветеринарной сертификации посредством EDI-технологии. </vt:lpstr>
      <vt:lpstr>Сервис EDI-Меркурий</vt:lpstr>
      <vt:lpstr>Сервис EDI-Меркурий</vt:lpstr>
      <vt:lpstr>Сервис EDI-Меркурий</vt:lpstr>
      <vt:lpstr>Сервис EDI-Меркурий</vt:lpstr>
      <vt:lpstr>Сервис EDI-Меркурий</vt:lpstr>
      <vt:lpstr>Сервис EDI-Меркурий</vt:lpstr>
      <vt:lpstr>Сервис EDI-Меркурий</vt:lpstr>
      <vt:lpstr>Сервис EDI-Меркурий</vt:lpstr>
      <vt:lpstr>ПОЧЕМУ СЕРВИС EDI-МЕРКУРИЙ?</vt:lpstr>
      <vt:lpstr>PowerPoint Presentation</vt:lpstr>
      <vt:lpstr>PowerPoint Presentation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электронной ветеринарной сертификации посредством EDI-технологии.</dc:title>
  <dc:creator>Мухарлямов Рашид</dc:creator>
  <cp:lastModifiedBy>Мухарлямов Рашид</cp:lastModifiedBy>
  <cp:revision>3</cp:revision>
  <cp:lastPrinted>2018-01-10T09:34:38Z</cp:lastPrinted>
  <dcterms:created xsi:type="dcterms:W3CDTF">2018-07-22T22:13:11Z</dcterms:created>
  <dcterms:modified xsi:type="dcterms:W3CDTF">2018-07-22T22:33:07Z</dcterms:modified>
</cp:coreProperties>
</file>