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30"/>
  </p:notesMasterIdLst>
  <p:handoutMasterIdLst>
    <p:handoutMasterId r:id="rId31"/>
  </p:handoutMasterIdLst>
  <p:sldIdLst>
    <p:sldId id="256" r:id="rId2"/>
    <p:sldId id="267" r:id="rId3"/>
    <p:sldId id="268" r:id="rId4"/>
    <p:sldId id="269" r:id="rId5"/>
    <p:sldId id="270" r:id="rId6"/>
    <p:sldId id="297" r:id="rId7"/>
    <p:sldId id="299" r:id="rId8"/>
    <p:sldId id="300" r:id="rId9"/>
    <p:sldId id="273" r:id="rId10"/>
    <p:sldId id="275" r:id="rId11"/>
    <p:sldId id="295" r:id="rId12"/>
    <p:sldId id="294" r:id="rId13"/>
    <p:sldId id="296" r:id="rId14"/>
    <p:sldId id="281" r:id="rId15"/>
    <p:sldId id="280" r:id="rId16"/>
    <p:sldId id="282" r:id="rId17"/>
    <p:sldId id="276" r:id="rId18"/>
    <p:sldId id="279" r:id="rId19"/>
    <p:sldId id="278" r:id="rId20"/>
    <p:sldId id="283" r:id="rId21"/>
    <p:sldId id="290" r:id="rId22"/>
    <p:sldId id="291" r:id="rId23"/>
    <p:sldId id="286" r:id="rId24"/>
    <p:sldId id="287" r:id="rId25"/>
    <p:sldId id="288" r:id="rId26"/>
    <p:sldId id="301" r:id="rId27"/>
    <p:sldId id="302" r:id="rId28"/>
    <p:sldId id="260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808080"/>
    <a:srgbClr val="FFCC00"/>
    <a:srgbClr val="CC9900"/>
    <a:srgbClr val="E2271E"/>
    <a:srgbClr val="F60000"/>
    <a:srgbClr val="D200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46" autoAdjust="0"/>
    <p:restoredTop sz="89424" autoAdjust="0"/>
  </p:normalViewPr>
  <p:slideViewPr>
    <p:cSldViewPr>
      <p:cViewPr varScale="1">
        <p:scale>
          <a:sx n="145" d="100"/>
          <a:sy n="145" d="100"/>
        </p:scale>
        <p:origin x="-25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44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200"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200"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200"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200"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fld id="{7244A7FE-2E78-4914-AA01-51A5C6822B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200"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200"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/>
              <a:t>Образец текста</a:t>
            </a:r>
          </a:p>
          <a:p>
            <a:pPr lvl="1"/>
            <a:r>
              <a:rPr lang="ru-RU" altLang="ru-RU" noProof="0"/>
              <a:t>Второй уровень</a:t>
            </a:r>
          </a:p>
          <a:p>
            <a:pPr lvl="2"/>
            <a:r>
              <a:rPr lang="ru-RU" altLang="ru-RU" noProof="0"/>
              <a:t>Третий уровень</a:t>
            </a:r>
          </a:p>
          <a:p>
            <a:pPr lvl="3"/>
            <a:r>
              <a:rPr lang="ru-RU" altLang="ru-RU" noProof="0"/>
              <a:t>Четвертый уровень</a:t>
            </a:r>
          </a:p>
          <a:p>
            <a:pPr lvl="4"/>
            <a:r>
              <a:rPr lang="ru-RU" altLang="ru-RU" noProof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200"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200"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fld id="{5A743C40-AB27-4C94-9F02-65A9A6B288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93C4CE0-B507-4795-8A2F-48607C333DE7}" type="slidenum">
              <a:rPr lang="ru-RU" altLang="ru-RU" smtClean="0">
                <a:cs typeface="Arial" charset="0"/>
              </a:rPr>
              <a:pPr/>
              <a:t>1</a:t>
            </a:fld>
            <a:endParaRPr lang="ru-RU" altLang="ru-RU" smtClean="0"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3C4B274-487E-4D88-87F0-7114DDBCA6ED}" type="slidenum">
              <a:rPr lang="ru-RU" altLang="ru-RU" smtClean="0">
                <a:cs typeface="Arial" charset="0"/>
              </a:rPr>
              <a:pPr/>
              <a:t>11</a:t>
            </a:fld>
            <a:endParaRPr lang="ru-RU" alt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0BEC366-CFCF-4613-92D2-E04D4D16F80D}" type="slidenum">
              <a:rPr lang="ru-RU" altLang="ru-RU" smtClean="0">
                <a:cs typeface="Arial" charset="0"/>
              </a:rPr>
              <a:pPr/>
              <a:t>27</a:t>
            </a:fld>
            <a:endParaRPr lang="ru-RU" altLang="ru-RU" smtClean="0">
              <a:cs typeface="Arial" charset="0"/>
            </a:endParaRPr>
          </a:p>
        </p:txBody>
      </p:sp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53252" name="Номер слайда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E305D32-6FF2-493F-B435-6BE04C9F6C9B}" type="slidenum">
              <a:rPr lang="ru-RU" altLang="ru-RU" sz="1200">
                <a:latin typeface="Times New Roman" pitchFamily="18" charset="0"/>
              </a:rPr>
              <a:pPr algn="r"/>
              <a:t>27</a:t>
            </a:fld>
            <a:endParaRPr lang="ru-RU" altLang="ru-RU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D5CCEF-F30F-488A-BF02-4772E19081EE}" type="slidenum">
              <a:rPr lang="ru-RU" altLang="ru-RU" smtClean="0">
                <a:cs typeface="Arial" charset="0"/>
              </a:rPr>
              <a:pPr/>
              <a:t>28</a:t>
            </a:fld>
            <a:endParaRPr lang="ru-RU" altLang="ru-RU" smtClean="0">
              <a:cs typeface="Arial" charset="0"/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b="1" smtClean="0"/>
              <a:t>При подготовке к публикации презентации:</a:t>
            </a:r>
          </a:p>
          <a:p>
            <a:pPr eaLnBrk="1" hangingPunct="1"/>
            <a:r>
              <a:rPr lang="ru-RU" altLang="ru-RU" b="1" smtClean="0"/>
              <a:t>Необходимо удалить все вспомогательные технические записи из комментариев к слайдам.</a:t>
            </a:r>
          </a:p>
          <a:p>
            <a:pPr eaLnBrk="1" hangingPunct="1"/>
            <a:r>
              <a:rPr lang="ru-RU" altLang="ru-RU" smtClean="0"/>
              <a:t>При необходимости презентацию может вычитать корректор на предмет опечаток и ошибок верстки.</a:t>
            </a:r>
          </a:p>
          <a:p>
            <a:pPr eaLnBrk="1" hangingPunct="1"/>
            <a:r>
              <a:rPr lang="ru-RU" altLang="ru-RU" smtClean="0"/>
              <a:t>Для уменьшения объема презентации можно использовать программу </a:t>
            </a:r>
            <a:r>
              <a:rPr lang="en-US" altLang="ru-RU" smtClean="0"/>
              <a:t>PPTminimize</a:t>
            </a:r>
            <a:r>
              <a:rPr lang="ru-RU" altLang="ru-RU" smtClean="0"/>
              <a:t>.</a:t>
            </a:r>
            <a:r>
              <a:rPr lang="en-US" altLang="ru-RU" smtClean="0"/>
              <a:t>r</a:t>
            </a:r>
            <a:endParaRPr lang="ru-RU" altLang="ru-RU" smtClean="0"/>
          </a:p>
          <a:p>
            <a:pPr eaLnBrk="1" hangingPunct="1"/>
            <a:endParaRPr lang="ru-RU" altLang="ru-RU" b="1" smtClean="0"/>
          </a:p>
          <a:p>
            <a:pPr eaLnBrk="1" hangingPunct="1"/>
            <a:r>
              <a:rPr lang="ru-RU" altLang="ru-RU" b="1" smtClean="0"/>
              <a:t>Как снять личные данные в свойствах презентации:</a:t>
            </a:r>
          </a:p>
          <a:p>
            <a:pPr eaLnBrk="1" hangingPunct="1"/>
            <a:endParaRPr lang="ru-RU" altLang="ru-RU" b="1" smtClean="0"/>
          </a:p>
          <a:p>
            <a:pPr eaLnBrk="1" hangingPunct="1"/>
            <a:r>
              <a:rPr lang="ru-RU" altLang="ru-RU" smtClean="0"/>
              <a:t>1. Открыть презентацию, захватить в базе.</a:t>
            </a:r>
          </a:p>
          <a:p>
            <a:pPr eaLnBrk="1" hangingPunct="1"/>
            <a:r>
              <a:rPr lang="ru-RU" altLang="ru-RU" smtClean="0"/>
              <a:t>2. Зайти «Сервис - Параметры – Общие»,</a:t>
            </a:r>
          </a:p>
          <a:p>
            <a:pPr eaLnBrk="1" hangingPunct="1"/>
            <a:r>
              <a:rPr lang="ru-RU" altLang="ru-RU" smtClean="0"/>
              <a:t>выставить</a:t>
            </a:r>
          </a:p>
          <a:p>
            <a:pPr eaLnBrk="1" hangingPunct="1"/>
            <a:r>
              <a:rPr lang="ru-RU" altLang="ru-RU" smtClean="0"/>
              <a:t>фамилия: 0</a:t>
            </a:r>
          </a:p>
          <a:p>
            <a:pPr eaLnBrk="1" hangingPunct="1"/>
            <a:r>
              <a:rPr lang="ru-RU" altLang="ru-RU" smtClean="0"/>
              <a:t>инициалы: 0</a:t>
            </a:r>
          </a:p>
          <a:p>
            <a:pPr eaLnBrk="1" hangingPunct="1"/>
            <a:r>
              <a:rPr lang="ru-RU" altLang="ru-RU" smtClean="0"/>
              <a:t>3. Сохранить презентацию – «сохранить как».</a:t>
            </a:r>
          </a:p>
          <a:p>
            <a:pPr eaLnBrk="1" hangingPunct="1"/>
            <a:r>
              <a:rPr lang="ru-RU" altLang="ru-RU" smtClean="0"/>
              <a:t>4. Зайти правой кнопкой в свойства файла презентации</a:t>
            </a:r>
          </a:p>
          <a:p>
            <a:pPr eaLnBrk="1" hangingPunct="1"/>
            <a:r>
              <a:rPr lang="ru-RU" altLang="ru-RU" smtClean="0"/>
              <a:t>Properties – Summary, удалить оттуда всю информацию.</a:t>
            </a:r>
          </a:p>
          <a:p>
            <a:pPr eaLnBrk="1" hangingPunct="1"/>
            <a:r>
              <a:rPr lang="ru-RU" altLang="ru-RU" smtClean="0"/>
              <a:t>Apply - применить то, что создали.</a:t>
            </a:r>
          </a:p>
          <a:p>
            <a:pPr eaLnBrk="1" hangingPunct="1"/>
            <a:r>
              <a:rPr lang="ru-RU" altLang="ru-RU" smtClean="0"/>
              <a:t>5. Там же зайти Advanced, проверить внизу в Origin,</a:t>
            </a:r>
          </a:p>
          <a:p>
            <a:pPr eaLnBrk="1" hangingPunct="1"/>
            <a:r>
              <a:rPr lang="ru-RU" altLang="ru-RU" smtClean="0"/>
              <a:t>все ли правильно удалено.</a:t>
            </a:r>
          </a:p>
          <a:p>
            <a:pPr eaLnBrk="1" hangingPunct="1"/>
            <a:r>
              <a:rPr lang="ru-RU" altLang="ru-RU" smtClean="0"/>
              <a:t>6. Выгрузить в базу презентацию.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6EEBCF-B9E2-42F5-B31C-0BB942A38EF2}" type="slidenum">
              <a:rPr lang="ru-RU" altLang="ru-RU" smtClean="0">
                <a:cs typeface="Arial" charset="0"/>
              </a:rPr>
              <a:pPr/>
              <a:t>2</a:t>
            </a:fld>
            <a:endParaRPr lang="ru-RU" alt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D1568D-03A0-4898-BA03-64E2F6758296}" type="slidenum">
              <a:rPr lang="ru-RU" altLang="ru-RU" smtClean="0">
                <a:cs typeface="Arial" charset="0"/>
              </a:rPr>
              <a:pPr/>
              <a:t>3</a:t>
            </a:fld>
            <a:endParaRPr lang="ru-RU" alt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3F2531-96A1-4C5A-8C64-F77B1118B449}" type="slidenum">
              <a:rPr lang="ru-RU" altLang="ru-RU" smtClean="0">
                <a:cs typeface="Arial" charset="0"/>
              </a:rPr>
              <a:pPr/>
              <a:t>4</a:t>
            </a:fld>
            <a:endParaRPr lang="ru-RU" alt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32E82E-D20F-4538-AE16-7B2C69AF4139}" type="slidenum">
              <a:rPr lang="ru-RU" altLang="ru-RU" smtClean="0">
                <a:cs typeface="Arial" charset="0"/>
              </a:rPr>
              <a:pPr/>
              <a:t>5</a:t>
            </a:fld>
            <a:endParaRPr lang="ru-RU" alt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3297AA9-9277-4575-B0C2-2899FAF14C93}" type="slidenum">
              <a:rPr lang="ru-RU" altLang="ru-RU" smtClean="0">
                <a:cs typeface="Arial" charset="0"/>
              </a:rPr>
              <a:pPr/>
              <a:t>6</a:t>
            </a:fld>
            <a:endParaRPr lang="ru-RU" alt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6E71923-BEA2-4115-BD47-8ECBDB7597D5}" type="slidenum">
              <a:rPr lang="ru-RU" altLang="ru-RU" smtClean="0">
                <a:cs typeface="Arial" charset="0"/>
              </a:rPr>
              <a:pPr/>
              <a:t>7</a:t>
            </a:fld>
            <a:endParaRPr lang="ru-RU" alt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727D3C6-6BD2-44F4-A67D-32DF930958BB}" type="slidenum">
              <a:rPr lang="ru-RU" altLang="ru-RU" smtClean="0">
                <a:cs typeface="Arial" charset="0"/>
              </a:rPr>
              <a:pPr/>
              <a:t>8</a:t>
            </a:fld>
            <a:endParaRPr lang="ru-RU" alt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727741D-E792-4368-89F2-0E41EC884983}" type="slidenum">
              <a:rPr lang="ru-RU" altLang="ru-RU" smtClean="0">
                <a:cs typeface="Arial" charset="0"/>
              </a:rPr>
              <a:pPr/>
              <a:t>9</a:t>
            </a:fld>
            <a:endParaRPr lang="ru-RU" alt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>
            <a:grpSpLocks/>
          </p:cNvGrpSpPr>
          <p:nvPr/>
        </p:nvGrpSpPr>
        <p:grpSpPr bwMode="auto">
          <a:xfrm flipV="1">
            <a:off x="395288" y="5300663"/>
            <a:ext cx="8353425" cy="144462"/>
            <a:chOff x="295" y="1974"/>
            <a:chExt cx="5170" cy="5"/>
          </a:xfrm>
        </p:grpSpPr>
        <p:sp>
          <p:nvSpPr>
            <p:cNvPr id="5" name="Line 15"/>
            <p:cNvSpPr>
              <a:spLocks noChangeShapeType="1"/>
            </p:cNvSpPr>
            <p:nvPr userDrawn="1"/>
          </p:nvSpPr>
          <p:spPr bwMode="auto">
            <a:xfrm>
              <a:off x="295" y="1979"/>
              <a:ext cx="5170" cy="0"/>
            </a:xfrm>
            <a:prstGeom prst="line">
              <a:avLst/>
            </a:prstGeom>
            <a:noFill/>
            <a:ln w="12699">
              <a:solidFill>
                <a:srgbClr val="FFFFCC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10000"/>
                </a:lnSpc>
                <a:spcBef>
                  <a:spcPct val="50000"/>
                </a:spcBef>
                <a:defRPr/>
              </a:pPr>
              <a:endParaRPr lang="ru-RU"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" name="Line 16"/>
            <p:cNvSpPr>
              <a:spLocks noChangeShapeType="1"/>
            </p:cNvSpPr>
            <p:nvPr userDrawn="1"/>
          </p:nvSpPr>
          <p:spPr bwMode="auto">
            <a:xfrm>
              <a:off x="295" y="1974"/>
              <a:ext cx="5170" cy="0"/>
            </a:xfrm>
            <a:prstGeom prst="line">
              <a:avLst/>
            </a:prstGeom>
            <a:noFill/>
            <a:ln w="12699">
              <a:solidFill>
                <a:srgbClr val="FFCC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10000"/>
                </a:lnSpc>
                <a:spcBef>
                  <a:spcPct val="50000"/>
                </a:spcBef>
                <a:defRPr/>
              </a:pPr>
              <a:endParaRPr lang="ru-RU">
                <a:latin typeface="Arial" panose="020B0604020202020204" pitchFamily="34" charset="0"/>
                <a:cs typeface="+mn-cs"/>
              </a:endParaRPr>
            </a:p>
          </p:txBody>
        </p:sp>
      </p:grpSp>
      <p:sp>
        <p:nvSpPr>
          <p:cNvPr id="7" name="Text Box 31"/>
          <p:cNvSpPr txBox="1">
            <a:spLocks noChangeArrowheads="1"/>
          </p:cNvSpPr>
          <p:nvPr/>
        </p:nvSpPr>
        <p:spPr bwMode="auto">
          <a:xfrm>
            <a:off x="468313" y="1471613"/>
            <a:ext cx="3382962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altLang="ru-RU" sz="1400">
                <a:solidFill>
                  <a:srgbClr val="800000"/>
                </a:solidFill>
                <a:latin typeface="Arial" panose="020B0604020202020204" pitchFamily="34" charset="0"/>
                <a:cs typeface="+mn-cs"/>
              </a:rPr>
              <a:t>23</a:t>
            </a:r>
            <a:r>
              <a:rPr lang="ru-RU" altLang="ru-RU" sz="1400">
                <a:solidFill>
                  <a:srgbClr val="800000"/>
                </a:solidFill>
                <a:latin typeface="Arial" panose="020B0604020202020204" pitchFamily="34" charset="0"/>
                <a:cs typeface="+mn-cs"/>
              </a:rPr>
              <a:t> июля</a:t>
            </a:r>
            <a:r>
              <a:rPr lang="en-US" altLang="ru-RU" sz="1400">
                <a:solidFill>
                  <a:srgbClr val="800000"/>
                </a:solidFill>
                <a:latin typeface="Arial" panose="020B0604020202020204" pitchFamily="34" charset="0"/>
                <a:cs typeface="+mn-cs"/>
              </a:rPr>
              <a:t> 201</a:t>
            </a:r>
            <a:r>
              <a:rPr lang="ru-RU" altLang="ru-RU" sz="1400">
                <a:solidFill>
                  <a:srgbClr val="800000"/>
                </a:solidFill>
                <a:latin typeface="Arial" panose="020B0604020202020204" pitchFamily="34" charset="0"/>
                <a:cs typeface="+mn-cs"/>
              </a:rPr>
              <a:t>8</a:t>
            </a:r>
            <a:r>
              <a:rPr lang="en-US" altLang="ru-RU" sz="1400">
                <a:solidFill>
                  <a:srgbClr val="800000"/>
                </a:solidFill>
                <a:latin typeface="Arial" panose="020B0604020202020204" pitchFamily="34" charset="0"/>
                <a:cs typeface="+mn-cs"/>
              </a:rPr>
              <a:t> </a:t>
            </a:r>
            <a:r>
              <a:rPr lang="ru-RU" altLang="ru-RU" sz="1400">
                <a:solidFill>
                  <a:srgbClr val="800000"/>
                </a:solidFill>
                <a:latin typeface="Arial" panose="020B0604020202020204" pitchFamily="34" charset="0"/>
                <a:cs typeface="+mn-cs"/>
              </a:rPr>
              <a:t>года</a:t>
            </a:r>
            <a:br>
              <a:rPr lang="ru-RU" altLang="ru-RU" sz="1400">
                <a:solidFill>
                  <a:srgbClr val="800000"/>
                </a:solidFill>
                <a:latin typeface="Arial" panose="020B0604020202020204" pitchFamily="34" charset="0"/>
                <a:cs typeface="+mn-cs"/>
              </a:rPr>
            </a:br>
            <a:r>
              <a:rPr lang="ru-RU" altLang="ru-RU" sz="1400">
                <a:solidFill>
                  <a:srgbClr val="800000"/>
                </a:solidFill>
                <a:latin typeface="Arial" panose="020B0604020202020204" pitchFamily="34" charset="0"/>
                <a:cs typeface="+mn-cs"/>
              </a:rPr>
              <a:t>г. Москва, Аналитический центр при правительстве РФ</a:t>
            </a:r>
          </a:p>
        </p:txBody>
      </p:sp>
      <p:pic>
        <p:nvPicPr>
          <p:cNvPr id="8" name="Picture 40" descr="лого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22288" y="333375"/>
            <a:ext cx="8096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3637" name="Rectangle 3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95288" y="5348288"/>
            <a:ext cx="6400800" cy="13208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1800">
                <a:solidFill>
                  <a:srgbClr val="CC3300"/>
                </a:solidFill>
              </a:defRPr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  <p:sp>
        <p:nvSpPr>
          <p:cNvPr id="793645" name="Rectangle 45"/>
          <p:cNvSpPr>
            <a:spLocks noGrp="1" noChangeArrowheads="1"/>
          </p:cNvSpPr>
          <p:nvPr>
            <p:ph type="ctrTitle" sz="quarter"/>
          </p:nvPr>
        </p:nvSpPr>
        <p:spPr>
          <a:xfrm>
            <a:off x="395288" y="2535238"/>
            <a:ext cx="8353425" cy="1470025"/>
          </a:xfrm>
        </p:spPr>
        <p:txBody>
          <a:bodyPr/>
          <a:lstStyle>
            <a:lvl1pPr algn="ctr">
              <a:defRPr sz="4200"/>
            </a:lvl1pPr>
          </a:lstStyle>
          <a:p>
            <a:pPr lvl="0"/>
            <a:r>
              <a:rPr lang="ru-RU" altLang="ru-RU" noProof="0"/>
              <a:t>Поддержка интеграции с ФГИС Меркурий в типовых конфигурациях 1С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5" name="Rectangle 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1723A-1A6F-4DDE-81E2-D2522B5F87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04025" y="-26988"/>
            <a:ext cx="2232025" cy="655161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7950" y="-26988"/>
            <a:ext cx="6543675" cy="655161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5" name="Rectangle 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CF0BF-476F-40BB-93F3-27DDDFE9DF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5" name="Rectangle 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61C04-48FB-41A3-8E91-0BE5C6368F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5" name="Rectangle 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1E104-824F-49CD-ADB4-43E6067C59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950" y="1268413"/>
            <a:ext cx="4387850" cy="5256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387850" cy="5256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6" name="Rectangle 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C93CA-3FD7-4919-9243-99B30893F2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8" name="Rectangle 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9066A-9EDE-433A-88F6-1B0943738E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4" name="Rectangle 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71D29-8A38-499B-B1F9-35B8845B58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3" name="Rectangle 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88A9B-61B2-4766-B65C-64803C89D3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6" name="Rectangle 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6D32A-DC29-44C4-AB55-696A2FD030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6" name="Rectangle 5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14CB5-D78D-46AA-877B-E8DD1F43F2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7" descr="1C_06_L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616700"/>
            <a:ext cx="91440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44" descr="лого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22288" y="333375"/>
            <a:ext cx="8096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6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-26988"/>
            <a:ext cx="4824413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9" name="Rectangle 4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268413"/>
            <a:ext cx="8928100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53652" name="Rectangle 5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32575"/>
            <a:ext cx="8172450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spcBef>
                <a:spcPct val="0"/>
              </a:spcBef>
              <a:defRPr sz="1400">
                <a:solidFill>
                  <a:srgbClr val="5B0917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ru-RU" altLang="ru-RU"/>
              <a:t>Наименование слайда</a:t>
            </a:r>
          </a:p>
        </p:txBody>
      </p:sp>
      <p:sp>
        <p:nvSpPr>
          <p:cNvPr id="153655" name="Rectangle 5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43888" y="6597650"/>
            <a:ext cx="766762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000" b="1">
                <a:solidFill>
                  <a:srgbClr val="5B0917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2A3615DC-F9DE-4213-8228-1E3F7700A1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77" r:id="rId3"/>
    <p:sldLayoutId id="2147483676" r:id="rId4"/>
    <p:sldLayoutId id="2147483675" r:id="rId5"/>
    <p:sldLayoutId id="2147483674" r:id="rId6"/>
    <p:sldLayoutId id="2147483673" r:id="rId7"/>
    <p:sldLayoutId id="2147483672" r:id="rId8"/>
    <p:sldLayoutId id="2147483671" r:id="rId9"/>
    <p:sldLayoutId id="2147483670" r:id="rId10"/>
    <p:sldLayoutId id="2147483669" r:id="rId11"/>
  </p:sldLayoutIdLst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 kern="1200">
          <a:solidFill>
            <a:srgbClr val="E2271E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E2271E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E2271E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E2271E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E2271E"/>
          </a:solidFill>
          <a:latin typeface="Arial" panose="020B0604020202020204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E2271E"/>
          </a:solidFill>
          <a:latin typeface="Arial" panose="020B0604020202020204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E2271E"/>
          </a:solidFill>
          <a:latin typeface="Arial" panose="020B0604020202020204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E2271E"/>
          </a:solidFill>
          <a:latin typeface="Arial" panose="020B0604020202020204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E2271E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50000"/>
        </a:spcAft>
        <a:buClr>
          <a:srgbClr val="CC0000"/>
        </a:buClr>
        <a:buSzPct val="60000"/>
        <a:buFont typeface="Wingdings" pitchFamily="2" charset="2"/>
        <a:buChar char="n"/>
        <a:defRPr sz="2200" kern="1200">
          <a:solidFill>
            <a:srgbClr val="5B091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30000"/>
        </a:spcAft>
        <a:buClr>
          <a:srgbClr val="CC0000"/>
        </a:buClr>
        <a:buFont typeface="Wingdings" pitchFamily="2" charset="2"/>
        <a:buChar char="§"/>
        <a:defRPr sz="2000" kern="1200">
          <a:solidFill>
            <a:srgbClr val="5B091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20000"/>
        </a:spcAft>
        <a:buClr>
          <a:srgbClr val="CC0000"/>
        </a:buClr>
        <a:buSzPct val="80000"/>
        <a:buFont typeface="Wingdings" pitchFamily="2" charset="2"/>
        <a:buChar char="§"/>
        <a:defRPr kern="1200">
          <a:solidFill>
            <a:srgbClr val="5B091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20000"/>
        </a:spcAft>
        <a:buClr>
          <a:srgbClr val="CC0000"/>
        </a:buClr>
        <a:buFont typeface="Times New Roman" pitchFamily="18" charset="0"/>
        <a:buChar char="▪"/>
        <a:defRPr sz="1600" kern="1200">
          <a:solidFill>
            <a:srgbClr val="5B091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Arial" charset="0"/>
        <a:buChar char="∙"/>
        <a:defRPr sz="1400" kern="1200">
          <a:solidFill>
            <a:srgbClr val="5B091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1c.ru/news/info.jsp?id=2464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portal.1c.ru/support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ts.1c.ru/video/lector20180607-3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ts.1c.ru/video/lector20180719-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700213"/>
            <a:ext cx="8353425" cy="2879725"/>
          </a:xfrm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ru-RU" altLang="ru-RU" smtClean="0"/>
              <a:t>Интеграция с ФГИС Меркурий в типовых решениях 1С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5445125"/>
            <a:ext cx="6400800" cy="936625"/>
          </a:xfrm>
        </p:spPr>
        <p:txBody>
          <a:bodyPr/>
          <a:lstStyle/>
          <a:p>
            <a:pPr eaLnBrk="1" hangingPunct="1">
              <a:lnSpc>
                <a:spcPct val="125000"/>
              </a:lnSpc>
            </a:pPr>
            <a:r>
              <a:rPr lang="ru-RU" altLang="ru-RU" sz="1400" b="1" smtClean="0"/>
              <a:t>Василий Харитонов</a:t>
            </a:r>
            <a:br>
              <a:rPr lang="ru-RU" altLang="ru-RU" sz="1400" b="1" smtClean="0"/>
            </a:br>
            <a:r>
              <a:rPr lang="ru-RU" altLang="ru-RU" sz="1400" smtClean="0"/>
              <a:t>Разработчик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1620838" y="-26988"/>
            <a:ext cx="4824412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altLang="ru-RU" b="1">
                <a:solidFill>
                  <a:srgbClr val="E2271E"/>
                </a:solidFill>
              </a:rPr>
              <a:t>Совещание с разработчиками интеграций с ФГИС Меркурий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E98FD34-AEE9-4E58-BE05-8057A7494AC2}" type="slidenum">
              <a:rPr lang="ru-RU" altLang="ru-RU" smtClean="0">
                <a:latin typeface="Arial" charset="0"/>
                <a:cs typeface="Arial" charset="0"/>
              </a:rPr>
              <a:pPr/>
              <a:t>10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33794" name="Номер слайда 3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337648FF-D7E2-4BB5-BAFB-301732F7CD54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10</a:t>
            </a:fld>
            <a:endParaRPr lang="ru-RU" altLang="ru-RU">
              <a:solidFill>
                <a:srgbClr val="5B0917"/>
              </a:solidFill>
            </a:endParaRPr>
          </a:p>
        </p:txBody>
      </p:sp>
      <p:pic>
        <p:nvPicPr>
          <p:cNvPr id="3379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0825" cy="6858000"/>
          </a:xfrm>
        </p:spPr>
      </p:pic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139700" y="5495925"/>
            <a:ext cx="2665413" cy="1176338"/>
          </a:xfrm>
          <a:prstGeom prst="wedgeRectCallout">
            <a:avLst>
              <a:gd name="adj1" fmla="val 42093"/>
              <a:gd name="adj2" fmla="val -69282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110000"/>
              </a:lnSpc>
            </a:pPr>
            <a:r>
              <a:rPr lang="ru-RU" altLang="ru-RU" sz="1200"/>
              <a:t>Реализованы механизмы создания продукции и сопоставления с номенклатурой предприятия</a:t>
            </a: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673CE02-D494-4FF4-9C78-CF4FAF08A135}" type="slidenum">
              <a:rPr lang="ru-RU" altLang="ru-RU" smtClean="0">
                <a:latin typeface="Arial" charset="0"/>
                <a:cs typeface="Arial" charset="0"/>
              </a:rPr>
              <a:pPr/>
              <a:t>11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34818" name="Номер слайда 3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fld id="{A0F9E542-0C83-4EB9-9FFB-C517F798A290}" type="slidenum">
              <a:rPr lang="ru-RU" altLang="ru-RU" sz="1800">
                <a:solidFill>
                  <a:srgbClr val="5B0917"/>
                </a:solidFill>
              </a:rPr>
              <a:pPr eaLnBrk="0" hangingPunct="0"/>
              <a:t>11</a:t>
            </a:fld>
            <a:endParaRPr lang="ru-RU" altLang="ru-RU" sz="1800">
              <a:solidFill>
                <a:srgbClr val="5B0917"/>
              </a:solidFill>
            </a:endParaRPr>
          </a:p>
        </p:txBody>
      </p:sp>
      <p:pic>
        <p:nvPicPr>
          <p:cNvPr id="34819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0825" cy="6858000"/>
          </a:xfrm>
        </p:spPr>
      </p:pic>
      <p:sp>
        <p:nvSpPr>
          <p:cNvPr id="34820" name="AutoShape 4"/>
          <p:cNvSpPr>
            <a:spLocks noChangeArrowheads="1"/>
          </p:cNvSpPr>
          <p:nvPr/>
        </p:nvSpPr>
        <p:spPr bwMode="auto">
          <a:xfrm>
            <a:off x="147638" y="4913313"/>
            <a:ext cx="3240087" cy="1765300"/>
          </a:xfrm>
          <a:prstGeom prst="wedgeRectCallout">
            <a:avLst>
              <a:gd name="adj1" fmla="val 42093"/>
              <a:gd name="adj2" fmla="val -69282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altLang="ru-RU" sz="1200"/>
              <a:t>Обмен с ФГИС Меркурий построен вокруг рабочего места, в котором собраны текущие задачи пользователя, классификаторы и документы</a:t>
            </a:r>
          </a:p>
        </p:txBody>
      </p:sp>
      <p:sp>
        <p:nvSpPr>
          <p:cNvPr id="34821" name="Прямоугольник 1"/>
          <p:cNvSpPr>
            <a:spLocks noChangeArrowheads="1"/>
          </p:cNvSpPr>
          <p:nvPr/>
        </p:nvSpPr>
        <p:spPr bwMode="auto">
          <a:xfrm>
            <a:off x="5111750" y="2205038"/>
            <a:ext cx="828675" cy="360362"/>
          </a:xfrm>
          <a:prstGeom prst="rect">
            <a:avLst/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ru-RU" alt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3639E2-A7E1-4C5C-B795-2A0BA6EF8728}" type="slidenum">
              <a:rPr lang="ru-RU" altLang="ru-RU" smtClean="0">
                <a:latin typeface="Arial" charset="0"/>
                <a:cs typeface="Arial" charset="0"/>
              </a:rPr>
              <a:pPr/>
              <a:t>12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3686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Оформление поступления подконтрольной продукции</a:t>
            </a:r>
          </a:p>
        </p:txBody>
      </p:sp>
      <p:pic>
        <p:nvPicPr>
          <p:cNvPr id="36867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413" y="1074738"/>
            <a:ext cx="4173537" cy="513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 bwMode="auto">
          <a:xfrm>
            <a:off x="5356225" y="1998663"/>
            <a:ext cx="3100388" cy="571500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Транспортная операция ВЕТИС (входящая)</a:t>
            </a:r>
            <a:r>
              <a:rPr lang="ru-RU" altLang="ru-RU" sz="1000" dirty="0">
                <a:latin typeface="Arial" panose="020B0604020202020204" pitchFamily="34" charset="0"/>
                <a:cs typeface="Arial" panose="020B0604020202020204" pitchFamily="34" charset="0"/>
              </a:rPr>
              <a:t>(Оформление входящей партии)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5356225" y="908050"/>
            <a:ext cx="1435100" cy="56991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Входящий ВСД (В том числе с СВХ)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6951663" y="908050"/>
            <a:ext cx="1436687" cy="56991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Входящий возвратный ВСД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5356225" y="3086100"/>
            <a:ext cx="1519238" cy="56991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Возвратный ВСД</a:t>
            </a:r>
          </a:p>
        </p:txBody>
      </p:sp>
      <p:sp>
        <p:nvSpPr>
          <p:cNvPr id="36872" name="Right Arrow 25"/>
          <p:cNvSpPr>
            <a:spLocks noChangeArrowheads="1"/>
          </p:cNvSpPr>
          <p:nvPr/>
        </p:nvSpPr>
        <p:spPr bwMode="auto">
          <a:xfrm rot="5400000">
            <a:off x="5976937" y="1541463"/>
            <a:ext cx="315913" cy="331788"/>
          </a:xfrm>
          <a:prstGeom prst="rightArrow">
            <a:avLst>
              <a:gd name="adj1" fmla="val 50000"/>
              <a:gd name="adj2" fmla="val 50000"/>
            </a:avLst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rot="10800000" vert="eaVert" anchor="ctr"/>
          <a:lstStyle/>
          <a:p>
            <a:pPr>
              <a:lnSpc>
                <a:spcPct val="110000"/>
              </a:lnSpc>
              <a:spcBef>
                <a:spcPct val="50000"/>
              </a:spcBef>
              <a:buSzPct val="60000"/>
              <a:buFont typeface="Wingdings" pitchFamily="2" charset="2"/>
              <a:buNone/>
            </a:pPr>
            <a:endParaRPr lang="ru-RU" altLang="ru-RU" sz="2200"/>
          </a:p>
        </p:txBody>
      </p:sp>
      <p:sp>
        <p:nvSpPr>
          <p:cNvPr id="36873" name="Right Arrow 26"/>
          <p:cNvSpPr>
            <a:spLocks noChangeArrowheads="1"/>
          </p:cNvSpPr>
          <p:nvPr/>
        </p:nvSpPr>
        <p:spPr bwMode="auto">
          <a:xfrm rot="5400000">
            <a:off x="6740526" y="3752850"/>
            <a:ext cx="315912" cy="331787"/>
          </a:xfrm>
          <a:prstGeom prst="rightArrow">
            <a:avLst>
              <a:gd name="adj1" fmla="val 50000"/>
              <a:gd name="adj2" fmla="val 50000"/>
            </a:avLst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rot="10800000" vert="eaVert" anchor="ctr"/>
          <a:lstStyle/>
          <a:p>
            <a:pPr>
              <a:lnSpc>
                <a:spcPct val="110000"/>
              </a:lnSpc>
              <a:spcBef>
                <a:spcPct val="50000"/>
              </a:spcBef>
              <a:buSzPct val="60000"/>
              <a:buFont typeface="Wingdings" pitchFamily="2" charset="2"/>
              <a:buNone/>
            </a:pPr>
            <a:endParaRPr lang="ru-RU" altLang="ru-RU" sz="2200"/>
          </a:p>
        </p:txBody>
      </p:sp>
      <p:sp>
        <p:nvSpPr>
          <p:cNvPr id="36874" name="Right Arrow 27"/>
          <p:cNvSpPr>
            <a:spLocks noChangeArrowheads="1"/>
          </p:cNvSpPr>
          <p:nvPr/>
        </p:nvSpPr>
        <p:spPr bwMode="auto">
          <a:xfrm rot="5400000">
            <a:off x="6747669" y="2661444"/>
            <a:ext cx="315913" cy="333375"/>
          </a:xfrm>
          <a:prstGeom prst="rightArrow">
            <a:avLst>
              <a:gd name="adj1" fmla="val 50000"/>
              <a:gd name="adj2" fmla="val 50000"/>
            </a:avLst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rot="10800000" vert="eaVert" anchor="ctr"/>
          <a:lstStyle/>
          <a:p>
            <a:pPr>
              <a:lnSpc>
                <a:spcPct val="110000"/>
              </a:lnSpc>
              <a:spcBef>
                <a:spcPct val="50000"/>
              </a:spcBef>
              <a:buSzPct val="60000"/>
              <a:buFont typeface="Wingdings" pitchFamily="2" charset="2"/>
              <a:buNone/>
            </a:pPr>
            <a:endParaRPr lang="ru-RU" altLang="ru-RU" sz="2200"/>
          </a:p>
        </p:txBody>
      </p:sp>
      <p:sp>
        <p:nvSpPr>
          <p:cNvPr id="36875" name="Right Arrow 28"/>
          <p:cNvSpPr>
            <a:spLocks noChangeArrowheads="1"/>
          </p:cNvSpPr>
          <p:nvPr/>
        </p:nvSpPr>
        <p:spPr bwMode="auto">
          <a:xfrm rot="5400000">
            <a:off x="7425531" y="1540669"/>
            <a:ext cx="315913" cy="333375"/>
          </a:xfrm>
          <a:prstGeom prst="rightArrow">
            <a:avLst>
              <a:gd name="adj1" fmla="val 50000"/>
              <a:gd name="adj2" fmla="val 50000"/>
            </a:avLst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rot="10800000" vert="eaVert" anchor="ctr"/>
          <a:lstStyle/>
          <a:p>
            <a:pPr>
              <a:lnSpc>
                <a:spcPct val="110000"/>
              </a:lnSpc>
              <a:spcBef>
                <a:spcPct val="50000"/>
              </a:spcBef>
              <a:buSzPct val="60000"/>
              <a:buFont typeface="Wingdings" pitchFamily="2" charset="2"/>
              <a:buNone/>
            </a:pPr>
            <a:endParaRPr lang="ru-RU" altLang="ru-RU" sz="2200"/>
          </a:p>
        </p:txBody>
      </p:sp>
      <p:sp>
        <p:nvSpPr>
          <p:cNvPr id="18" name="Rectangle 17"/>
          <p:cNvSpPr/>
          <p:nvPr/>
        </p:nvSpPr>
        <p:spPr bwMode="auto">
          <a:xfrm>
            <a:off x="6948488" y="3086100"/>
            <a:ext cx="1508125" cy="569913"/>
          </a:xfrm>
          <a:prstGeom prst="rect">
            <a:avLst/>
          </a:prstGeom>
          <a:solidFill>
            <a:schemeClr val="bg1">
              <a:lumMod val="85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Изменение складского журнала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5435600" y="4138613"/>
            <a:ext cx="1435100" cy="5699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Поступление товаров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6954838" y="4141788"/>
            <a:ext cx="1438275" cy="5699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Возврат товаров от покупателя</a:t>
            </a:r>
          </a:p>
        </p:txBody>
      </p:sp>
      <p:sp>
        <p:nvSpPr>
          <p:cNvPr id="24" name="Rectangle 14"/>
          <p:cNvSpPr/>
          <p:nvPr/>
        </p:nvSpPr>
        <p:spPr bwMode="auto">
          <a:xfrm>
            <a:off x="5448300" y="4765675"/>
            <a:ext cx="1435100" cy="5699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Приемка товаров на хранение</a:t>
            </a:r>
          </a:p>
        </p:txBody>
      </p:sp>
      <p:sp>
        <p:nvSpPr>
          <p:cNvPr id="26" name="Rectangle 14"/>
          <p:cNvSpPr/>
          <p:nvPr/>
        </p:nvSpPr>
        <p:spPr bwMode="auto">
          <a:xfrm>
            <a:off x="6954838" y="4765675"/>
            <a:ext cx="1435100" cy="5699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Выкуп принятых на хранение товаров</a:t>
            </a:r>
          </a:p>
        </p:txBody>
      </p:sp>
      <p:sp>
        <p:nvSpPr>
          <p:cNvPr id="27" name="Rectangle 14"/>
          <p:cNvSpPr/>
          <p:nvPr/>
        </p:nvSpPr>
        <p:spPr bwMode="auto">
          <a:xfrm>
            <a:off x="5448300" y="5405438"/>
            <a:ext cx="1435100" cy="5699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Поступление сырья от давальца</a:t>
            </a:r>
          </a:p>
        </p:txBody>
      </p:sp>
      <p:sp>
        <p:nvSpPr>
          <p:cNvPr id="28" name="Rectangle 14"/>
          <p:cNvSpPr/>
          <p:nvPr/>
        </p:nvSpPr>
        <p:spPr bwMode="auto">
          <a:xfrm>
            <a:off x="6953250" y="5405438"/>
            <a:ext cx="1435100" cy="5699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Поступление от переработчика</a:t>
            </a:r>
          </a:p>
        </p:txBody>
      </p:sp>
      <p:sp>
        <p:nvSpPr>
          <p:cNvPr id="29" name="Rectangle 14"/>
          <p:cNvSpPr/>
          <p:nvPr/>
        </p:nvSpPr>
        <p:spPr bwMode="auto">
          <a:xfrm>
            <a:off x="5443538" y="6026150"/>
            <a:ext cx="1435100" cy="5699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Возврат сырья от переработчика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DDDFD2-ED71-4394-A47C-CA81DF89C456}" type="slidenum">
              <a:rPr lang="ru-RU" altLang="ru-RU" smtClean="0">
                <a:latin typeface="Arial" charset="0"/>
                <a:cs typeface="Arial" charset="0"/>
              </a:rPr>
              <a:pPr/>
              <a:t>13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37890" name="Номер слайда 3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fld id="{3AE56C52-0E85-46DB-8E3C-BE7150106606}" type="slidenum">
              <a:rPr lang="ru-RU" altLang="ru-RU" sz="1000">
                <a:solidFill>
                  <a:srgbClr val="5B0917"/>
                </a:solidFill>
              </a:rPr>
              <a:pPr eaLnBrk="0" hangingPunct="0"/>
              <a:t>13</a:t>
            </a:fld>
            <a:endParaRPr lang="ru-RU" altLang="ru-RU" sz="1000">
              <a:solidFill>
                <a:srgbClr val="5B0917"/>
              </a:solidFill>
            </a:endParaRPr>
          </a:p>
        </p:txBody>
      </p:sp>
      <p:pic>
        <p:nvPicPr>
          <p:cNvPr id="3789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588"/>
            <a:ext cx="9144000" cy="6854825"/>
          </a:xfrm>
        </p:spPr>
      </p:pic>
      <p:sp>
        <p:nvSpPr>
          <p:cNvPr id="37892" name="Прямоугольник 1"/>
          <p:cNvSpPr>
            <a:spLocks noChangeArrowheads="1"/>
          </p:cNvSpPr>
          <p:nvPr/>
        </p:nvSpPr>
        <p:spPr bwMode="auto">
          <a:xfrm>
            <a:off x="7127875" y="1520825"/>
            <a:ext cx="1368425" cy="252413"/>
          </a:xfrm>
          <a:prstGeom prst="rect">
            <a:avLst/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ru-RU" altLang="ru-RU"/>
          </a:p>
        </p:txBody>
      </p:sp>
      <p:sp>
        <p:nvSpPr>
          <p:cNvPr id="37893" name="AutoShape 4"/>
          <p:cNvSpPr>
            <a:spLocks noChangeArrowheads="1"/>
          </p:cNvSpPr>
          <p:nvPr/>
        </p:nvSpPr>
        <p:spPr bwMode="auto">
          <a:xfrm>
            <a:off x="139700" y="4906963"/>
            <a:ext cx="3240088" cy="1765300"/>
          </a:xfrm>
          <a:prstGeom prst="wedgeRectCallout">
            <a:avLst>
              <a:gd name="adj1" fmla="val 42093"/>
              <a:gd name="adj2" fmla="val -69282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altLang="ru-RU" sz="1200"/>
              <a:t>Транспортная операция ВЕТИС (входящая) - это документ, предназначенный для гашения входящих ветеринарных сопроводительных документов (ВСД) </a:t>
            </a:r>
          </a:p>
        </p:txBody>
      </p:sp>
      <p:sp>
        <p:nvSpPr>
          <p:cNvPr id="37894" name="AutoShape 4"/>
          <p:cNvSpPr>
            <a:spLocks noChangeArrowheads="1"/>
          </p:cNvSpPr>
          <p:nvPr/>
        </p:nvSpPr>
        <p:spPr bwMode="auto">
          <a:xfrm>
            <a:off x="5680075" y="53975"/>
            <a:ext cx="2236788" cy="1073150"/>
          </a:xfrm>
          <a:prstGeom prst="wedgeRectCallout">
            <a:avLst>
              <a:gd name="adj1" fmla="val 43944"/>
              <a:gd name="adj2" fmla="val 80463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0000"/>
              </a:lnSpc>
              <a:spcBef>
                <a:spcPct val="20000"/>
              </a:spcBef>
              <a:spcAft>
                <a:spcPct val="50000"/>
              </a:spcAft>
              <a:buClr>
                <a:srgbClr val="CC0000"/>
              </a:buClr>
              <a:buSzPct val="60000"/>
              <a:buFont typeface="Wingdings" pitchFamily="2" charset="2"/>
              <a:buNone/>
            </a:pPr>
            <a:r>
              <a:rPr lang="ru-RU" altLang="ru-RU" sz="1300"/>
              <a:t>Реализована возможность одновременного гашения</a:t>
            </a:r>
            <a:r>
              <a:rPr lang="ru-RU" altLang="ru-RU" sz="1300">
                <a:solidFill>
                  <a:srgbClr val="5F0000"/>
                </a:solidFill>
              </a:rPr>
              <a:t> нескольких ВСД в рамках одной ТТН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9F3CA2-CD84-462B-8862-077C163AF5BE}" type="slidenum">
              <a:rPr lang="ru-RU" altLang="ru-RU" smtClean="0">
                <a:latin typeface="Arial" charset="0"/>
                <a:cs typeface="Arial" charset="0"/>
              </a:rPr>
              <a:pPr/>
              <a:t>14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Оформление производственных документов</a:t>
            </a:r>
          </a:p>
        </p:txBody>
      </p:sp>
      <p:sp>
        <p:nvSpPr>
          <p:cNvPr id="38915" name="Slide Number Placeholder 3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21B59B46-1F0B-4D7E-A8EB-DDB163C1CBF5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14</a:t>
            </a:fld>
            <a:endParaRPr lang="ru-RU" altLang="ru-RU">
              <a:solidFill>
                <a:srgbClr val="5B0917"/>
              </a:solidFill>
            </a:endParaRPr>
          </a:p>
        </p:txBody>
      </p:sp>
      <p:pic>
        <p:nvPicPr>
          <p:cNvPr id="3891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775" y="1125538"/>
            <a:ext cx="4192588" cy="51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6"/>
          <p:cNvSpPr/>
          <p:nvPr/>
        </p:nvSpPr>
        <p:spPr bwMode="auto">
          <a:xfrm>
            <a:off x="5915025" y="1719263"/>
            <a:ext cx="1435100" cy="571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Сборка (разборка) товаров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5146675" y="2425700"/>
            <a:ext cx="1436688" cy="571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Этап производства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6691313" y="2425700"/>
            <a:ext cx="1436687" cy="5699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Производство без заказа</a:t>
            </a:r>
          </a:p>
        </p:txBody>
      </p:sp>
      <p:sp>
        <p:nvSpPr>
          <p:cNvPr id="38920" name="Right Arrow 30"/>
          <p:cNvSpPr>
            <a:spLocks noChangeArrowheads="1"/>
          </p:cNvSpPr>
          <p:nvPr/>
        </p:nvSpPr>
        <p:spPr bwMode="auto">
          <a:xfrm rot="5400000">
            <a:off x="6503194" y="3096419"/>
            <a:ext cx="315913" cy="333375"/>
          </a:xfrm>
          <a:prstGeom prst="rightArrow">
            <a:avLst>
              <a:gd name="adj1" fmla="val 50000"/>
              <a:gd name="adj2" fmla="val 50000"/>
            </a:avLst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  <a:spcBef>
                <a:spcPct val="50000"/>
              </a:spcBef>
              <a:buSzPct val="60000"/>
              <a:buFont typeface="Wingdings" pitchFamily="2" charset="2"/>
              <a:buNone/>
            </a:pPr>
            <a:endParaRPr lang="ru-RU" altLang="ru-RU" sz="2200"/>
          </a:p>
        </p:txBody>
      </p:sp>
      <p:sp>
        <p:nvSpPr>
          <p:cNvPr id="33" name="Rectangle 32"/>
          <p:cNvSpPr/>
          <p:nvPr/>
        </p:nvSpPr>
        <p:spPr bwMode="auto">
          <a:xfrm>
            <a:off x="5146675" y="3567113"/>
            <a:ext cx="2979738" cy="569912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Производственная операция ВЕТИС</a:t>
            </a:r>
            <a:r>
              <a:rPr lang="ru-RU" altLang="ru-RU" sz="1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 dirty="0">
                <a:latin typeface="Arial" panose="020B0604020202020204" pitchFamily="34" charset="0"/>
                <a:cs typeface="Arial" panose="020B0604020202020204" pitchFamily="34" charset="0"/>
              </a:rPr>
              <a:t>(Оформление производственной партии)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5130800" y="4730750"/>
            <a:ext cx="1452563" cy="5715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Производственный ВСД</a:t>
            </a:r>
          </a:p>
        </p:txBody>
      </p:sp>
      <p:sp>
        <p:nvSpPr>
          <p:cNvPr id="38923" name="Right Arrow 34"/>
          <p:cNvSpPr>
            <a:spLocks noChangeArrowheads="1"/>
          </p:cNvSpPr>
          <p:nvPr/>
        </p:nvSpPr>
        <p:spPr bwMode="auto">
          <a:xfrm rot="5400000">
            <a:off x="6493670" y="4266406"/>
            <a:ext cx="315912" cy="333375"/>
          </a:xfrm>
          <a:prstGeom prst="rightArrow">
            <a:avLst>
              <a:gd name="adj1" fmla="val 50000"/>
              <a:gd name="adj2" fmla="val 50000"/>
            </a:avLst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  <a:spcBef>
                <a:spcPct val="50000"/>
              </a:spcBef>
              <a:buSzPct val="60000"/>
              <a:buFont typeface="Wingdings" pitchFamily="2" charset="2"/>
              <a:buNone/>
            </a:pPr>
            <a:endParaRPr lang="ru-RU" altLang="ru-RU" sz="2200"/>
          </a:p>
        </p:txBody>
      </p:sp>
      <p:sp>
        <p:nvSpPr>
          <p:cNvPr id="13" name="Rectangle 12"/>
          <p:cNvSpPr/>
          <p:nvPr/>
        </p:nvSpPr>
        <p:spPr bwMode="auto">
          <a:xfrm>
            <a:off x="6691313" y="4732338"/>
            <a:ext cx="1435100" cy="56991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Изменение складского журнала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20C766-A436-46BA-A701-3D63DD1815E0}" type="slidenum">
              <a:rPr lang="ru-RU" altLang="ru-RU" smtClean="0">
                <a:latin typeface="Arial" charset="0"/>
                <a:cs typeface="Arial" charset="0"/>
              </a:rPr>
              <a:pPr/>
              <a:t>15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39938" name="Номер слайда 3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C6AC2DDA-DFD5-444E-8B2E-5D99B5A5B454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15</a:t>
            </a:fld>
            <a:endParaRPr lang="ru-RU" altLang="ru-RU">
              <a:solidFill>
                <a:srgbClr val="5B0917"/>
              </a:solidFill>
            </a:endParaRPr>
          </a:p>
        </p:txBody>
      </p:sp>
      <p:pic>
        <p:nvPicPr>
          <p:cNvPr id="39939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0825" cy="6858000"/>
          </a:xfrm>
        </p:spPr>
      </p:pic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182563" y="4516438"/>
            <a:ext cx="3763962" cy="2182812"/>
          </a:xfrm>
          <a:prstGeom prst="wedgeRectCallout">
            <a:avLst>
              <a:gd name="adj1" fmla="val 39861"/>
              <a:gd name="adj2" fmla="val -81958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SzPct val="60000"/>
              <a:buFont typeface="Wingdings" pitchFamily="2" charset="2"/>
              <a:buNone/>
            </a:pPr>
            <a:r>
              <a:rPr lang="ru-RU" altLang="ru-RU" sz="1300"/>
              <a:t>Производственная операция ВЕТИС заполняется по данным производственных документов: </a:t>
            </a:r>
          </a:p>
          <a:p>
            <a:pPr>
              <a:buSzPct val="60000"/>
              <a:buFont typeface="Wingdings" pitchFamily="2" charset="2"/>
              <a:buNone/>
            </a:pPr>
            <a:endParaRPr lang="ru-RU" altLang="ru-RU" sz="1300"/>
          </a:p>
          <a:p>
            <a:pPr>
              <a:buSzPct val="60000"/>
              <a:buFont typeface="Wingdings" pitchFamily="2" charset="2"/>
              <a:buChar char="n"/>
            </a:pPr>
            <a:r>
              <a:rPr lang="ru-RU" altLang="ru-RU" sz="1300"/>
              <a:t>Идентификатор партии</a:t>
            </a:r>
          </a:p>
          <a:p>
            <a:pPr>
              <a:buSzPct val="60000"/>
              <a:buFont typeface="Wingdings" pitchFamily="2" charset="2"/>
              <a:buChar char="n"/>
            </a:pPr>
            <a:r>
              <a:rPr lang="ru-RU" altLang="ru-RU" sz="1300"/>
              <a:t>Дата производства</a:t>
            </a:r>
          </a:p>
          <a:p>
            <a:pPr>
              <a:buSzPct val="60000"/>
              <a:buFont typeface="Wingdings" pitchFamily="2" charset="2"/>
              <a:buChar char="n"/>
            </a:pPr>
            <a:r>
              <a:rPr lang="ru-RU" altLang="ru-RU" sz="1300"/>
              <a:t>Срок годности</a:t>
            </a:r>
          </a:p>
          <a:p>
            <a:pPr>
              <a:buSzPct val="60000"/>
              <a:buFont typeface="Wingdings" pitchFamily="2" charset="2"/>
              <a:buChar char="n"/>
            </a:pPr>
            <a:r>
              <a:rPr lang="ru-RU" altLang="ru-RU" sz="1300"/>
              <a:t>Сопоставленная с номенклатурой продукция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80DA266-155F-46FE-84B1-4065DFD8DDEE}" type="slidenum">
              <a:rPr lang="ru-RU" altLang="ru-RU" smtClean="0">
                <a:latin typeface="Arial" charset="0"/>
                <a:cs typeface="Arial" charset="0"/>
              </a:rPr>
              <a:pPr/>
              <a:t>16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40962" name="Заголовок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Оформление складских операций</a:t>
            </a:r>
          </a:p>
        </p:txBody>
      </p:sp>
      <p:sp>
        <p:nvSpPr>
          <p:cNvPr id="40963" name="Slide Number Placeholder 3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ACC7261E-4E61-4A50-B1D4-49E3741BDB03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16</a:t>
            </a:fld>
            <a:endParaRPr lang="ru-RU" altLang="ru-RU">
              <a:solidFill>
                <a:srgbClr val="5B0917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372100" y="2133600"/>
            <a:ext cx="1435100" cy="5699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Оприходование излишков товаров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5375275" y="1490663"/>
            <a:ext cx="1435100" cy="571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Списание недостач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6875463" y="2133600"/>
            <a:ext cx="1435100" cy="5699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Пересортица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6880225" y="1490663"/>
            <a:ext cx="1435100" cy="571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Внутреннее потребление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5372100" y="3832225"/>
            <a:ext cx="3027363" cy="56991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Инвентаризация продукции ВЕТИС</a:t>
            </a:r>
          </a:p>
        </p:txBody>
      </p:sp>
      <p:sp>
        <p:nvSpPr>
          <p:cNvPr id="40969" name="Right Arrow 17"/>
          <p:cNvSpPr>
            <a:spLocks noChangeArrowheads="1"/>
          </p:cNvSpPr>
          <p:nvPr/>
        </p:nvSpPr>
        <p:spPr bwMode="auto">
          <a:xfrm rot="5400000">
            <a:off x="6727825" y="3430588"/>
            <a:ext cx="315913" cy="331787"/>
          </a:xfrm>
          <a:prstGeom prst="rightArrow">
            <a:avLst>
              <a:gd name="adj1" fmla="val 50000"/>
              <a:gd name="adj2" fmla="val 50000"/>
            </a:avLst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  <a:spcBef>
                <a:spcPct val="50000"/>
              </a:spcBef>
              <a:buSzPct val="60000"/>
              <a:buFont typeface="Wingdings" pitchFamily="2" charset="2"/>
              <a:buNone/>
            </a:pPr>
            <a:endParaRPr lang="ru-RU" altLang="ru-RU" sz="2200"/>
          </a:p>
        </p:txBody>
      </p:sp>
      <p:pic>
        <p:nvPicPr>
          <p:cNvPr id="40970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981075"/>
            <a:ext cx="4233863" cy="520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 bwMode="auto">
          <a:xfrm>
            <a:off x="5372100" y="4875213"/>
            <a:ext cx="3027363" cy="56991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Изменение складского журнала</a:t>
            </a:r>
          </a:p>
        </p:txBody>
      </p:sp>
      <p:sp>
        <p:nvSpPr>
          <p:cNvPr id="40972" name="Right Arrow 19"/>
          <p:cNvSpPr>
            <a:spLocks noChangeArrowheads="1"/>
          </p:cNvSpPr>
          <p:nvPr/>
        </p:nvSpPr>
        <p:spPr bwMode="auto">
          <a:xfrm rot="5400000">
            <a:off x="6727825" y="4471988"/>
            <a:ext cx="315913" cy="331787"/>
          </a:xfrm>
          <a:prstGeom prst="rightArrow">
            <a:avLst>
              <a:gd name="adj1" fmla="val 50000"/>
              <a:gd name="adj2" fmla="val 50000"/>
            </a:avLst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  <a:spcBef>
                <a:spcPct val="50000"/>
              </a:spcBef>
              <a:buSzPct val="60000"/>
              <a:buFont typeface="Wingdings" pitchFamily="2" charset="2"/>
              <a:buNone/>
            </a:pPr>
            <a:endParaRPr lang="ru-RU" altLang="ru-RU" sz="2200"/>
          </a:p>
        </p:txBody>
      </p:sp>
      <p:sp>
        <p:nvSpPr>
          <p:cNvPr id="18" name="Rectangle 10"/>
          <p:cNvSpPr/>
          <p:nvPr/>
        </p:nvSpPr>
        <p:spPr bwMode="auto">
          <a:xfrm>
            <a:off x="5372100" y="2781300"/>
            <a:ext cx="1435100" cy="5699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Прочее оприходование</a:t>
            </a:r>
          </a:p>
        </p:txBody>
      </p:sp>
      <p:sp>
        <p:nvSpPr>
          <p:cNvPr id="20" name="Rectangle 10"/>
          <p:cNvSpPr/>
          <p:nvPr/>
        </p:nvSpPr>
        <p:spPr bwMode="auto">
          <a:xfrm>
            <a:off x="6875463" y="2781300"/>
            <a:ext cx="1435100" cy="5699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Порча товаров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59F9FE-4937-494E-A72C-E8DA3028F4DE}" type="slidenum">
              <a:rPr lang="ru-RU" altLang="ru-RU" smtClean="0">
                <a:latin typeface="Arial" charset="0"/>
                <a:cs typeface="Arial" charset="0"/>
              </a:rPr>
              <a:pPr/>
              <a:t>17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41986" name="Номер слайда 3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259EE799-6C8E-4CC5-B094-2D346F0EB9AC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17</a:t>
            </a:fld>
            <a:endParaRPr lang="ru-RU" altLang="ru-RU">
              <a:solidFill>
                <a:srgbClr val="5B0917"/>
              </a:solidFill>
            </a:endParaRPr>
          </a:p>
        </p:txBody>
      </p:sp>
      <p:pic>
        <p:nvPicPr>
          <p:cNvPr id="4198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0825" cy="6858000"/>
          </a:xfrm>
        </p:spPr>
      </p:pic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182563" y="5308600"/>
            <a:ext cx="3482975" cy="1363663"/>
          </a:xfrm>
          <a:prstGeom prst="wedgeRectCallout">
            <a:avLst>
              <a:gd name="adj1" fmla="val 39861"/>
              <a:gd name="adj2" fmla="val -81958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SzPct val="60000"/>
              <a:buFont typeface="Wingdings" pitchFamily="2" charset="2"/>
              <a:buNone/>
            </a:pPr>
            <a:r>
              <a:rPr lang="ru-RU" altLang="ru-RU" sz="1300"/>
              <a:t>Новое количество инвентаризируемой продукции автоматически рассчитывается по данным складских документов. От пользователя требуется только проверить заполнение и передать данные в ФГИС Меркурий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51752F0-E7BA-4DF5-91E3-ED6CFB3FF778}" type="slidenum">
              <a:rPr lang="ru-RU" altLang="ru-RU" smtClean="0">
                <a:latin typeface="Arial" charset="0"/>
                <a:cs typeface="Arial" charset="0"/>
              </a:rPr>
              <a:pPr/>
              <a:t>18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4301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Оформление операций через </a:t>
            </a:r>
            <a:r>
              <a:rPr lang="en-US" altLang="ru-RU" smtClean="0"/>
              <a:t>Web-</a:t>
            </a:r>
            <a:r>
              <a:rPr lang="ru-RU" altLang="ru-RU" smtClean="0"/>
              <a:t>интерфейс</a:t>
            </a:r>
          </a:p>
        </p:txBody>
      </p:sp>
      <p:sp>
        <p:nvSpPr>
          <p:cNvPr id="43011" name="Номер слайда 3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3C492329-7715-40BA-82A3-9241AD8DE860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18</a:t>
            </a:fld>
            <a:endParaRPr lang="ru-RU" altLang="ru-RU">
              <a:solidFill>
                <a:srgbClr val="5B0917"/>
              </a:solidFill>
            </a:endParaRPr>
          </a:p>
        </p:txBody>
      </p:sp>
      <p:pic>
        <p:nvPicPr>
          <p:cNvPr id="43012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208088" y="1052513"/>
            <a:ext cx="6640512" cy="5175250"/>
          </a:xfrm>
        </p:spPr>
      </p:pic>
      <p:sp>
        <p:nvSpPr>
          <p:cNvPr id="43013" name="Прямоугольник 2"/>
          <p:cNvSpPr>
            <a:spLocks noChangeArrowheads="1"/>
          </p:cNvSpPr>
          <p:nvPr/>
        </p:nvSpPr>
        <p:spPr bwMode="auto">
          <a:xfrm>
            <a:off x="3405188" y="2349500"/>
            <a:ext cx="1057275" cy="250825"/>
          </a:xfrm>
          <a:prstGeom prst="rect">
            <a:avLst/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ru-RU" altLang="ru-RU"/>
          </a:p>
        </p:txBody>
      </p:sp>
      <p:sp>
        <p:nvSpPr>
          <p:cNvPr id="43014" name="Прямоугольник 6"/>
          <p:cNvSpPr>
            <a:spLocks noChangeArrowheads="1"/>
          </p:cNvSpPr>
          <p:nvPr/>
        </p:nvSpPr>
        <p:spPr bwMode="auto">
          <a:xfrm>
            <a:off x="1976438" y="4508500"/>
            <a:ext cx="3676650" cy="315913"/>
          </a:xfrm>
          <a:prstGeom prst="rect">
            <a:avLst/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ru-RU" altLang="ru-RU"/>
          </a:p>
        </p:txBody>
      </p:sp>
      <p:sp>
        <p:nvSpPr>
          <p:cNvPr id="43015" name="AutoShape 4"/>
          <p:cNvSpPr>
            <a:spLocks noChangeArrowheads="1"/>
          </p:cNvSpPr>
          <p:nvPr/>
        </p:nvSpPr>
        <p:spPr bwMode="auto">
          <a:xfrm>
            <a:off x="239713" y="1125538"/>
            <a:ext cx="2070100" cy="1073150"/>
          </a:xfrm>
          <a:prstGeom prst="wedgeRectCallout">
            <a:avLst>
              <a:gd name="adj1" fmla="val 43944"/>
              <a:gd name="adj2" fmla="val 80463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0000"/>
              </a:lnSpc>
              <a:spcBef>
                <a:spcPct val="20000"/>
              </a:spcBef>
              <a:spcAft>
                <a:spcPct val="50000"/>
              </a:spcAft>
              <a:buClr>
                <a:srgbClr val="CC0000"/>
              </a:buClr>
              <a:buSzPct val="60000"/>
              <a:buFont typeface="Wingdings" pitchFamily="2" charset="2"/>
              <a:buNone/>
            </a:pPr>
            <a:r>
              <a:rPr lang="ru-RU" sz="1300">
                <a:solidFill>
                  <a:srgbClr val="5F0000"/>
                </a:solidFill>
              </a:rPr>
              <a:t>Для малых предприятий актуальна работа пользователей в Web-интерфейсе</a:t>
            </a:r>
          </a:p>
        </p:txBody>
      </p:sp>
      <p:sp>
        <p:nvSpPr>
          <p:cNvPr id="43016" name="Прямоугольник 2"/>
          <p:cNvSpPr>
            <a:spLocks noChangeArrowheads="1"/>
          </p:cNvSpPr>
          <p:nvPr/>
        </p:nvSpPr>
        <p:spPr bwMode="auto">
          <a:xfrm>
            <a:off x="3405188" y="5440363"/>
            <a:ext cx="1057275" cy="250825"/>
          </a:xfrm>
          <a:prstGeom prst="rect">
            <a:avLst/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ru-RU" alt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536498A-1912-4780-B7A4-CAE5F0DD735A}" type="slidenum">
              <a:rPr lang="ru-RU" altLang="ru-RU" smtClean="0">
                <a:latin typeface="Arial" charset="0"/>
                <a:cs typeface="Arial" charset="0"/>
              </a:rPr>
              <a:pPr/>
              <a:t>19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44034" name="Номер слайда 3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D9D69784-2E7D-4ADA-8E79-ECDA1843D9E7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19</a:t>
            </a:fld>
            <a:endParaRPr lang="ru-RU" altLang="ru-RU">
              <a:solidFill>
                <a:srgbClr val="5B0917"/>
              </a:solidFill>
            </a:endParaRPr>
          </a:p>
        </p:txBody>
      </p:sp>
      <p:pic>
        <p:nvPicPr>
          <p:cNvPr id="4403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0825" cy="6858000"/>
          </a:xfrm>
        </p:spPr>
      </p:pic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169863" y="4959350"/>
            <a:ext cx="3551237" cy="1693863"/>
          </a:xfrm>
          <a:prstGeom prst="wedgeRectCallout">
            <a:avLst>
              <a:gd name="adj1" fmla="val 32889"/>
              <a:gd name="adj2" fmla="val -66463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0000"/>
              </a:lnSpc>
              <a:spcBef>
                <a:spcPct val="20000"/>
              </a:spcBef>
              <a:spcAft>
                <a:spcPct val="50000"/>
              </a:spcAft>
              <a:buClr>
                <a:srgbClr val="CC0000"/>
              </a:buClr>
              <a:buSzPct val="60000"/>
              <a:buFont typeface="Wingdings" pitchFamily="2" charset="2"/>
              <a:buNone/>
            </a:pPr>
            <a:r>
              <a:rPr lang="ru-RU" altLang="ru-RU" sz="1300"/>
              <a:t>Реализована загрузка документов, созданных пользователями</a:t>
            </a:r>
            <a:r>
              <a:rPr lang="ru-RU" altLang="ru-RU" sz="1300">
                <a:solidFill>
                  <a:srgbClr val="5F0000"/>
                </a:solidFill>
              </a:rPr>
              <a:t/>
            </a:r>
            <a:br>
              <a:rPr lang="ru-RU" altLang="ru-RU" sz="1300">
                <a:solidFill>
                  <a:srgbClr val="5F0000"/>
                </a:solidFill>
              </a:rPr>
            </a:br>
            <a:r>
              <a:rPr lang="ru-RU" altLang="ru-RU" sz="1300">
                <a:solidFill>
                  <a:srgbClr val="5F0000"/>
                </a:solidFill>
              </a:rPr>
              <a:t>в Web-интерфейсе. Это может быть полезно для малых предприятий, где часть операций делают ветеринарные врачи</a:t>
            </a:r>
          </a:p>
        </p:txBody>
      </p:sp>
      <p:sp>
        <p:nvSpPr>
          <p:cNvPr id="44037" name="Прямоугольник 2"/>
          <p:cNvSpPr>
            <a:spLocks noChangeArrowheads="1"/>
          </p:cNvSpPr>
          <p:nvPr/>
        </p:nvSpPr>
        <p:spPr bwMode="auto">
          <a:xfrm>
            <a:off x="2068513" y="2097088"/>
            <a:ext cx="4411662" cy="287337"/>
          </a:xfrm>
          <a:prstGeom prst="rect">
            <a:avLst/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ru-RU" altLang="ru-RU"/>
          </a:p>
        </p:txBody>
      </p:sp>
      <p:pic>
        <p:nvPicPr>
          <p:cNvPr id="4403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3052763"/>
            <a:ext cx="32861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9" name="Прямоугольник 8"/>
          <p:cNvSpPr>
            <a:spLocks noChangeArrowheads="1"/>
          </p:cNvSpPr>
          <p:nvPr/>
        </p:nvSpPr>
        <p:spPr bwMode="auto">
          <a:xfrm>
            <a:off x="5508625" y="3052763"/>
            <a:ext cx="3286125" cy="885825"/>
          </a:xfrm>
          <a:prstGeom prst="rect">
            <a:avLst/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ru-RU" altLang="ru-RU"/>
          </a:p>
        </p:txBody>
      </p:sp>
      <p:cxnSp>
        <p:nvCxnSpPr>
          <p:cNvPr id="44040" name="Прямая со стрелкой 5"/>
          <p:cNvCxnSpPr>
            <a:cxnSpLocks noChangeShapeType="1"/>
          </p:cNvCxnSpPr>
          <p:nvPr/>
        </p:nvCxnSpPr>
        <p:spPr bwMode="auto">
          <a:xfrm flipH="1" flipV="1">
            <a:off x="5256213" y="2528888"/>
            <a:ext cx="611187" cy="395287"/>
          </a:xfrm>
          <a:prstGeom prst="straightConnector1">
            <a:avLst/>
          </a:prstGeom>
          <a:noFill/>
          <a:ln w="44450" algn="ctr">
            <a:solidFill>
              <a:srgbClr val="CC3300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40026CA-3AF0-4C7E-975D-4FF00E851E1D}" type="slidenum">
              <a:rPr lang="ru-RU" altLang="ru-RU" smtClean="0">
                <a:latin typeface="Arial" charset="0"/>
                <a:cs typeface="Arial" charset="0"/>
              </a:rPr>
              <a:pPr/>
              <a:t>2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17410" name="Заголовок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Интеграция с ФГИС Меркурий в типовых конфигурациях 1С</a:t>
            </a:r>
          </a:p>
        </p:txBody>
      </p:sp>
      <p:sp>
        <p:nvSpPr>
          <p:cNvPr id="17411" name="Номер слайда 4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CF50E8BE-1EB3-42D8-A8AA-34DBD3699533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2</a:t>
            </a:fld>
            <a:endParaRPr lang="ru-RU" altLang="ru-RU">
              <a:solidFill>
                <a:srgbClr val="5B0917"/>
              </a:solidFill>
            </a:endParaRPr>
          </a:p>
        </p:txBody>
      </p:sp>
      <p:sp>
        <p:nvSpPr>
          <p:cNvPr id="17412" name="Rectangle 3"/>
          <p:cNvSpPr txBox="1">
            <a:spLocks noChangeArrowheads="1"/>
          </p:cNvSpPr>
          <p:nvPr/>
        </p:nvSpPr>
        <p:spPr bwMode="auto">
          <a:xfrm>
            <a:off x="107950" y="1196975"/>
            <a:ext cx="89281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spcAft>
                <a:spcPct val="50000"/>
              </a:spcAft>
              <a:buClr>
                <a:srgbClr val="CC0000"/>
              </a:buClr>
              <a:buSzPct val="60000"/>
              <a:buFont typeface="Wingdings" pitchFamily="2" charset="2"/>
              <a:buChar char="n"/>
            </a:pPr>
            <a:r>
              <a:rPr lang="ru-RU" altLang="ru-RU">
                <a:solidFill>
                  <a:srgbClr val="5B0917"/>
                </a:solidFill>
              </a:rPr>
              <a:t>15 июня 2018 года фирмой 1С выпущены обновления современных типовых решений системы 1С:Предприятие 8, в которых реализованы механизмы обмена данными с ФГИС Меркурий, позволяющие выполнить требования приказа Минсельхоза от 27.12.2016 № 589 (</a:t>
            </a:r>
            <a:r>
              <a:rPr lang="ru-RU" altLang="ru-RU">
                <a:solidFill>
                  <a:srgbClr val="5B0917"/>
                </a:solidFill>
                <a:hlinkClick r:id="rId3" tooltip="http://1c.ru/news/info.jsp?id=24643"/>
              </a:rPr>
              <a:t>http://1c.ru/news/info.jsp?id=24643</a:t>
            </a:r>
            <a:r>
              <a:rPr lang="ru-RU" altLang="ru-RU">
                <a:solidFill>
                  <a:srgbClr val="5B0917"/>
                </a:solidFill>
              </a:rPr>
              <a:t>)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spcAft>
                <a:spcPct val="50000"/>
              </a:spcAft>
              <a:buClr>
                <a:srgbClr val="CC0000"/>
              </a:buClr>
              <a:buSzPct val="60000"/>
              <a:buFont typeface="Wingdings" pitchFamily="2" charset="2"/>
              <a:buChar char="n"/>
            </a:pPr>
            <a:r>
              <a:rPr lang="ru-RU" altLang="ru-RU">
                <a:solidFill>
                  <a:srgbClr val="5B0917"/>
                </a:solidFill>
              </a:rPr>
              <a:t>Для получения обновлений программа пользователя должна находиться на официальной поддержке в фирме 1С, см. </a:t>
            </a:r>
            <a:r>
              <a:rPr lang="ru-RU" altLang="ru-RU">
                <a:solidFill>
                  <a:srgbClr val="5B0917"/>
                </a:solidFill>
                <a:hlinkClick r:id="rId4" tooltip="https://portal.1c.ru/support"/>
              </a:rPr>
              <a:t>https://portal.1c.ru/support</a:t>
            </a:r>
            <a:r>
              <a:rPr lang="ru-RU" altLang="ru-RU">
                <a:solidFill>
                  <a:srgbClr val="5B0917"/>
                </a:solidFill>
              </a:rPr>
              <a:t>, дополнительная оплата в рамках текущего информационно-технологического сопровождения не требуется</a:t>
            </a:r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A69F5C1-9D78-44AE-8016-07AEEA46F5FE}" type="slidenum">
              <a:rPr lang="ru-RU" altLang="ru-RU" smtClean="0">
                <a:latin typeface="Arial" charset="0"/>
                <a:cs typeface="Arial" charset="0"/>
              </a:rPr>
              <a:pPr/>
              <a:t>20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Оформление перемещения подконтрольной продукции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5472113" y="1052513"/>
            <a:ext cx="1435100" cy="5699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Реализация товаров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5472113" y="4687888"/>
            <a:ext cx="2954337" cy="571500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Транспортная операция ВЕТИС (исходящая)</a:t>
            </a:r>
            <a:r>
              <a:rPr lang="ru-RU" altLang="ru-RU" sz="10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Оформление транспортной партии</a:t>
            </a:r>
            <a:r>
              <a:rPr lang="ru-RU" altLang="ru-RU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5061" name="Right Arrow 11"/>
          <p:cNvSpPr>
            <a:spLocks noChangeArrowheads="1"/>
          </p:cNvSpPr>
          <p:nvPr/>
        </p:nvSpPr>
        <p:spPr bwMode="auto">
          <a:xfrm rot="5400000">
            <a:off x="6791325" y="4291013"/>
            <a:ext cx="315913" cy="331787"/>
          </a:xfrm>
          <a:prstGeom prst="rightArrow">
            <a:avLst>
              <a:gd name="adj1" fmla="val 50000"/>
              <a:gd name="adj2" fmla="val 50000"/>
            </a:avLst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  <a:spcBef>
                <a:spcPct val="50000"/>
              </a:spcBef>
              <a:buSzPct val="60000"/>
              <a:buFont typeface="Wingdings" pitchFamily="2" charset="2"/>
              <a:buNone/>
            </a:pPr>
            <a:endParaRPr lang="ru-RU" altLang="ru-RU" sz="2200"/>
          </a:p>
        </p:txBody>
      </p:sp>
      <p:sp>
        <p:nvSpPr>
          <p:cNvPr id="32" name="Rectangle 31"/>
          <p:cNvSpPr/>
          <p:nvPr/>
        </p:nvSpPr>
        <p:spPr bwMode="auto">
          <a:xfrm>
            <a:off x="5472113" y="1697038"/>
            <a:ext cx="1435100" cy="571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Перемещение товаров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5472113" y="2344738"/>
            <a:ext cx="1435100" cy="5699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Возврат товаров между организациями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6991350" y="2344738"/>
            <a:ext cx="1435100" cy="5699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Передача товаров между организациями</a:t>
            </a:r>
          </a:p>
        </p:txBody>
      </p:sp>
      <p:pic>
        <p:nvPicPr>
          <p:cNvPr id="45065" name="Picture 1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984250"/>
            <a:ext cx="4230688" cy="520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35"/>
          <p:cNvSpPr/>
          <p:nvPr/>
        </p:nvSpPr>
        <p:spPr bwMode="auto">
          <a:xfrm>
            <a:off x="5472113" y="5765800"/>
            <a:ext cx="1435100" cy="5715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Исходящий ВСД</a:t>
            </a:r>
          </a:p>
        </p:txBody>
      </p:sp>
      <p:sp>
        <p:nvSpPr>
          <p:cNvPr id="45067" name="Right Arrow 36"/>
          <p:cNvSpPr>
            <a:spLocks noChangeArrowheads="1"/>
          </p:cNvSpPr>
          <p:nvPr/>
        </p:nvSpPr>
        <p:spPr bwMode="auto">
          <a:xfrm rot="5400000">
            <a:off x="6781801" y="5321300"/>
            <a:ext cx="315912" cy="331787"/>
          </a:xfrm>
          <a:prstGeom prst="rightArrow">
            <a:avLst>
              <a:gd name="adj1" fmla="val 50000"/>
              <a:gd name="adj2" fmla="val 50000"/>
            </a:avLst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  <a:spcBef>
                <a:spcPct val="50000"/>
              </a:spcBef>
              <a:buSzPct val="60000"/>
              <a:buFont typeface="Wingdings" pitchFamily="2" charset="2"/>
              <a:buNone/>
            </a:pPr>
            <a:endParaRPr lang="ru-RU" altLang="ru-RU" sz="2200"/>
          </a:p>
        </p:txBody>
      </p:sp>
      <p:sp>
        <p:nvSpPr>
          <p:cNvPr id="13" name="Rectangle 12"/>
          <p:cNvSpPr/>
          <p:nvPr/>
        </p:nvSpPr>
        <p:spPr bwMode="auto">
          <a:xfrm>
            <a:off x="6991350" y="5780088"/>
            <a:ext cx="1423988" cy="55721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Изменение складского журнала</a:t>
            </a:r>
          </a:p>
        </p:txBody>
      </p:sp>
      <p:sp>
        <p:nvSpPr>
          <p:cNvPr id="15" name="Rectangle 9"/>
          <p:cNvSpPr/>
          <p:nvPr/>
        </p:nvSpPr>
        <p:spPr bwMode="auto">
          <a:xfrm>
            <a:off x="6991350" y="1052513"/>
            <a:ext cx="1435100" cy="5699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Возврат поставщику</a:t>
            </a:r>
          </a:p>
        </p:txBody>
      </p:sp>
      <p:sp>
        <p:nvSpPr>
          <p:cNvPr id="16" name="Rectangle 31"/>
          <p:cNvSpPr/>
          <p:nvPr/>
        </p:nvSpPr>
        <p:spPr bwMode="auto">
          <a:xfrm>
            <a:off x="6975475" y="1701800"/>
            <a:ext cx="1435100" cy="571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Движение продукции и материалов</a:t>
            </a:r>
          </a:p>
        </p:txBody>
      </p:sp>
      <p:sp>
        <p:nvSpPr>
          <p:cNvPr id="17" name="Rectangle 32"/>
          <p:cNvSpPr/>
          <p:nvPr/>
        </p:nvSpPr>
        <p:spPr bwMode="auto">
          <a:xfrm>
            <a:off x="5476875" y="2992438"/>
            <a:ext cx="1435100" cy="5699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Передача давальцу</a:t>
            </a:r>
          </a:p>
        </p:txBody>
      </p:sp>
      <p:sp>
        <p:nvSpPr>
          <p:cNvPr id="18" name="Rectangle 32"/>
          <p:cNvSpPr/>
          <p:nvPr/>
        </p:nvSpPr>
        <p:spPr bwMode="auto">
          <a:xfrm>
            <a:off x="6983413" y="2992438"/>
            <a:ext cx="1435100" cy="5699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Возврат сырья давальцу</a:t>
            </a:r>
          </a:p>
        </p:txBody>
      </p:sp>
      <p:sp>
        <p:nvSpPr>
          <p:cNvPr id="20" name="Rectangle 32"/>
          <p:cNvSpPr/>
          <p:nvPr/>
        </p:nvSpPr>
        <p:spPr bwMode="auto">
          <a:xfrm>
            <a:off x="5476875" y="3654425"/>
            <a:ext cx="1435100" cy="5699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Передача сырья переработчику</a:t>
            </a:r>
          </a:p>
        </p:txBody>
      </p:sp>
      <p:sp>
        <p:nvSpPr>
          <p:cNvPr id="21" name="Rectangle 32"/>
          <p:cNvSpPr/>
          <p:nvPr/>
        </p:nvSpPr>
        <p:spPr bwMode="auto">
          <a:xfrm>
            <a:off x="6980238" y="3654425"/>
            <a:ext cx="1435100" cy="5699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altLang="ru-RU" sz="1000">
                <a:latin typeface="Arial" panose="020B0604020202020204" pitchFamily="34" charset="0"/>
                <a:cs typeface="Arial" panose="020B0604020202020204" pitchFamily="34" charset="0"/>
              </a:rPr>
              <a:t>Отгрузка товаров с хранения</a:t>
            </a:r>
          </a:p>
        </p:txBody>
      </p:sp>
      <p:sp>
        <p:nvSpPr>
          <p:cNvPr id="45075" name="Скругленный прямоугольник 2"/>
          <p:cNvSpPr>
            <a:spLocks noChangeArrowheads="1"/>
          </p:cNvSpPr>
          <p:nvPr/>
        </p:nvSpPr>
        <p:spPr bwMode="auto">
          <a:xfrm>
            <a:off x="3130550" y="5149850"/>
            <a:ext cx="1044575" cy="474663"/>
          </a:xfrm>
          <a:prstGeom prst="roundRect">
            <a:avLst>
              <a:gd name="adj" fmla="val 16667"/>
            </a:avLst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ru-RU" altLang="ru-RU"/>
          </a:p>
        </p:txBody>
      </p:sp>
      <p:sp>
        <p:nvSpPr>
          <p:cNvPr id="45076" name="Скругленный прямоугольник 22"/>
          <p:cNvSpPr>
            <a:spLocks noChangeArrowheads="1"/>
          </p:cNvSpPr>
          <p:nvPr/>
        </p:nvSpPr>
        <p:spPr bwMode="auto">
          <a:xfrm>
            <a:off x="1547813" y="5654675"/>
            <a:ext cx="1116012" cy="474663"/>
          </a:xfrm>
          <a:prstGeom prst="roundRect">
            <a:avLst>
              <a:gd name="adj" fmla="val 16667"/>
            </a:avLst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ru-RU" alt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1675508-A73C-4690-8CDE-12D831077532}" type="slidenum">
              <a:rPr lang="ru-RU" altLang="ru-RU" smtClean="0">
                <a:latin typeface="Arial" charset="0"/>
                <a:cs typeface="Arial" charset="0"/>
              </a:rPr>
              <a:pPr/>
              <a:t>21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46082" name="Номер слайда 3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87A8D9D7-E038-4C17-A928-835273E6A3F0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21</a:t>
            </a:fld>
            <a:endParaRPr lang="ru-RU" altLang="ru-RU">
              <a:solidFill>
                <a:srgbClr val="5B0917"/>
              </a:solidFill>
            </a:endParaRPr>
          </a:p>
        </p:txBody>
      </p:sp>
      <p:pic>
        <p:nvPicPr>
          <p:cNvPr id="4608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4763"/>
            <a:ext cx="9144000" cy="6848475"/>
          </a:xfrm>
        </p:spPr>
      </p:pic>
      <p:sp>
        <p:nvSpPr>
          <p:cNvPr id="46084" name="AutoShape 4"/>
          <p:cNvSpPr>
            <a:spLocks noChangeArrowheads="1"/>
          </p:cNvSpPr>
          <p:nvPr/>
        </p:nvSpPr>
        <p:spPr bwMode="auto">
          <a:xfrm>
            <a:off x="5443538" y="520700"/>
            <a:ext cx="3481387" cy="2184400"/>
          </a:xfrm>
          <a:prstGeom prst="wedgeRectCallout">
            <a:avLst>
              <a:gd name="adj1" fmla="val -44843"/>
              <a:gd name="adj2" fmla="val 75935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SzPct val="60000"/>
              <a:buFont typeface="Wingdings" pitchFamily="2" charset="2"/>
              <a:buNone/>
            </a:pPr>
            <a:r>
              <a:rPr lang="ru-RU" altLang="ru-RU" sz="1300"/>
              <a:t>При оформлении отгрузки продукции важно быстро искать хозяйствующих субъектов - грузополучателей. Реализованы возможности для поиска хозяйствующих субъектов по параметрам:</a:t>
            </a:r>
          </a:p>
          <a:p>
            <a:pPr>
              <a:buSzPct val="60000"/>
              <a:buFont typeface="Wingdings" pitchFamily="2" charset="2"/>
              <a:buChar char="n"/>
            </a:pPr>
            <a:r>
              <a:rPr lang="ru-RU" altLang="ru-RU" sz="1300"/>
              <a:t>Идентификатор</a:t>
            </a:r>
          </a:p>
          <a:p>
            <a:pPr>
              <a:buSzPct val="60000"/>
              <a:buFont typeface="Wingdings" pitchFamily="2" charset="2"/>
              <a:buChar char="n"/>
            </a:pPr>
            <a:r>
              <a:rPr lang="ru-RU" altLang="ru-RU" sz="1300"/>
              <a:t>ИНН, КПП, ОРГН</a:t>
            </a:r>
          </a:p>
          <a:p>
            <a:pPr>
              <a:buSzPct val="60000"/>
              <a:buFont typeface="Wingdings" pitchFamily="2" charset="2"/>
              <a:buChar char="n"/>
            </a:pPr>
            <a:r>
              <a:rPr lang="en-US" altLang="ru-RU" sz="1300"/>
              <a:t>GLN</a:t>
            </a:r>
          </a:p>
          <a:p>
            <a:pPr>
              <a:buSzPct val="60000"/>
              <a:buFont typeface="Wingdings" pitchFamily="2" charset="2"/>
              <a:buChar char="n"/>
            </a:pPr>
            <a:r>
              <a:rPr lang="ru-RU" altLang="ru-RU" sz="1300"/>
              <a:t>Наименование</a:t>
            </a:r>
          </a:p>
          <a:p>
            <a:pPr>
              <a:buSzPct val="60000"/>
              <a:buFont typeface="Wingdings" pitchFamily="2" charset="2"/>
              <a:buChar char="n"/>
            </a:pPr>
            <a:r>
              <a:rPr lang="ru-RU" altLang="ru-RU" sz="1300"/>
              <a:t>Адрес (в том числе не точный)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2AFCCF-83B7-4135-8E83-A29FED1FED5E}" type="slidenum">
              <a:rPr lang="ru-RU" altLang="ru-RU" smtClean="0">
                <a:latin typeface="Arial" charset="0"/>
                <a:cs typeface="Arial" charset="0"/>
              </a:rPr>
              <a:pPr/>
              <a:t>22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47106" name="Номер слайда 3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9CCBB9F8-8812-446D-A4C4-5881286F07E7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22</a:t>
            </a:fld>
            <a:endParaRPr lang="ru-RU" altLang="ru-RU">
              <a:solidFill>
                <a:srgbClr val="5B0917"/>
              </a:solidFill>
            </a:endParaRPr>
          </a:p>
        </p:txBody>
      </p:sp>
      <p:pic>
        <p:nvPicPr>
          <p:cNvPr id="4710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4763"/>
            <a:ext cx="9144000" cy="6848475"/>
          </a:xfrm>
        </p:spPr>
      </p:pic>
      <p:sp>
        <p:nvSpPr>
          <p:cNvPr id="47108" name="AutoShape 4"/>
          <p:cNvSpPr>
            <a:spLocks noChangeArrowheads="1"/>
          </p:cNvSpPr>
          <p:nvPr/>
        </p:nvSpPr>
        <p:spPr bwMode="auto">
          <a:xfrm>
            <a:off x="5400675" y="1233488"/>
            <a:ext cx="2701925" cy="1812925"/>
          </a:xfrm>
          <a:prstGeom prst="wedgeRectCallout">
            <a:avLst>
              <a:gd name="adj1" fmla="val -44843"/>
              <a:gd name="adj2" fmla="val 75935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SzPct val="60000"/>
              <a:buFont typeface="Wingdings" pitchFamily="2" charset="2"/>
              <a:buNone/>
            </a:pPr>
            <a:r>
              <a:rPr lang="ru-RU" altLang="ru-RU" sz="1300"/>
              <a:t>Параметры поиска предприятий хозяйствующих субъектов:</a:t>
            </a:r>
          </a:p>
          <a:p>
            <a:pPr>
              <a:buSzPct val="60000"/>
              <a:buFont typeface="Wingdings" pitchFamily="2" charset="2"/>
              <a:buChar char="n"/>
            </a:pPr>
            <a:r>
              <a:rPr lang="ru-RU" altLang="ru-RU" sz="1300"/>
              <a:t>Идентификатор</a:t>
            </a:r>
          </a:p>
          <a:p>
            <a:pPr>
              <a:buSzPct val="60000"/>
              <a:buFont typeface="Wingdings" pitchFamily="2" charset="2"/>
              <a:buChar char="n"/>
            </a:pPr>
            <a:r>
              <a:rPr lang="ru-RU" altLang="ru-RU" sz="1300"/>
              <a:t>Номер </a:t>
            </a:r>
            <a:r>
              <a:rPr lang="en-US" altLang="ru-RU" sz="1300"/>
              <a:t>RU077:077</a:t>
            </a:r>
            <a:r>
              <a:rPr lang="ru-RU" altLang="ru-RU" sz="1300"/>
              <a:t>…</a:t>
            </a:r>
          </a:p>
          <a:p>
            <a:pPr>
              <a:buSzPct val="60000"/>
              <a:buFont typeface="Wingdings" pitchFamily="2" charset="2"/>
              <a:buChar char="n"/>
            </a:pPr>
            <a:r>
              <a:rPr lang="en-US" altLang="ru-RU" sz="1300"/>
              <a:t>GLN</a:t>
            </a:r>
          </a:p>
          <a:p>
            <a:pPr>
              <a:buSzPct val="60000"/>
              <a:buFont typeface="Wingdings" pitchFamily="2" charset="2"/>
              <a:buChar char="n"/>
            </a:pPr>
            <a:r>
              <a:rPr lang="ru-RU" altLang="ru-RU" sz="1300"/>
              <a:t>Наименование</a:t>
            </a:r>
          </a:p>
          <a:p>
            <a:pPr>
              <a:buSzPct val="60000"/>
              <a:buFont typeface="Wingdings" pitchFamily="2" charset="2"/>
              <a:buChar char="n"/>
            </a:pPr>
            <a:r>
              <a:rPr lang="ru-RU" altLang="ru-RU" sz="1300"/>
              <a:t>Адрес (в том числе не точный)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F2650CE-59B4-445A-B1F6-91F2D9149EBB}" type="slidenum">
              <a:rPr lang="ru-RU" altLang="ru-RU" smtClean="0">
                <a:latin typeface="Arial" charset="0"/>
                <a:cs typeface="Arial" charset="0"/>
              </a:rPr>
              <a:pPr/>
              <a:t>23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48130" name="Номер слайда 3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CE30A483-8733-4482-894C-9102A39AE88D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23</a:t>
            </a:fld>
            <a:endParaRPr lang="ru-RU" altLang="ru-RU">
              <a:solidFill>
                <a:srgbClr val="5B0917"/>
              </a:solidFill>
            </a:endParaRPr>
          </a:p>
        </p:txBody>
      </p:sp>
      <p:pic>
        <p:nvPicPr>
          <p:cNvPr id="4813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4763"/>
            <a:ext cx="9144000" cy="6848475"/>
          </a:xfrm>
        </p:spPr>
      </p:pic>
      <p:sp>
        <p:nvSpPr>
          <p:cNvPr id="48132" name="Прямоугольник 1"/>
          <p:cNvSpPr>
            <a:spLocks noChangeArrowheads="1"/>
          </p:cNvSpPr>
          <p:nvPr/>
        </p:nvSpPr>
        <p:spPr bwMode="auto">
          <a:xfrm>
            <a:off x="1871663" y="1052513"/>
            <a:ext cx="4824412" cy="360362"/>
          </a:xfrm>
          <a:prstGeom prst="rect">
            <a:avLst/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ru-RU" altLang="ru-RU"/>
          </a:p>
        </p:txBody>
      </p:sp>
      <p:cxnSp>
        <p:nvCxnSpPr>
          <p:cNvPr id="48133" name="Прямая со стрелкой 3"/>
          <p:cNvCxnSpPr>
            <a:cxnSpLocks noChangeShapeType="1"/>
          </p:cNvCxnSpPr>
          <p:nvPr/>
        </p:nvCxnSpPr>
        <p:spPr bwMode="auto">
          <a:xfrm>
            <a:off x="3851275" y="1449388"/>
            <a:ext cx="288925" cy="466725"/>
          </a:xfrm>
          <a:prstGeom prst="straightConnector1">
            <a:avLst/>
          </a:prstGeom>
          <a:noFill/>
          <a:ln w="44450" algn="ctr">
            <a:solidFill>
              <a:srgbClr val="CC3300"/>
            </a:solidFill>
            <a:round/>
            <a:headEnd/>
            <a:tailEnd type="arrow" w="med" len="med"/>
          </a:ln>
        </p:spPr>
      </p:cxnSp>
      <p:sp>
        <p:nvSpPr>
          <p:cNvPr id="48134" name="Прямоугольник 4"/>
          <p:cNvSpPr>
            <a:spLocks noChangeArrowheads="1"/>
          </p:cNvSpPr>
          <p:nvPr/>
        </p:nvSpPr>
        <p:spPr bwMode="auto">
          <a:xfrm>
            <a:off x="2087563" y="1952625"/>
            <a:ext cx="5761037" cy="4213225"/>
          </a:xfrm>
          <a:prstGeom prst="rect">
            <a:avLst/>
          </a:prstGeom>
          <a:noFill/>
          <a:ln w="44450" algn="ctr">
            <a:solidFill>
              <a:srgbClr val="CC3300"/>
            </a:solidFill>
            <a:round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endParaRPr lang="ru-RU" altLang="ru-RU"/>
          </a:p>
        </p:txBody>
      </p:sp>
      <p:sp>
        <p:nvSpPr>
          <p:cNvPr id="48135" name="AutoShape 4"/>
          <p:cNvSpPr>
            <a:spLocks noChangeArrowheads="1"/>
          </p:cNvSpPr>
          <p:nvPr/>
        </p:nvSpPr>
        <p:spPr bwMode="auto">
          <a:xfrm>
            <a:off x="6948488" y="549275"/>
            <a:ext cx="2052637" cy="1295400"/>
          </a:xfrm>
          <a:prstGeom prst="wedgeRectCallout">
            <a:avLst>
              <a:gd name="adj1" fmla="val -58051"/>
              <a:gd name="adj2" fmla="val 3769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0000"/>
              </a:lnSpc>
              <a:spcBef>
                <a:spcPct val="20000"/>
              </a:spcBef>
              <a:spcAft>
                <a:spcPct val="50000"/>
              </a:spcAft>
              <a:buClr>
                <a:srgbClr val="CC0000"/>
              </a:buClr>
              <a:buSzPct val="60000"/>
              <a:buFont typeface="Wingdings" pitchFamily="2" charset="2"/>
              <a:buNone/>
            </a:pPr>
            <a:r>
              <a:rPr lang="ru-RU" altLang="ru-RU" sz="1300">
                <a:solidFill>
                  <a:srgbClr val="5F0000"/>
                </a:solidFill>
              </a:rPr>
              <a:t>В полной мере реализованы механизмы регионализации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136F117-5146-4E9B-969C-239CEAFF93EA}" type="slidenum">
              <a:rPr lang="ru-RU" altLang="ru-RU" smtClean="0">
                <a:latin typeface="Arial" charset="0"/>
                <a:cs typeface="Arial" charset="0"/>
              </a:rPr>
              <a:pPr/>
              <a:t>24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49154" name="Номер слайда 3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5F2E38BF-A98C-41CB-8641-4D88A263B329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24</a:t>
            </a:fld>
            <a:endParaRPr lang="ru-RU" altLang="ru-RU">
              <a:solidFill>
                <a:srgbClr val="5B0917"/>
              </a:solidFill>
            </a:endParaRPr>
          </a:p>
        </p:txBody>
      </p:sp>
      <p:pic>
        <p:nvPicPr>
          <p:cNvPr id="4915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4763"/>
            <a:ext cx="9144000" cy="6848475"/>
          </a:xfrm>
        </p:spPr>
      </p:pic>
      <p:sp>
        <p:nvSpPr>
          <p:cNvPr id="49156" name="AutoShape 4"/>
          <p:cNvSpPr>
            <a:spLocks noChangeArrowheads="1"/>
          </p:cNvSpPr>
          <p:nvPr/>
        </p:nvSpPr>
        <p:spPr bwMode="auto">
          <a:xfrm>
            <a:off x="169863" y="4779963"/>
            <a:ext cx="3551237" cy="1873250"/>
          </a:xfrm>
          <a:prstGeom prst="wedgeRectCallout">
            <a:avLst>
              <a:gd name="adj1" fmla="val 32889"/>
              <a:gd name="adj2" fmla="val -66463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0000"/>
              </a:lnSpc>
              <a:spcBef>
                <a:spcPct val="20000"/>
              </a:spcBef>
              <a:spcAft>
                <a:spcPct val="50000"/>
              </a:spcAft>
              <a:buClr>
                <a:srgbClr val="CC0000"/>
              </a:buClr>
              <a:buSzPct val="60000"/>
              <a:buFont typeface="Wingdings" pitchFamily="2" charset="2"/>
              <a:buNone/>
            </a:pPr>
            <a:r>
              <a:rPr lang="ru-RU" altLang="ru-RU" sz="1300"/>
              <a:t>Пакетное</a:t>
            </a:r>
            <a:r>
              <a:rPr lang="ru-RU" altLang="ru-RU" sz="1300">
                <a:solidFill>
                  <a:srgbClr val="5F0000"/>
                </a:solidFill>
              </a:rPr>
              <a:t> оформление ВСД с автоматическим подбором записей складского журнала при ведении партионного учета</a:t>
            </a:r>
          </a:p>
          <a:p>
            <a:pPr algn="ctr">
              <a:lnSpc>
                <a:spcPct val="110000"/>
              </a:lnSpc>
              <a:spcBef>
                <a:spcPct val="20000"/>
              </a:spcBef>
              <a:spcAft>
                <a:spcPct val="50000"/>
              </a:spcAft>
              <a:buClr>
                <a:srgbClr val="CC0000"/>
              </a:buClr>
              <a:buSzPct val="60000"/>
              <a:buFont typeface="Wingdings" pitchFamily="2" charset="2"/>
              <a:buNone/>
            </a:pPr>
            <a:r>
              <a:rPr lang="ru-RU" altLang="ru-RU" sz="1300">
                <a:solidFill>
                  <a:srgbClr val="5B0917"/>
                </a:solidFill>
              </a:rPr>
              <a:t>Поддерживается контроль прав и доступных целей по приказам МСХ</a:t>
            </a:r>
            <a:br>
              <a:rPr lang="ru-RU" altLang="ru-RU" sz="1300">
                <a:solidFill>
                  <a:srgbClr val="5B0917"/>
                </a:solidFill>
              </a:rPr>
            </a:br>
            <a:endParaRPr lang="ru-RU" altLang="ru-RU" sz="1300">
              <a:solidFill>
                <a:srgbClr val="5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943D5A9-8F2C-462D-A9EA-50737B48961E}" type="slidenum">
              <a:rPr lang="ru-RU" altLang="ru-RU" smtClean="0">
                <a:latin typeface="Arial" charset="0"/>
                <a:cs typeface="Arial" charset="0"/>
              </a:rPr>
              <a:pPr/>
              <a:t>25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50178" name="Номер слайда 3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086C9672-6EB0-4B3A-A578-D5ABF63BB9D1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25</a:t>
            </a:fld>
            <a:endParaRPr lang="ru-RU" altLang="ru-RU">
              <a:solidFill>
                <a:srgbClr val="5B0917"/>
              </a:solidFill>
            </a:endParaRPr>
          </a:p>
        </p:txBody>
      </p:sp>
      <p:pic>
        <p:nvPicPr>
          <p:cNvPr id="50179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4763"/>
            <a:ext cx="9144000" cy="6848475"/>
          </a:xfrm>
        </p:spPr>
      </p:pic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220663" y="5559425"/>
            <a:ext cx="2786062" cy="1093788"/>
          </a:xfrm>
          <a:prstGeom prst="wedgeRectCallout">
            <a:avLst>
              <a:gd name="adj1" fmla="val 32889"/>
              <a:gd name="adj2" fmla="val -66463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0000"/>
              </a:lnSpc>
              <a:spcBef>
                <a:spcPct val="20000"/>
              </a:spcBef>
              <a:spcAft>
                <a:spcPct val="50000"/>
              </a:spcAft>
              <a:buClr>
                <a:srgbClr val="CC0000"/>
              </a:buClr>
              <a:buSzPct val="60000"/>
              <a:buFont typeface="Wingdings" pitchFamily="2" charset="2"/>
              <a:buNone/>
            </a:pPr>
            <a:r>
              <a:rPr lang="ru-RU" altLang="ru-RU" sz="1300"/>
              <a:t>Печать</a:t>
            </a:r>
            <a:r>
              <a:rPr lang="ru-RU" altLang="ru-RU" sz="1300">
                <a:solidFill>
                  <a:srgbClr val="5F0000"/>
                </a:solidFill>
              </a:rPr>
              <a:t> краткой и расширенной форм ветеринарно-сопроводительных документов</a:t>
            </a:r>
            <a:endParaRPr lang="ru-RU" sz="2200">
              <a:solidFill>
                <a:srgbClr val="5B0917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59AB73-87BE-412D-9E2C-83F700B90F27}" type="slidenum">
              <a:rPr lang="ru-RU" altLang="ru-RU" smtClean="0">
                <a:latin typeface="Arial" charset="0"/>
                <a:cs typeface="Arial" charset="0"/>
              </a:rPr>
              <a:pPr/>
              <a:t>26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pic>
        <p:nvPicPr>
          <p:cNvPr id="51202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1203" name="AutoShape 4"/>
          <p:cNvSpPr>
            <a:spLocks noChangeArrowheads="1"/>
          </p:cNvSpPr>
          <p:nvPr/>
        </p:nvSpPr>
        <p:spPr bwMode="auto">
          <a:xfrm>
            <a:off x="4435475" y="3625850"/>
            <a:ext cx="3509963" cy="1360488"/>
          </a:xfrm>
          <a:prstGeom prst="wedgeRectCallout">
            <a:avLst>
              <a:gd name="adj1" fmla="val -46796"/>
              <a:gd name="adj2" fmla="val -69875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marL="381000" indent="-381000" algn="ctr" eaLnBrk="0" hangingPunct="0">
              <a:lnSpc>
                <a:spcPct val="110000"/>
              </a:lnSpc>
            </a:pPr>
            <a:r>
              <a:rPr lang="ru-RU" altLang="ru-RU" sz="1200"/>
              <a:t>Следование рекомендациям разработчиков ФГИС Меркурий при выполнении операций обмена и синхронизации, что особенно актуально в период старта обязательной электронной сертификации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A9A1056-1F5E-4FCD-A2D6-A0A5E4F1DA5D}" type="slidenum">
              <a:rPr lang="ru-RU" altLang="ru-RU" smtClean="0">
                <a:latin typeface="Arial" charset="0"/>
                <a:cs typeface="Arial" charset="0"/>
              </a:rPr>
              <a:pPr/>
              <a:t>27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pic>
        <p:nvPicPr>
          <p:cNvPr id="52226" name="Picture 5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2227" name="AutoShape 4"/>
          <p:cNvSpPr>
            <a:spLocks noChangeArrowheads="1"/>
          </p:cNvSpPr>
          <p:nvPr/>
        </p:nvSpPr>
        <p:spPr bwMode="auto">
          <a:xfrm>
            <a:off x="719138" y="4941888"/>
            <a:ext cx="3276600" cy="1404937"/>
          </a:xfrm>
          <a:prstGeom prst="wedgeRectCallout">
            <a:avLst>
              <a:gd name="adj1" fmla="val 38130"/>
              <a:gd name="adj2" fmla="val -76667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ct val="110000"/>
              </a:lnSpc>
            </a:pPr>
            <a:r>
              <a:rPr lang="ru-RU" altLang="ru-RU" sz="1200"/>
              <a:t>Возможность запроса ВСД с помощью сканера штрихкодов, загрузка идентификаторов ВСД из внешних файлов</a:t>
            </a: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6"/>
          <p:cNvSpPr txBox="1">
            <a:spLocks noChangeArrowheads="1"/>
          </p:cNvSpPr>
          <p:nvPr/>
        </p:nvSpPr>
        <p:spPr bwMode="auto">
          <a:xfrm>
            <a:off x="0" y="46529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altLang="ru-RU" sz="2400" b="1">
                <a:solidFill>
                  <a:srgbClr val="D9241C"/>
                </a:solidFill>
              </a:rPr>
              <a:t>Спасибо за внимание!</a:t>
            </a:r>
          </a:p>
        </p:txBody>
      </p:sp>
      <p:sp>
        <p:nvSpPr>
          <p:cNvPr id="54274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395288" y="1700213"/>
            <a:ext cx="8353425" cy="2879725"/>
          </a:xfrm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ru-RU" altLang="ru-RU" smtClean="0"/>
              <a:t>Интеграция с ФГИС Меркурий в типовых решениях 1С</a:t>
            </a:r>
          </a:p>
        </p:txBody>
      </p:sp>
      <p:sp>
        <p:nvSpPr>
          <p:cNvPr id="5427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5445125"/>
            <a:ext cx="6400800" cy="936625"/>
          </a:xfrm>
        </p:spPr>
        <p:txBody>
          <a:bodyPr/>
          <a:lstStyle/>
          <a:p>
            <a:pPr eaLnBrk="1" hangingPunct="1">
              <a:lnSpc>
                <a:spcPct val="125000"/>
              </a:lnSpc>
            </a:pPr>
            <a:r>
              <a:rPr lang="ru-RU" altLang="ru-RU" sz="1400" b="1" smtClean="0"/>
              <a:t>Василий Харитонов</a:t>
            </a:r>
            <a:br>
              <a:rPr lang="ru-RU" altLang="ru-RU" sz="1400" b="1" smtClean="0"/>
            </a:br>
            <a:r>
              <a:rPr lang="ru-RU" altLang="ru-RU" sz="1400" smtClean="0"/>
              <a:t>Разработчик</a:t>
            </a:r>
          </a:p>
        </p:txBody>
      </p:sp>
      <p:sp>
        <p:nvSpPr>
          <p:cNvPr id="54276" name="Rectangle 14"/>
          <p:cNvSpPr>
            <a:spLocks noChangeArrowheads="1"/>
          </p:cNvSpPr>
          <p:nvPr/>
        </p:nvSpPr>
        <p:spPr bwMode="auto">
          <a:xfrm>
            <a:off x="1620838" y="-26988"/>
            <a:ext cx="4824412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altLang="ru-RU" b="1">
                <a:solidFill>
                  <a:srgbClr val="E2271E"/>
                </a:solidFill>
              </a:rPr>
              <a:t>Совещание с разработчиками интеграций с ФГИС Меркурий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1BA2074-73CF-4FCF-AD15-FF0A33427DF2}" type="slidenum">
              <a:rPr lang="ru-RU" altLang="ru-RU" smtClean="0">
                <a:latin typeface="Arial" charset="0"/>
                <a:cs typeface="Arial" charset="0"/>
              </a:rPr>
              <a:pPr/>
              <a:t>3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19458" name="Заголовок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Интеграция с ФГИС Меркурий в типовых конфигурациях 1С</a:t>
            </a:r>
          </a:p>
        </p:txBody>
      </p:sp>
      <p:sp>
        <p:nvSpPr>
          <p:cNvPr id="19459" name="Номер слайда 4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B53D6F21-86B9-498B-8123-B206E34F46DC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3</a:t>
            </a:fld>
            <a:endParaRPr lang="ru-RU" altLang="ru-RU">
              <a:solidFill>
                <a:srgbClr val="5B0917"/>
              </a:solidFill>
            </a:endParaRPr>
          </a:p>
        </p:txBody>
      </p:sp>
      <p:sp>
        <p:nvSpPr>
          <p:cNvPr id="19460" name="Rectangle 3"/>
          <p:cNvSpPr txBox="1">
            <a:spLocks noChangeArrowheads="1"/>
          </p:cNvSpPr>
          <p:nvPr/>
        </p:nvSpPr>
        <p:spPr bwMode="auto">
          <a:xfrm>
            <a:off x="107950" y="1196975"/>
            <a:ext cx="89281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spcAft>
                <a:spcPct val="50000"/>
              </a:spcAft>
              <a:buClr>
                <a:srgbClr val="CC0000"/>
              </a:buClr>
              <a:buSzPct val="60000"/>
              <a:buFont typeface="Wingdings" pitchFamily="2" charset="2"/>
              <a:buChar char="n"/>
            </a:pPr>
            <a:r>
              <a:rPr lang="ru-RU" altLang="ru-RU">
                <a:solidFill>
                  <a:srgbClr val="000000"/>
                </a:solidFill>
              </a:rPr>
              <a:t>Механизмы обмена данным с ФГИС Меркурий встроены в следующие</a:t>
            </a:r>
            <a:br>
              <a:rPr lang="ru-RU" altLang="ru-RU">
                <a:solidFill>
                  <a:srgbClr val="000000"/>
                </a:solidFill>
              </a:rPr>
            </a:br>
            <a:r>
              <a:rPr lang="ru-RU" altLang="ru-RU">
                <a:solidFill>
                  <a:srgbClr val="000000"/>
                </a:solidFill>
              </a:rPr>
              <a:t>прикладные решения «1С»: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spcAft>
                <a:spcPct val="30000"/>
              </a:spcAft>
              <a:buClr>
                <a:srgbClr val="CC0000"/>
              </a:buClr>
              <a:buFont typeface="Wingdings" pitchFamily="2" charset="2"/>
              <a:buChar char="§"/>
            </a:pPr>
            <a:r>
              <a:rPr lang="ru-RU" altLang="ru-RU" sz="1800">
                <a:solidFill>
                  <a:srgbClr val="000000"/>
                </a:solidFill>
              </a:rPr>
              <a:t>Бухгалтерия предприятия </a:t>
            </a:r>
            <a:r>
              <a:rPr lang="en-US" altLang="ru-RU" sz="1800">
                <a:solidFill>
                  <a:srgbClr val="000000"/>
                </a:solidFill>
              </a:rPr>
              <a:t>3.0</a:t>
            </a:r>
            <a:r>
              <a:rPr lang="ru-RU" altLang="ru-RU" sz="1800">
                <a:solidFill>
                  <a:srgbClr val="000000"/>
                </a:solidFill>
              </a:rPr>
              <a:t>.64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spcAft>
                <a:spcPct val="30000"/>
              </a:spcAft>
              <a:buClr>
                <a:srgbClr val="CC0000"/>
              </a:buClr>
              <a:buFont typeface="Wingdings" pitchFamily="2" charset="2"/>
              <a:buChar char="§"/>
            </a:pPr>
            <a:r>
              <a:rPr lang="ru-RU" altLang="ru-RU" sz="1800">
                <a:solidFill>
                  <a:srgbClr val="000000"/>
                </a:solidFill>
              </a:rPr>
              <a:t>Розница</a:t>
            </a:r>
            <a:r>
              <a:rPr lang="en-US" altLang="ru-RU" sz="1800">
                <a:solidFill>
                  <a:srgbClr val="000000"/>
                </a:solidFill>
              </a:rPr>
              <a:t> 2.2.9</a:t>
            </a:r>
            <a:endParaRPr lang="ru-RU" altLang="ru-RU" sz="1800">
              <a:solidFill>
                <a:srgbClr val="000000"/>
              </a:solidFill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spcAft>
                <a:spcPct val="30000"/>
              </a:spcAft>
              <a:buClr>
                <a:srgbClr val="CC0000"/>
              </a:buClr>
              <a:buFont typeface="Wingdings" pitchFamily="2" charset="2"/>
              <a:buChar char="§"/>
            </a:pPr>
            <a:r>
              <a:rPr lang="ru-RU" altLang="ru-RU" sz="1800">
                <a:solidFill>
                  <a:srgbClr val="000000"/>
                </a:solidFill>
              </a:rPr>
              <a:t>Управление нашей фирмой 1.6.15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spcAft>
                <a:spcPct val="30000"/>
              </a:spcAft>
              <a:buClr>
                <a:srgbClr val="CC0000"/>
              </a:buClr>
              <a:buFont typeface="Wingdings" pitchFamily="2" charset="2"/>
              <a:buChar char="§"/>
            </a:pPr>
            <a:r>
              <a:rPr lang="ru-RU" altLang="ru-RU" sz="1800">
                <a:solidFill>
                  <a:srgbClr val="000000"/>
                </a:solidFill>
              </a:rPr>
              <a:t>1С:</a:t>
            </a:r>
            <a:r>
              <a:rPr lang="en-US" altLang="ru-RU" sz="1800">
                <a:solidFill>
                  <a:srgbClr val="000000"/>
                </a:solidFill>
              </a:rPr>
              <a:t>ERP </a:t>
            </a:r>
            <a:r>
              <a:rPr lang="ru-RU" altLang="ru-RU" sz="1800">
                <a:solidFill>
                  <a:srgbClr val="000000"/>
                </a:solidFill>
              </a:rPr>
              <a:t>Управление предприятием 2.4.5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spcAft>
                <a:spcPct val="30000"/>
              </a:spcAft>
              <a:buClr>
                <a:srgbClr val="CC0000"/>
              </a:buClr>
              <a:buFont typeface="Wingdings" pitchFamily="2" charset="2"/>
              <a:buChar char="§"/>
            </a:pPr>
            <a:r>
              <a:rPr lang="ru-RU" altLang="ru-RU" sz="1800">
                <a:solidFill>
                  <a:srgbClr val="000000"/>
                </a:solidFill>
              </a:rPr>
              <a:t>Комплексная автоматизация 2.4.5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spcAft>
                <a:spcPct val="30000"/>
              </a:spcAft>
              <a:buClr>
                <a:srgbClr val="CC0000"/>
              </a:buClr>
              <a:buFont typeface="Wingdings" pitchFamily="2" charset="2"/>
              <a:buChar char="§"/>
            </a:pPr>
            <a:r>
              <a:rPr lang="ru-RU" altLang="ru-RU" sz="1800">
                <a:solidFill>
                  <a:srgbClr val="000000"/>
                </a:solidFill>
              </a:rPr>
              <a:t>Управление торговлей 11.4.5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C3AD6C-3EC4-450F-91BE-95E4AFB378A0}" type="slidenum">
              <a:rPr lang="ru-RU" altLang="ru-RU" smtClean="0">
                <a:latin typeface="Arial" charset="0"/>
                <a:cs typeface="Arial" charset="0"/>
              </a:rPr>
              <a:pPr/>
              <a:t>4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21506" name="Заголовок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Интеграция с ФГИС Меркурий в типовых конфигурациях 1С</a:t>
            </a:r>
          </a:p>
        </p:txBody>
      </p:sp>
      <p:sp>
        <p:nvSpPr>
          <p:cNvPr id="21507" name="Номер слайда 4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69F686D9-0895-439A-B5CB-04C23216D182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4</a:t>
            </a:fld>
            <a:endParaRPr lang="ru-RU" altLang="ru-RU">
              <a:solidFill>
                <a:srgbClr val="5B0917"/>
              </a:solidFill>
            </a:endParaRPr>
          </a:p>
        </p:txBody>
      </p:sp>
      <p:sp>
        <p:nvSpPr>
          <p:cNvPr id="21508" name="Rectangle 3"/>
          <p:cNvSpPr txBox="1">
            <a:spLocks noChangeArrowheads="1"/>
          </p:cNvSpPr>
          <p:nvPr/>
        </p:nvSpPr>
        <p:spPr bwMode="auto">
          <a:xfrm>
            <a:off x="107950" y="1196975"/>
            <a:ext cx="89281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spcAft>
                <a:spcPct val="50000"/>
              </a:spcAft>
              <a:buClr>
                <a:srgbClr val="CC0000"/>
              </a:buClr>
              <a:buSzPct val="60000"/>
              <a:buFont typeface="Wingdings" pitchFamily="2" charset="2"/>
              <a:buChar char="n"/>
            </a:pPr>
            <a:r>
              <a:rPr lang="ru-RU" altLang="ru-RU">
                <a:solidFill>
                  <a:srgbClr val="000000"/>
                </a:solidFill>
              </a:rPr>
              <a:t>Пользователям 1С:УПП, 1С:УТ 10, 1С:КА 1, 1С:Бухгалтерия 2.0 и отраслевых решений на их базе для организации обмена данными с ФГИС Меркурий рекомендуется использовать: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spcAft>
                <a:spcPct val="30000"/>
              </a:spcAft>
              <a:buClr>
                <a:srgbClr val="CC0000"/>
              </a:buClr>
              <a:buSzPct val="60000"/>
              <a:buFont typeface="Wingdings" pitchFamily="2" charset="2"/>
              <a:buChar char="n"/>
            </a:pPr>
            <a:r>
              <a:rPr lang="ru-RU" altLang="ru-RU" sz="1800">
                <a:solidFill>
                  <a:srgbClr val="5B0917"/>
                </a:solidFill>
              </a:rPr>
              <a:t>«</a:t>
            </a:r>
            <a:r>
              <a:rPr lang="ru-RU" altLang="ru-RU" sz="1800" b="1">
                <a:solidFill>
                  <a:srgbClr val="5B0917"/>
                </a:solidFill>
              </a:rPr>
              <a:t>1С:Управление ветеринарными сертификатами</a:t>
            </a:r>
            <a:r>
              <a:rPr lang="ru-RU" altLang="ru-RU" sz="1800">
                <a:solidFill>
                  <a:srgbClr val="5B0917"/>
                </a:solidFill>
              </a:rPr>
              <a:t>» (инф. письмо №22189 Разработано совместно с компаний </a:t>
            </a:r>
            <a:r>
              <a:rPr lang="ru-RU" altLang="ru-RU" sz="1800" b="1">
                <a:solidFill>
                  <a:srgbClr val="5B0917"/>
                </a:solidFill>
              </a:rPr>
              <a:t>«АСБК софт»</a:t>
            </a:r>
            <a:r>
              <a:rPr lang="ru-RU" altLang="ru-RU" sz="1800">
                <a:solidFill>
                  <a:srgbClr val="5B0917"/>
                </a:solidFill>
              </a:rPr>
              <a:t> в сотрудничестве с Федеральной службой по ветеринарному и фитосанитарному надзору. от 11.11.2016)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Номер слайда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599E44B-30D9-453B-9861-B6EB6577065F}" type="slidenum">
              <a:rPr lang="ru-RU" altLang="ru-RU" smtClean="0">
                <a:latin typeface="Arial" charset="0"/>
                <a:cs typeface="Arial" charset="0"/>
              </a:rPr>
              <a:pPr/>
              <a:t>5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Интеграция с ФГИС Меркурий в типовых конфигурациях 1С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Для разъяснения порядка работы с ФГИС Меркурий из программ 1С проводили несколько просветительских мероприятий в 1С:Лектории, с видеозаписями можно ознакомиться по ссылкам: </a:t>
            </a:r>
          </a:p>
          <a:p>
            <a:pPr lvl="1" eaLnBrk="1" hangingPunct="1"/>
            <a:r>
              <a:rPr lang="ru-RU" altLang="ru-RU" smtClean="0">
                <a:hlinkClick r:id="rId3" tooltip="http://its.1c.ru/video/lector20180607-3"/>
              </a:rPr>
              <a:t>http://its.1c.ru/video/lector20180607-3</a:t>
            </a:r>
            <a:endParaRPr lang="ru-RU" altLang="ru-RU" smtClean="0"/>
          </a:p>
          <a:p>
            <a:pPr lvl="1" eaLnBrk="1" hangingPunct="1"/>
            <a:r>
              <a:rPr lang="ru-RU" altLang="ru-RU" smtClean="0">
                <a:hlinkClick r:id="rId4"/>
              </a:rPr>
              <a:t>https://its.1c.ru/video/lector20180719-1</a:t>
            </a:r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6078087-71B4-4F44-BF22-91098CE2A4DB}" type="slidenum">
              <a:rPr lang="ru-RU" altLang="ru-RU" smtClean="0">
                <a:latin typeface="Arial" charset="0"/>
                <a:cs typeface="Arial" charset="0"/>
              </a:rPr>
              <a:pPr/>
              <a:t>6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25602" name="Номер слайда 3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BD4EA0D1-48B8-456D-ABDE-D20B14A86C96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6</a:t>
            </a:fld>
            <a:endParaRPr lang="ru-RU" altLang="ru-RU">
              <a:solidFill>
                <a:srgbClr val="5B0917"/>
              </a:solidFill>
            </a:endParaRPr>
          </a:p>
        </p:txBody>
      </p:sp>
      <p:pic>
        <p:nvPicPr>
          <p:cNvPr id="25603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588"/>
            <a:ext cx="9144000" cy="6854825"/>
          </a:xfrm>
        </p:spPr>
      </p:pic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133350" y="4956175"/>
            <a:ext cx="3240088" cy="1765300"/>
          </a:xfrm>
          <a:prstGeom prst="wedgeRectCallout">
            <a:avLst>
              <a:gd name="adj1" fmla="val 42093"/>
              <a:gd name="adj2" fmla="val -69282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altLang="ru-RU" sz="1200"/>
              <a:t>Работа с ФГИС Меркурий начинается с помощника подключения к ВетИС.</a:t>
            </a:r>
            <a:r>
              <a:rPr lang="arn-CL" altLang="ru-RU" sz="1200"/>
              <a:t>API</a:t>
            </a:r>
          </a:p>
          <a:p>
            <a:pPr algn="ctr" eaLnBrk="0" hangingPunct="0"/>
            <a:endParaRPr lang="arn-CL" altLang="ru-RU" sz="1200"/>
          </a:p>
          <a:p>
            <a:pPr algn="ctr" eaLnBrk="0" hangingPunct="0"/>
            <a:r>
              <a:rPr lang="ru-RU" altLang="ru-RU" sz="1200"/>
              <a:t>В процессе создания подключения выполнятся загрузка пользователей хозяйствующего субъекта, непогашенных ВСД и текущих остатков связанных предприятий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BFDD7FF-6E85-42E3-B55A-73048CB71F3E}" type="slidenum">
              <a:rPr lang="ru-RU" altLang="ru-RU" smtClean="0">
                <a:latin typeface="Arial" charset="0"/>
                <a:cs typeface="Arial" charset="0"/>
              </a:rPr>
              <a:pPr/>
              <a:t>7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7938"/>
            <a:ext cx="9144000" cy="6842125"/>
          </a:xfrm>
        </p:spPr>
      </p:pic>
      <p:sp>
        <p:nvSpPr>
          <p:cNvPr id="27651" name="Номер слайда 3"/>
          <p:cNvSpPr txBox="1">
            <a:spLocks noGrp="1"/>
          </p:cNvSpPr>
          <p:nvPr/>
        </p:nvSpPr>
        <p:spPr bwMode="auto">
          <a:xfrm>
            <a:off x="857250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F3912176-8BC5-4961-9312-3B4ABEDD0343}" type="slidenum">
              <a:rPr lang="ru-RU" altLang="ru-RU" sz="2200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7</a:t>
            </a:fld>
            <a:endParaRPr lang="ru-RU" altLang="ru-RU" sz="2200">
              <a:solidFill>
                <a:srgbClr val="5B0917"/>
              </a:solidFill>
            </a:endParaRPr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109538" y="4978400"/>
            <a:ext cx="3240087" cy="1765300"/>
          </a:xfrm>
          <a:prstGeom prst="wedgeRectCallout">
            <a:avLst>
              <a:gd name="adj1" fmla="val 42093"/>
              <a:gd name="adj2" fmla="val -69282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altLang="ru-RU" sz="1200"/>
              <a:t>После настройки подключения пользователям предлагается выполнить сопоставление складов организации с предприятиями хозяйствующего субъекта</a:t>
            </a:r>
          </a:p>
          <a:p>
            <a:pPr algn="ctr" eaLnBrk="0" hangingPunct="0"/>
            <a:endParaRPr lang="ru-RU" altLang="ru-RU" sz="1200"/>
          </a:p>
          <a:p>
            <a:pPr algn="ctr" eaLnBrk="0" hangingPunct="0"/>
            <a:r>
              <a:rPr lang="ru-RU" altLang="ru-RU" sz="1200"/>
              <a:t>Доступны возможности по создания новых и поиску существующих предприятий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CB23792-69A7-47DF-B590-03B351B8922E}" type="slidenum">
              <a:rPr lang="ru-RU" altLang="ru-RU" smtClean="0">
                <a:latin typeface="Arial" charset="0"/>
                <a:cs typeface="Arial" charset="0"/>
              </a:rPr>
              <a:pPr/>
              <a:t>8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29698" name="Номер слайда 3"/>
          <p:cNvSpPr txBox="1">
            <a:spLocks noGrp="1"/>
          </p:cNvSpPr>
          <p:nvPr/>
        </p:nvSpPr>
        <p:spPr bwMode="auto">
          <a:xfrm>
            <a:off x="8172450" y="63817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SzPct val="60000"/>
              <a:buFont typeface="Wingdings" pitchFamily="2" charset="2"/>
              <a:buNone/>
            </a:pPr>
            <a:fld id="{D9444882-3531-476E-9EA4-AB82D0E1A56E}" type="slidenum">
              <a:rPr lang="ru-RU" altLang="ru-RU">
                <a:solidFill>
                  <a:srgbClr val="5B0917"/>
                </a:solidFill>
              </a:rPr>
              <a:pPr>
                <a:buSzPct val="60000"/>
                <a:buFont typeface="Wingdings" pitchFamily="2" charset="2"/>
                <a:buNone/>
              </a:pPr>
              <a:t>8</a:t>
            </a:fld>
            <a:endParaRPr lang="ru-RU" altLang="ru-RU">
              <a:solidFill>
                <a:srgbClr val="5B0917"/>
              </a:solidFill>
            </a:endParaRPr>
          </a:p>
        </p:txBody>
      </p:sp>
      <p:pic>
        <p:nvPicPr>
          <p:cNvPr id="29699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4763"/>
            <a:ext cx="9144000" cy="6848475"/>
          </a:xfrm>
        </p:spPr>
      </p:pic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207963" y="4892675"/>
            <a:ext cx="3240087" cy="1765300"/>
          </a:xfrm>
          <a:prstGeom prst="wedgeRectCallout">
            <a:avLst>
              <a:gd name="adj1" fmla="val 42093"/>
              <a:gd name="adj2" fmla="val -69282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altLang="ru-RU" sz="1200"/>
              <a:t>Есть возможность связывания пользователей учетной системы с пользователями ФГИС Меркурий.</a:t>
            </a:r>
          </a:p>
          <a:p>
            <a:pPr algn="ctr" eaLnBrk="0" hangingPunct="0"/>
            <a:r>
              <a:rPr lang="ru-RU" altLang="ru-RU" sz="1200"/>
              <a:t/>
            </a:r>
            <a:br>
              <a:rPr lang="ru-RU" altLang="ru-RU" sz="1200"/>
            </a:br>
            <a:r>
              <a:rPr lang="ru-RU" altLang="ru-RU" sz="1200"/>
              <a:t>Реализованы возможности подключения существующих пользователей и создания новых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Номер слайда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BCB22E5-6037-49FE-AC6D-1CDC43E233E5}" type="slidenum">
              <a:rPr lang="ru-RU" altLang="ru-RU" smtClean="0">
                <a:latin typeface="Arial" charset="0"/>
                <a:cs typeface="Arial" charset="0"/>
              </a:rPr>
              <a:pPr/>
              <a:t>9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174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1748" name="AutoShape 4"/>
          <p:cNvSpPr>
            <a:spLocks noChangeArrowheads="1"/>
          </p:cNvSpPr>
          <p:nvPr/>
        </p:nvSpPr>
        <p:spPr bwMode="auto">
          <a:xfrm>
            <a:off x="207963" y="4924425"/>
            <a:ext cx="3240087" cy="1765300"/>
          </a:xfrm>
          <a:prstGeom prst="wedgeRectCallout">
            <a:avLst>
              <a:gd name="adj1" fmla="val 42093"/>
              <a:gd name="adj2" fmla="val -69282"/>
            </a:avLst>
          </a:prstGeom>
          <a:solidFill>
            <a:srgbClr val="FFFF99">
              <a:alpha val="79999"/>
            </a:srgbClr>
          </a:solidFill>
          <a:ln w="19050" algn="ctr">
            <a:solidFill>
              <a:srgbClr val="D2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altLang="ru-RU" sz="1200"/>
              <a:t>Администратор хозяйствующего субъекта может настраивать права доступа и зоны ответственности пользователей ФГИС Меркурий непосредственно из интерфейса информационной системы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409_Шаблон">
  <a:themeElements>
    <a:clrScheme name="1409_Шаблон 1">
      <a:dk1>
        <a:srgbClr val="5F0000"/>
      </a:dk1>
      <a:lt1>
        <a:srgbClr val="FFFFFF"/>
      </a:lt1>
      <a:dk2>
        <a:srgbClr val="CC3300"/>
      </a:dk2>
      <a:lt2>
        <a:srgbClr val="808080"/>
      </a:lt2>
      <a:accent1>
        <a:srgbClr val="F9E383"/>
      </a:accent1>
      <a:accent2>
        <a:srgbClr val="369900"/>
      </a:accent2>
      <a:accent3>
        <a:srgbClr val="FFFFFF"/>
      </a:accent3>
      <a:accent4>
        <a:srgbClr val="500000"/>
      </a:accent4>
      <a:accent5>
        <a:srgbClr val="FBEFC1"/>
      </a:accent5>
      <a:accent6>
        <a:srgbClr val="308A00"/>
      </a:accent6>
      <a:hlink>
        <a:srgbClr val="0033CC"/>
      </a:hlink>
      <a:folHlink>
        <a:srgbClr val="CC3300"/>
      </a:folHlink>
    </a:clrScheme>
    <a:fontScheme name="1409_Шабло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E383">
            <a:alpha val="50000"/>
          </a:srgbClr>
        </a:solidFill>
        <a:ln w="44450" cap="flat" cmpd="sng" algn="ctr">
          <a:solidFill>
            <a:srgbClr val="CC33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1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E383">
            <a:alpha val="50000"/>
          </a:srgbClr>
        </a:solidFill>
        <a:ln w="44450" cap="flat" cmpd="sng" algn="ctr">
          <a:solidFill>
            <a:srgbClr val="CC33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1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409_Шаблон 1">
        <a:dk1>
          <a:srgbClr val="5F0000"/>
        </a:dk1>
        <a:lt1>
          <a:srgbClr val="FFFFFF"/>
        </a:lt1>
        <a:dk2>
          <a:srgbClr val="CC3300"/>
        </a:dk2>
        <a:lt2>
          <a:srgbClr val="808080"/>
        </a:lt2>
        <a:accent1>
          <a:srgbClr val="F9E383"/>
        </a:accent1>
        <a:accent2>
          <a:srgbClr val="369900"/>
        </a:accent2>
        <a:accent3>
          <a:srgbClr val="FFFFFF"/>
        </a:accent3>
        <a:accent4>
          <a:srgbClr val="500000"/>
        </a:accent4>
        <a:accent5>
          <a:srgbClr val="FBEFC1"/>
        </a:accent5>
        <a:accent6>
          <a:srgbClr val="308A00"/>
        </a:accent6>
        <a:hlink>
          <a:srgbClr val="0033CC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1409_Шаблон</Template>
  <TotalTime>289</TotalTime>
  <Words>859</Words>
  <Application>Microsoft Office PowerPoint</Application>
  <PresentationFormat>On-screen Show (4:3)</PresentationFormat>
  <Paragraphs>188</Paragraphs>
  <Slides>28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Wingdings</vt:lpstr>
      <vt:lpstr>Times New Roman</vt:lpstr>
      <vt:lpstr>1409_Шаблон</vt:lpstr>
      <vt:lpstr>1409_Шаблон</vt:lpstr>
      <vt:lpstr>Интеграция с ФГИС Меркурий в типовых решениях 1С</vt:lpstr>
      <vt:lpstr>Интеграция с ФГИС Меркурий в типовых конфигурациях 1С</vt:lpstr>
      <vt:lpstr>Интеграция с ФГИС Меркурий в типовых конфигурациях 1С</vt:lpstr>
      <vt:lpstr>Интеграция с ФГИС Меркурий в типовых конфигурациях 1С</vt:lpstr>
      <vt:lpstr>Интеграция с ФГИС Меркурий в типовых конфигурациях 1С</vt:lpstr>
      <vt:lpstr>Слайд 6</vt:lpstr>
      <vt:lpstr>Слайд 7</vt:lpstr>
      <vt:lpstr>Слайд 8</vt:lpstr>
      <vt:lpstr>Слайд 9</vt:lpstr>
      <vt:lpstr>Слайд 10</vt:lpstr>
      <vt:lpstr>Слайд 11</vt:lpstr>
      <vt:lpstr>Оформление поступления подконтрольной продукции</vt:lpstr>
      <vt:lpstr>Слайд 13</vt:lpstr>
      <vt:lpstr>Оформление производственных документов</vt:lpstr>
      <vt:lpstr>Слайд 15</vt:lpstr>
      <vt:lpstr>Оформление складских операций</vt:lpstr>
      <vt:lpstr>Слайд 17</vt:lpstr>
      <vt:lpstr>Оформление операций через Web-интерфейс</vt:lpstr>
      <vt:lpstr>Слайд 19</vt:lpstr>
      <vt:lpstr>Оформление перемещения подконтрольной продукции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Интеграция с ФГИС Меркурий в типовых решениях 1С</vt:lpstr>
    </vt:vector>
  </TitlesOfParts>
  <Company>1C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Наименование доклада</dc:title>
  <dc:creator>admin</dc:creator>
  <cp:lastModifiedBy>Polyakova_A</cp:lastModifiedBy>
  <cp:revision>265</cp:revision>
  <dcterms:created xsi:type="dcterms:W3CDTF">2014-08-20T11:28:12Z</dcterms:created>
  <dcterms:modified xsi:type="dcterms:W3CDTF">2018-07-22T16:09:35Z</dcterms:modified>
</cp:coreProperties>
</file>