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67" r:id="rId3"/>
    <p:sldId id="356" r:id="rId4"/>
    <p:sldId id="359" r:id="rId5"/>
    <p:sldId id="361" r:id="rId6"/>
    <p:sldId id="358" r:id="rId7"/>
    <p:sldId id="347" r:id="rId8"/>
    <p:sldId id="362" r:id="rId9"/>
    <p:sldId id="355" r:id="rId10"/>
    <p:sldId id="360" r:id="rId11"/>
    <p:sldId id="329" r:id="rId12"/>
  </p:sldIdLst>
  <p:sldSz cx="12192000" cy="6858000"/>
  <p:notesSz cx="6797675" cy="9928225"/>
  <p:defaultTextStyle>
    <a:defPPr>
      <a:defRPr lang="ru-RU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7" userDrawn="1">
          <p15:clr>
            <a:srgbClr val="A4A3A4"/>
          </p15:clr>
        </p15:guide>
        <p15:guide id="2" pos="619" userDrawn="1">
          <p15:clr>
            <a:srgbClr val="A4A3A4"/>
          </p15:clr>
        </p15:guide>
        <p15:guide id="3" pos="7061" userDrawn="1">
          <p15:clr>
            <a:srgbClr val="A4A3A4"/>
          </p15:clr>
        </p15:guide>
        <p15:guide id="4" orient="horz" pos="3839" userDrawn="1">
          <p15:clr>
            <a:srgbClr val="A4A3A4"/>
          </p15:clr>
        </p15:guide>
        <p15:guide id="5" orient="horz" pos="1071" userDrawn="1">
          <p15:clr>
            <a:srgbClr val="A4A3A4"/>
          </p15:clr>
        </p15:guide>
        <p15:guide id="6" pos="2435" userDrawn="1">
          <p15:clr>
            <a:srgbClr val="A4A3A4"/>
          </p15:clr>
        </p15:guide>
        <p15:guide id="7" pos="2887" userDrawn="1">
          <p15:clr>
            <a:srgbClr val="A4A3A4"/>
          </p15:clr>
        </p15:guide>
        <p15:guide id="8" pos="4567" userDrawn="1">
          <p15:clr>
            <a:srgbClr val="A4A3A4"/>
          </p15:clr>
        </p15:guide>
        <p15:guide id="9" pos="5019" userDrawn="1">
          <p15:clr>
            <a:srgbClr val="A4A3A4"/>
          </p15:clr>
        </p15:guide>
        <p15:guide id="10" orient="horz" pos="2251" userDrawn="1">
          <p15:clr>
            <a:srgbClr val="A4A3A4"/>
          </p15:clr>
        </p15:guide>
        <p15:guide id="11" orient="horz" pos="2523" userDrawn="1">
          <p15:clr>
            <a:srgbClr val="A4A3A4"/>
          </p15:clr>
        </p15:guide>
        <p15:guide id="12" orient="horz" pos="1435" userDrawn="1">
          <p15:clr>
            <a:srgbClr val="A4A3A4"/>
          </p15:clr>
        </p15:guide>
        <p15:guide id="13" orient="horz" pos="1207" userDrawn="1">
          <p15:clr>
            <a:srgbClr val="A4A3A4"/>
          </p15:clr>
        </p15:guide>
        <p15:guide id="14" orient="horz" pos="1979" userDrawn="1">
          <p15:clr>
            <a:srgbClr val="A4A3A4"/>
          </p15:clr>
        </p15:guide>
        <p15:guide id="15" orient="horz" pos="2341" userDrawn="1">
          <p15:clr>
            <a:srgbClr val="A4A3A4"/>
          </p15:clr>
        </p15:guide>
        <p15:guide id="16" orient="horz" pos="3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выдова Надежда Владимировна" initials="ДНВ" lastIdx="32" clrIdx="0">
    <p:extLst/>
  </p:cmAuthor>
  <p:cmAuthor id="2" name="Герцен Наталья Андреевна" initials="ГНА" lastIdx="21" clrIdx="1">
    <p:extLst/>
  </p:cmAuthor>
  <p:cmAuthor id="3" name="Халмурзаев Рустам Рахматжонович" initials="ХРР" lastIdx="4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29F"/>
    <a:srgbClr val="2B55BF"/>
    <a:srgbClr val="F4F5F9"/>
    <a:srgbClr val="0AAA79"/>
    <a:srgbClr val="FDD81A"/>
    <a:srgbClr val="607C8A"/>
    <a:srgbClr val="E6434C"/>
    <a:srgbClr val="C9F76F"/>
    <a:srgbClr val="990F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98417" autoAdjust="0"/>
  </p:normalViewPr>
  <p:slideViewPr>
    <p:cSldViewPr>
      <p:cViewPr varScale="1">
        <p:scale>
          <a:sx n="73" d="100"/>
          <a:sy n="73" d="100"/>
        </p:scale>
        <p:origin x="594" y="72"/>
      </p:cViewPr>
      <p:guideLst>
        <p:guide orient="horz" pos="527"/>
        <p:guide pos="619"/>
        <p:guide pos="7061"/>
        <p:guide orient="horz" pos="3839"/>
        <p:guide orient="horz" pos="1071"/>
        <p:guide pos="2435"/>
        <p:guide pos="2887"/>
        <p:guide pos="4567"/>
        <p:guide pos="5019"/>
        <p:guide orient="horz" pos="2251"/>
        <p:guide orient="horz" pos="2523"/>
        <p:guide orient="horz" pos="1435"/>
        <p:guide orient="horz" pos="1207"/>
        <p:guide orient="horz" pos="1979"/>
        <p:guide orient="horz" pos="2341"/>
        <p:guide orient="horz" pos="32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285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2917E-398F-459D-BEA0-FA957B032900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A7C11-644F-48AA-BDEF-776516D0790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40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A7C11-644F-48AA-BDEF-776516D0790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562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A7C11-644F-48AA-BDEF-776516D0790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443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DA7C11-644F-48AA-BDEF-776516D0790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7218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38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63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694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630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903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1088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281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23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632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076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4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2952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7626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488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180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022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29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56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760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5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98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950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6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72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D408-691F-41F9-BC5A-2ADDA22585FB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D57F3-164A-4E69-B850-1F61EC9E7B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81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6B2A0-A17F-49A6-95ED-8131CD7BCD8E}" type="datetimeFigureOut">
              <a:rPr lang="ru-RU" smtClean="0"/>
              <a:t>23.07.2018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8C464-D7B4-489C-B3F9-5F870A1F5F7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97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5" Type="http://schemas.openxmlformats.org/officeDocument/2006/relationships/image" Target="../media/image1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Relationship Id="rId1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303228" y="332656"/>
            <a:ext cx="3556967" cy="2280785"/>
          </a:xfrm>
          <a:custGeom>
            <a:avLst/>
            <a:gdLst>
              <a:gd name="connsiteX0" fmla="*/ 0 w 3528392"/>
              <a:gd name="connsiteY0" fmla="*/ 0 h 2299835"/>
              <a:gd name="connsiteX1" fmla="*/ 3528392 w 3528392"/>
              <a:gd name="connsiteY1" fmla="*/ 0 h 2299835"/>
              <a:gd name="connsiteX2" fmla="*/ 3528392 w 3528392"/>
              <a:gd name="connsiteY2" fmla="*/ 2299835 h 2299835"/>
              <a:gd name="connsiteX3" fmla="*/ 0 w 3528392"/>
              <a:gd name="connsiteY3" fmla="*/ 2299835 h 2299835"/>
              <a:gd name="connsiteX4" fmla="*/ 0 w 3528392"/>
              <a:gd name="connsiteY4" fmla="*/ 0 h 2299835"/>
              <a:gd name="connsiteX0" fmla="*/ 0 w 3528392"/>
              <a:gd name="connsiteY0" fmla="*/ 0 h 2299835"/>
              <a:gd name="connsiteX1" fmla="*/ 3528392 w 3528392"/>
              <a:gd name="connsiteY1" fmla="*/ 0 h 2299835"/>
              <a:gd name="connsiteX2" fmla="*/ 3528392 w 3528392"/>
              <a:gd name="connsiteY2" fmla="*/ 2299835 h 2299835"/>
              <a:gd name="connsiteX3" fmla="*/ 104775 w 3528392"/>
              <a:gd name="connsiteY3" fmla="*/ 2280785 h 2299835"/>
              <a:gd name="connsiteX4" fmla="*/ 0 w 3528392"/>
              <a:gd name="connsiteY4" fmla="*/ 0 h 2299835"/>
              <a:gd name="connsiteX0" fmla="*/ 0 w 3528392"/>
              <a:gd name="connsiteY0" fmla="*/ 0 h 2299835"/>
              <a:gd name="connsiteX1" fmla="*/ 3528392 w 3528392"/>
              <a:gd name="connsiteY1" fmla="*/ 0 h 2299835"/>
              <a:gd name="connsiteX2" fmla="*/ 3528392 w 3528392"/>
              <a:gd name="connsiteY2" fmla="*/ 2299835 h 2299835"/>
              <a:gd name="connsiteX3" fmla="*/ 76200 w 3528392"/>
              <a:gd name="connsiteY3" fmla="*/ 2261735 h 2299835"/>
              <a:gd name="connsiteX4" fmla="*/ 0 w 3528392"/>
              <a:gd name="connsiteY4" fmla="*/ 0 h 2299835"/>
              <a:gd name="connsiteX0" fmla="*/ 0 w 3528392"/>
              <a:gd name="connsiteY0" fmla="*/ 0 h 2280785"/>
              <a:gd name="connsiteX1" fmla="*/ 3528392 w 3528392"/>
              <a:gd name="connsiteY1" fmla="*/ 0 h 2280785"/>
              <a:gd name="connsiteX2" fmla="*/ 3423617 w 3528392"/>
              <a:gd name="connsiteY2" fmla="*/ 2280785 h 2280785"/>
              <a:gd name="connsiteX3" fmla="*/ 76200 w 3528392"/>
              <a:gd name="connsiteY3" fmla="*/ 2261735 h 2280785"/>
              <a:gd name="connsiteX4" fmla="*/ 0 w 3528392"/>
              <a:gd name="connsiteY4" fmla="*/ 0 h 2280785"/>
              <a:gd name="connsiteX0" fmla="*/ 0 w 3528392"/>
              <a:gd name="connsiteY0" fmla="*/ 0 h 2280785"/>
              <a:gd name="connsiteX1" fmla="*/ 3528392 w 3528392"/>
              <a:gd name="connsiteY1" fmla="*/ 0 h 2280785"/>
              <a:gd name="connsiteX2" fmla="*/ 3480767 w 3528392"/>
              <a:gd name="connsiteY2" fmla="*/ 2280785 h 2280785"/>
              <a:gd name="connsiteX3" fmla="*/ 76200 w 3528392"/>
              <a:gd name="connsiteY3" fmla="*/ 2261735 h 2280785"/>
              <a:gd name="connsiteX4" fmla="*/ 0 w 3528392"/>
              <a:gd name="connsiteY4" fmla="*/ 0 h 2280785"/>
              <a:gd name="connsiteX0" fmla="*/ 0 w 3528392"/>
              <a:gd name="connsiteY0" fmla="*/ 0 h 2280785"/>
              <a:gd name="connsiteX1" fmla="*/ 3528392 w 3528392"/>
              <a:gd name="connsiteY1" fmla="*/ 0 h 2280785"/>
              <a:gd name="connsiteX2" fmla="*/ 3480767 w 3528392"/>
              <a:gd name="connsiteY2" fmla="*/ 2280785 h 2280785"/>
              <a:gd name="connsiteX3" fmla="*/ 57150 w 3528392"/>
              <a:gd name="connsiteY3" fmla="*/ 2271260 h 2280785"/>
              <a:gd name="connsiteX4" fmla="*/ 0 w 3528392"/>
              <a:gd name="connsiteY4" fmla="*/ 0 h 2280785"/>
              <a:gd name="connsiteX0" fmla="*/ 0 w 3576017"/>
              <a:gd name="connsiteY0" fmla="*/ 0 h 2280785"/>
              <a:gd name="connsiteX1" fmla="*/ 3576017 w 3576017"/>
              <a:gd name="connsiteY1" fmla="*/ 0 h 2280785"/>
              <a:gd name="connsiteX2" fmla="*/ 3528392 w 3576017"/>
              <a:gd name="connsiteY2" fmla="*/ 2280785 h 2280785"/>
              <a:gd name="connsiteX3" fmla="*/ 104775 w 3576017"/>
              <a:gd name="connsiteY3" fmla="*/ 2271260 h 2280785"/>
              <a:gd name="connsiteX4" fmla="*/ 0 w 3576017"/>
              <a:gd name="connsiteY4" fmla="*/ 0 h 2280785"/>
              <a:gd name="connsiteX0" fmla="*/ 0 w 3556967"/>
              <a:gd name="connsiteY0" fmla="*/ 0 h 2280785"/>
              <a:gd name="connsiteX1" fmla="*/ 3556967 w 3556967"/>
              <a:gd name="connsiteY1" fmla="*/ 0 h 2280785"/>
              <a:gd name="connsiteX2" fmla="*/ 3509342 w 3556967"/>
              <a:gd name="connsiteY2" fmla="*/ 2280785 h 2280785"/>
              <a:gd name="connsiteX3" fmla="*/ 85725 w 3556967"/>
              <a:gd name="connsiteY3" fmla="*/ 2271260 h 2280785"/>
              <a:gd name="connsiteX4" fmla="*/ 0 w 3556967"/>
              <a:gd name="connsiteY4" fmla="*/ 0 h 228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967" h="2280785">
                <a:moveTo>
                  <a:pt x="0" y="0"/>
                </a:moveTo>
                <a:lnTo>
                  <a:pt x="3556967" y="0"/>
                </a:lnTo>
                <a:lnTo>
                  <a:pt x="3509342" y="2280785"/>
                </a:lnTo>
                <a:lnTo>
                  <a:pt x="85725" y="227126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864" y="940107"/>
            <a:ext cx="2393993" cy="9767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16080" y="4653136"/>
            <a:ext cx="3744416" cy="172819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399" y="4826649"/>
            <a:ext cx="1824040" cy="13680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74451" y="4879722"/>
            <a:ext cx="264348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err="1" smtClean="0">
                <a:solidFill>
                  <a:srgbClr val="2B55BF"/>
                </a:solidFill>
              </a:rPr>
              <a:t>Вет.Коннект</a:t>
            </a:r>
            <a:r>
              <a:rPr lang="ru-RU" sz="2800" dirty="0" smtClean="0">
                <a:solidFill>
                  <a:srgbClr val="2B55BF"/>
                </a:solidFill>
              </a:rPr>
              <a:t/>
            </a:r>
            <a:br>
              <a:rPr lang="ru-RU" sz="2800" dirty="0" smtClean="0">
                <a:solidFill>
                  <a:srgbClr val="2B55BF"/>
                </a:solidFill>
              </a:rPr>
            </a:br>
            <a:r>
              <a:rPr lang="ru-RU" sz="2000" dirty="0" smtClean="0">
                <a:solidFill>
                  <a:srgbClr val="2B55BF"/>
                </a:solidFill>
              </a:rPr>
              <a:t>Интеграция </a:t>
            </a:r>
            <a:br>
              <a:rPr lang="ru-RU" sz="2000" dirty="0" smtClean="0">
                <a:solidFill>
                  <a:srgbClr val="2B55BF"/>
                </a:solidFill>
              </a:rPr>
            </a:br>
            <a:r>
              <a:rPr lang="ru-RU" sz="2000" dirty="0" smtClean="0">
                <a:solidFill>
                  <a:srgbClr val="2B55BF"/>
                </a:solidFill>
              </a:rPr>
              <a:t>с ФГИС Меркурий</a:t>
            </a:r>
            <a:endParaRPr lang="ru-RU" sz="2000" dirty="0">
              <a:solidFill>
                <a:srgbClr val="2B55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4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67" y="0"/>
            <a:ext cx="1027583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464152" y="3140968"/>
            <a:ext cx="46085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+7 (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800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 100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88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12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(5508)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/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</a:b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/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</a:br>
            <a:r>
              <a:rPr lang="en-US" sz="2200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https://www.esphere.ru/products/vetconnect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/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ypanferov@esphere.ru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29F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Gotham Pro" panose="02000503040000020004" pitchFamily="50" charset="0"/>
            </a:endParaRPr>
          </a:p>
        </p:txBody>
      </p:sp>
      <p:sp>
        <p:nvSpPr>
          <p:cNvPr id="8" name="Прямоугольник 31"/>
          <p:cNvSpPr/>
          <p:nvPr/>
        </p:nvSpPr>
        <p:spPr>
          <a:xfrm flipH="1">
            <a:off x="5879976" y="1252072"/>
            <a:ext cx="6327715" cy="1008000"/>
          </a:xfrm>
          <a:custGeom>
            <a:avLst/>
            <a:gdLst>
              <a:gd name="connsiteX0" fmla="*/ 0 w 8823264"/>
              <a:gd name="connsiteY0" fmla="*/ 0 h 1008000"/>
              <a:gd name="connsiteX1" fmla="*/ 8823264 w 8823264"/>
              <a:gd name="connsiteY1" fmla="*/ 0 h 1008000"/>
              <a:gd name="connsiteX2" fmla="*/ 8823264 w 8823264"/>
              <a:gd name="connsiteY2" fmla="*/ 1008000 h 1008000"/>
              <a:gd name="connsiteX3" fmla="*/ 0 w 8823264"/>
              <a:gd name="connsiteY3" fmla="*/ 1008000 h 1008000"/>
              <a:gd name="connsiteX4" fmla="*/ 0 w 8823264"/>
              <a:gd name="connsiteY4" fmla="*/ 0 h 1008000"/>
              <a:gd name="connsiteX0" fmla="*/ 0 w 9394764"/>
              <a:gd name="connsiteY0" fmla="*/ 0 h 1008000"/>
              <a:gd name="connsiteX1" fmla="*/ 9394764 w 9394764"/>
              <a:gd name="connsiteY1" fmla="*/ 0 h 1008000"/>
              <a:gd name="connsiteX2" fmla="*/ 8823264 w 9394764"/>
              <a:gd name="connsiteY2" fmla="*/ 1008000 h 1008000"/>
              <a:gd name="connsiteX3" fmla="*/ 0 w 9394764"/>
              <a:gd name="connsiteY3" fmla="*/ 1008000 h 1008000"/>
              <a:gd name="connsiteX4" fmla="*/ 0 w 9394764"/>
              <a:gd name="connsiteY4" fmla="*/ 0 h 1008000"/>
              <a:gd name="connsiteX0" fmla="*/ 3067050 w 9394764"/>
              <a:gd name="connsiteY0" fmla="*/ 0 h 1008000"/>
              <a:gd name="connsiteX1" fmla="*/ 9394764 w 9394764"/>
              <a:gd name="connsiteY1" fmla="*/ 0 h 1008000"/>
              <a:gd name="connsiteX2" fmla="*/ 8823264 w 9394764"/>
              <a:gd name="connsiteY2" fmla="*/ 1008000 h 1008000"/>
              <a:gd name="connsiteX3" fmla="*/ 0 w 9394764"/>
              <a:gd name="connsiteY3" fmla="*/ 1008000 h 1008000"/>
              <a:gd name="connsiteX4" fmla="*/ 3067050 w 9394764"/>
              <a:gd name="connsiteY4" fmla="*/ 0 h 1008000"/>
              <a:gd name="connsiteX0" fmla="*/ 0 w 6327714"/>
              <a:gd name="connsiteY0" fmla="*/ 0 h 1008000"/>
              <a:gd name="connsiteX1" fmla="*/ 6327714 w 6327714"/>
              <a:gd name="connsiteY1" fmla="*/ 0 h 1008000"/>
              <a:gd name="connsiteX2" fmla="*/ 5756214 w 6327714"/>
              <a:gd name="connsiteY2" fmla="*/ 1008000 h 1008000"/>
              <a:gd name="connsiteX3" fmla="*/ 19050 w 6327714"/>
              <a:gd name="connsiteY3" fmla="*/ 998475 h 1008000"/>
              <a:gd name="connsiteX4" fmla="*/ 0 w 6327714"/>
              <a:gd name="connsiteY4" fmla="*/ 0 h 1008000"/>
              <a:gd name="connsiteX0" fmla="*/ 0 w 6327714"/>
              <a:gd name="connsiteY0" fmla="*/ 0 h 1008000"/>
              <a:gd name="connsiteX1" fmla="*/ 6327714 w 6327714"/>
              <a:gd name="connsiteY1" fmla="*/ 0 h 1008000"/>
              <a:gd name="connsiteX2" fmla="*/ 5756214 w 6327714"/>
              <a:gd name="connsiteY2" fmla="*/ 1008000 h 1008000"/>
              <a:gd name="connsiteX3" fmla="*/ 0 w 6327714"/>
              <a:gd name="connsiteY3" fmla="*/ 998475 h 1008000"/>
              <a:gd name="connsiteX4" fmla="*/ 0 w 6327714"/>
              <a:gd name="connsiteY4" fmla="*/ 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7714" h="1008000">
                <a:moveTo>
                  <a:pt x="0" y="0"/>
                </a:moveTo>
                <a:lnTo>
                  <a:pt x="6327714" y="0"/>
                </a:lnTo>
                <a:lnTo>
                  <a:pt x="5756214" y="1008000"/>
                </a:lnTo>
                <a:lnTo>
                  <a:pt x="0" y="998475"/>
                </a:lnTo>
                <a:lnTo>
                  <a:pt x="0" y="0"/>
                </a:lnTo>
                <a:close/>
              </a:path>
            </a:pathLst>
          </a:cu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51" b="0" i="0" u="none" strike="noStrike" kern="1200" cap="none" spc="0" normalizeH="0" baseline="0" noProof="0" dirty="0">
              <a:ln>
                <a:noFill/>
              </a:ln>
              <a:solidFill>
                <a:srgbClr val="0AAA79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2645" y="1463684"/>
            <a:ext cx="288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Вопросы?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Gotham Pro" panose="02000503040000020004" pitchFamily="50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226" y="3137437"/>
            <a:ext cx="583243" cy="583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045" y="3972789"/>
            <a:ext cx="583243" cy="58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3045" y="4894988"/>
            <a:ext cx="583243" cy="58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51384" y="1391544"/>
            <a:ext cx="15841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№1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первый EDI-оператор в России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7359" y="13915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ТОП-5</a:t>
            </a:r>
          </a:p>
          <a:p>
            <a:pPr algn="ctr"/>
            <a:r>
              <a:rPr lang="ru-RU" sz="1000" b="1" dirty="0" err="1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SaaS</a:t>
            </a:r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-разработчиков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91599" y="1391544"/>
            <a:ext cx="17582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ТОП-20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Самых быстрорастущих IT-компаний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6976" y="2918560"/>
            <a:ext cx="15841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21 </a:t>
            </a:r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5</a:t>
            </a:r>
            <a:r>
              <a:rPr lang="ru-RU" sz="1400" b="1" dirty="0" smtClean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00 </a:t>
            </a:r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000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электронных документов в месяц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72951" y="2918560"/>
            <a:ext cx="15841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90%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торговых сетей — наши клиенты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67320" y="2918559"/>
            <a:ext cx="15841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1 600 000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человек пользуется нашими сервисами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1384" y="42824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500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гордых сотрудников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97359" y="42824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20</a:t>
            </a:r>
            <a:endParaRPr lang="ru-RU" sz="1400" b="1" dirty="0">
              <a:solidFill>
                <a:srgbClr val="00629F"/>
              </a:solidFill>
              <a:latin typeface="Trebuchet MS" panose="020B0603020202020204" pitchFamily="34" charset="0"/>
              <a:cs typeface="Gotham Pro" panose="02000503040000020004" pitchFamily="50" charset="0"/>
            </a:endParaRP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продуктов в портфеле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90763" y="42824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5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офисов в России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25691" y="60960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32%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разработчиков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74889" y="60960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91%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молодежи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97359" y="60960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52%/48%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женщин/мужчин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56976" y="60960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100%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дочка Сбербанка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04174" y="6096076"/>
            <a:ext cx="171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20 Га</a:t>
            </a:r>
          </a:p>
          <a:p>
            <a:pPr algn="ctr"/>
            <a:r>
              <a:rPr lang="ru-RU" sz="1000" b="1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спасенных лесов в год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563" y="743775"/>
            <a:ext cx="547819" cy="61112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386" y="620688"/>
            <a:ext cx="579903" cy="79061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578" y="683049"/>
            <a:ext cx="517661" cy="68344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363" y="2287434"/>
            <a:ext cx="507243" cy="653785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6568" y="2228885"/>
            <a:ext cx="620915" cy="700524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18061" y="2279305"/>
            <a:ext cx="680763" cy="69216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0139" y="3808605"/>
            <a:ext cx="507243" cy="454859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77761" y="3857083"/>
            <a:ext cx="510527" cy="411175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5041" y="3736189"/>
            <a:ext cx="851407" cy="59696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7345" y="5199160"/>
            <a:ext cx="881308" cy="881129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35263" y="5202001"/>
            <a:ext cx="881308" cy="875447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48318" y="5201999"/>
            <a:ext cx="875623" cy="875447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41980" y="5199157"/>
            <a:ext cx="875621" cy="881131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28992" y="5199157"/>
            <a:ext cx="875621" cy="88113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9077204" y="1914763"/>
            <a:ext cx="276806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08" indent="-214308">
              <a:spcBef>
                <a:spcPts val="600"/>
              </a:spcBef>
              <a:buClr>
                <a:srgbClr val="0AAA79"/>
              </a:buClr>
              <a:buFont typeface="Arial" charset="0"/>
              <a:buChar char="•"/>
            </a:pP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разрабатываем прикладное и системное ПО</a:t>
            </a:r>
            <a:r>
              <a:rPr lang="en-US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;</a:t>
            </a:r>
            <a:endParaRPr lang="ru-RU" sz="1400" kern="1200" dirty="0">
              <a:solidFill>
                <a:srgbClr val="00629F"/>
              </a:solidFill>
              <a:latin typeface="Trebuchet MS" panose="020B0603020202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14308" indent="-214308">
              <a:spcBef>
                <a:spcPts val="600"/>
              </a:spcBef>
              <a:buClr>
                <a:srgbClr val="0AAA79"/>
              </a:buClr>
              <a:buFont typeface="Arial" charset="0"/>
              <a:buChar char="•"/>
            </a:pP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специализируемся на ЭДО</a:t>
            </a:r>
            <a:r>
              <a:rPr lang="en-US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;</a:t>
            </a:r>
            <a:endParaRPr lang="ru-RU" sz="1400" kern="1200" dirty="0">
              <a:solidFill>
                <a:srgbClr val="00629F"/>
              </a:solidFill>
              <a:latin typeface="Trebuchet MS" panose="020B0603020202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14308" indent="-214308">
              <a:spcBef>
                <a:spcPts val="600"/>
              </a:spcBef>
              <a:buClr>
                <a:srgbClr val="0AAA79"/>
              </a:buClr>
              <a:buFont typeface="Arial" charset="0"/>
              <a:buChar char="•"/>
            </a:pP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выпускаем электронные подписи— в составе компании свой</a:t>
            </a:r>
            <a:r>
              <a:rPr lang="en-US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аккредитованный Удостоверяющий центр</a:t>
            </a:r>
            <a:r>
              <a:rPr lang="en-US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;</a:t>
            </a:r>
          </a:p>
          <a:p>
            <a:pPr marL="214308" indent="-214308">
              <a:spcBef>
                <a:spcPts val="600"/>
              </a:spcBef>
              <a:buClr>
                <a:srgbClr val="0AAA79"/>
              </a:buClr>
              <a:buFont typeface="Arial" charset="0"/>
              <a:buChar char="•"/>
            </a:pP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автоматизируем </a:t>
            </a:r>
            <a:r>
              <a:rPr lang="ru-RU" sz="1400" kern="12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бизнес-процессы </a:t>
            </a: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компаний</a:t>
            </a:r>
            <a:r>
              <a:rPr lang="en-US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;</a:t>
            </a:r>
          </a:p>
          <a:p>
            <a:pPr marL="214308" indent="-214308">
              <a:spcBef>
                <a:spcPts val="600"/>
              </a:spcBef>
              <a:buClr>
                <a:srgbClr val="0AAA79"/>
              </a:buClr>
              <a:buFont typeface="Arial" charset="0"/>
              <a:buChar char="•"/>
            </a:pPr>
            <a:r>
              <a:rPr lang="ru-RU" sz="1400" kern="12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развиваем интеграционные проекты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8760296" y="683050"/>
            <a:ext cx="0" cy="5839647"/>
          </a:xfrm>
          <a:prstGeom prst="line">
            <a:avLst/>
          </a:prstGeom>
          <a:ln w="9525">
            <a:solidFill>
              <a:srgbClr val="0062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53" name="TextBox 52"/>
          <p:cNvSpPr txBox="1"/>
          <p:nvPr/>
        </p:nvSpPr>
        <p:spPr>
          <a:xfrm>
            <a:off x="831908" y="69136"/>
            <a:ext cx="376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kern="1200" dirty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  <a:cs typeface="+mn-cs"/>
              </a:rPr>
              <a:t>КОРУС Консалтинг СНГ</a:t>
            </a:r>
          </a:p>
        </p:txBody>
      </p:sp>
    </p:spTree>
    <p:extLst>
      <p:ext uri="{BB962C8B-B14F-4D97-AF65-F5344CB8AC3E}">
        <p14:creationId xmlns:p14="http://schemas.microsoft.com/office/powerpoint/2010/main" val="399459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4" name="TextBox 3"/>
          <p:cNvSpPr txBox="1"/>
          <p:nvPr/>
        </p:nvSpPr>
        <p:spPr>
          <a:xfrm>
            <a:off x="831908" y="69136"/>
            <a:ext cx="5264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kern="1200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  <a:cs typeface="+mn-cs"/>
              </a:rPr>
              <a:t>Варианты интеграционных решений</a:t>
            </a:r>
            <a:endParaRPr lang="ru-RU" sz="1800" b="1" kern="1200" dirty="0">
              <a:solidFill>
                <a:schemeClr val="bg1"/>
              </a:solidFill>
              <a:effectLst/>
              <a:latin typeface="Trebuchet MS" panose="020B060302020202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9416" y="1321604"/>
            <a:ext cx="9505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400" b="1" dirty="0" err="1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Вет.Коннект</a:t>
            </a:r>
            <a:r>
              <a:rPr lang="ru-RU" sz="1400" b="1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 подойдет для любых учетных систем.</a:t>
            </a:r>
            <a:br>
              <a:rPr lang="ru-RU" sz="1400" b="1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</a:br>
            <a:r>
              <a:rPr lang="ru-RU" sz="1400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Формируйте и обрабатывайте ветеринарные сопроводительные документы в электронном виде легко и </a:t>
            </a:r>
            <a:r>
              <a:rPr lang="ru-RU" sz="1400" dirty="0" smtClean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просто</a:t>
            </a:r>
            <a:endParaRPr lang="ru-RU" sz="1400" dirty="0">
              <a:solidFill>
                <a:srgbClr val="00629F"/>
              </a:solidFill>
              <a:latin typeface="Trebuchet MS" panose="020B0603020202020204" pitchFamily="34" charset="0"/>
              <a:cs typeface="Gotham Pro" panose="02000503040000020004" pitchFamily="50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948" y="2204864"/>
            <a:ext cx="8594105" cy="386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01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6320" y="4240833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377"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AAA7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Модуль 1С </a:t>
            </a:r>
            <a:r>
              <a:rPr lang="ru-RU" sz="1400" dirty="0" smtClean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позволит </a:t>
            </a:r>
            <a:r>
              <a:rPr lang="ru-RU" sz="1400" dirty="0">
                <a:solidFill>
                  <a:srgbClr val="00629F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создавать ВСД на основании документов типовых бизнес процессов различных конфигураций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629F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Gotham Pro" panose="02000503040000020004" pitchFamily="50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9416" y="764704"/>
            <a:ext cx="9505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Три подхода к интеграции с ФГИС «Меркурий». </a:t>
            </a:r>
            <a:r>
              <a:rPr lang="ru-RU" sz="14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/>
            </a:r>
            <a:br>
              <a:rPr lang="ru-RU" sz="14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</a:b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cs typeface="Gotham Pro" panose="02000503040000020004" pitchFamily="50" charset="0"/>
              </a:rPr>
              <a:t>Подход зависит от вашей учетной системы.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629F"/>
              </a:solidFill>
              <a:effectLst/>
              <a:uLnTx/>
              <a:uFillTx/>
              <a:latin typeface="Trebuchet MS" panose="020B0603020202020204" pitchFamily="34" charset="0"/>
              <a:cs typeface="Gotham Pro" panose="02000503040000020004" pitchFamily="50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21701"/>
          <a:stretch/>
        </p:blipFill>
        <p:spPr>
          <a:xfrm>
            <a:off x="916370" y="2126952"/>
            <a:ext cx="2803366" cy="11945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95994" y="4240833"/>
            <a:ext cx="307476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AAA7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Шлюз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 подойдет для компаний, у которых  невозможно встроиться в конфигурацию или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используется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не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1С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629F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Gotham Pro" panose="02000503040000020004" pitchFamily="50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b="18219"/>
          <a:stretch/>
        </p:blipFill>
        <p:spPr>
          <a:xfrm>
            <a:off x="4409758" y="1818380"/>
            <a:ext cx="2621849" cy="14720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24192" y="4240833"/>
            <a:ext cx="388843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AAA7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EDI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AAA7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решение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0AAA79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 - 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и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нтеграционное решение по формированию документов на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629F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Gotham Pro" panose="02000503040000020004" pitchFamily="50" charset="0"/>
              </a:rPr>
              <a:t>основании EDI-сообщений.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1995" y="3343512"/>
            <a:ext cx="12174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Учетная система клиента</a:t>
            </a:r>
            <a:endParaRPr lang="ru-RU" sz="1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46755" y="3379516"/>
            <a:ext cx="1210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Интеграционный модуль</a:t>
            </a:r>
            <a:endParaRPr lang="ru-RU" sz="1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65080" y="3379843"/>
            <a:ext cx="1468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Учетная система клиента</a:t>
            </a:r>
            <a:endParaRPr lang="ru-RU" sz="1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33375" y="3379516"/>
            <a:ext cx="1468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Интеграционный шлюз</a:t>
            </a:r>
            <a:endParaRPr lang="ru-RU" sz="1000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7968208" y="2091969"/>
            <a:ext cx="3407421" cy="1224136"/>
            <a:chOff x="7824191" y="2132855"/>
            <a:chExt cx="3607860" cy="1296145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4"/>
            <a:srcRect t="15402" b="4075"/>
            <a:stretch/>
          </p:blipFill>
          <p:spPr>
            <a:xfrm>
              <a:off x="7824191" y="2132855"/>
              <a:ext cx="3607860" cy="1296145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8040216" y="3212976"/>
              <a:ext cx="54564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0704512" y="3212976"/>
              <a:ext cx="54564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8011258" y="3386675"/>
            <a:ext cx="7834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Клиент</a:t>
            </a:r>
            <a:endParaRPr lang="ru-RU" sz="1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244329" y="3386675"/>
            <a:ext cx="14682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err="1" smtClean="0">
                <a:solidFill>
                  <a:srgbClr val="0AAA79"/>
                </a:solidFill>
                <a:latin typeface="Trebuchet MS" panose="020B0603020202020204" pitchFamily="34" charset="0"/>
                <a:cs typeface="Gotham Pro" panose="02000503040000020004" pitchFamily="50" charset="0"/>
              </a:rPr>
              <a:t>Ветис.API</a:t>
            </a:r>
            <a:endParaRPr lang="ru-RU" sz="1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21" name="TextBox 20"/>
          <p:cNvSpPr txBox="1"/>
          <p:nvPr/>
        </p:nvSpPr>
        <p:spPr>
          <a:xfrm>
            <a:off x="831908" y="69136"/>
            <a:ext cx="5264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kern="1200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  <a:cs typeface="+mn-cs"/>
              </a:rPr>
              <a:t>Варианты интеграционных решений</a:t>
            </a:r>
            <a:endParaRPr lang="ru-RU" sz="1800" b="1" kern="1200" dirty="0">
              <a:solidFill>
                <a:schemeClr val="bg1"/>
              </a:solidFill>
              <a:effectLst/>
              <a:latin typeface="Trebuchet MS" panose="020B060302020202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63257" y="5650882"/>
            <a:ext cx="1073670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0AAA79"/>
              </a:buClr>
            </a:pPr>
            <a:r>
              <a:rPr lang="ru-RU" sz="1400" dirty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П</a:t>
            </a:r>
            <a:r>
              <a:rPr lang="ru-RU" sz="14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одключено более 400 хозяйствующих субъектов</a:t>
            </a:r>
          </a:p>
          <a:p>
            <a:pPr>
              <a:spcBef>
                <a:spcPts val="600"/>
              </a:spcBef>
              <a:buClr>
                <a:srgbClr val="0AAA79"/>
              </a:buClr>
            </a:pPr>
            <a:r>
              <a:rPr lang="ru-RU" sz="1400" kern="12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Среднее время внедрения интеграционного модуля (1С и прочие </a:t>
            </a:r>
            <a:r>
              <a:rPr lang="ru-RU" sz="1400" kern="1200" dirty="0" err="1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ситемы</a:t>
            </a:r>
            <a:r>
              <a:rPr lang="ru-RU" sz="1400" kern="12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) – 8 рабочих дней</a:t>
            </a:r>
            <a:endParaRPr lang="ru-RU" sz="1400" dirty="0">
              <a:solidFill>
                <a:srgbClr val="00629F"/>
              </a:solidFill>
              <a:latin typeface="Trebuchet MS" panose="020B0603020202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spcBef>
                <a:spcPts val="600"/>
              </a:spcBef>
              <a:buClr>
                <a:srgbClr val="0AAA79"/>
              </a:buClr>
            </a:pPr>
            <a:r>
              <a:rPr lang="ru-RU" sz="1400" kern="12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Среднее время интеграционного проекта (</a:t>
            </a:r>
            <a:r>
              <a:rPr lang="en-US" sz="1400" kern="12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EDI)</a:t>
            </a:r>
            <a:r>
              <a:rPr lang="ru-RU" sz="1400" kern="1200" dirty="0" smtClean="0">
                <a:solidFill>
                  <a:srgbClr val="00629F"/>
                </a:solidFill>
                <a:latin typeface="Trebuchet MS" panose="020B0603020202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 – 48 рабочих дней</a:t>
            </a:r>
          </a:p>
          <a:p>
            <a:pPr>
              <a:spcBef>
                <a:spcPts val="600"/>
              </a:spcBef>
              <a:buClr>
                <a:srgbClr val="0AAA79"/>
              </a:buClr>
            </a:pPr>
            <a:endParaRPr lang="ru-RU" sz="1400" kern="1200" dirty="0" smtClean="0">
              <a:solidFill>
                <a:srgbClr val="00629F"/>
              </a:solidFill>
              <a:latin typeface="Trebuchet MS" panose="020B0603020202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19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6" name="TextBox 5"/>
          <p:cNvSpPr txBox="1"/>
          <p:nvPr/>
        </p:nvSpPr>
        <p:spPr>
          <a:xfrm>
            <a:off x="831908" y="69136"/>
            <a:ext cx="376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sz="1800" b="1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EDI-</a:t>
            </a:r>
            <a:r>
              <a:rPr lang="ru-RU" sz="1800" b="1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решение. Принцип работы</a:t>
            </a:r>
            <a:endParaRPr lang="ru-RU" sz="1800" b="1" kern="1200" dirty="0">
              <a:solidFill>
                <a:schemeClr val="bg1"/>
              </a:solidFill>
              <a:effectLst/>
              <a:latin typeface="Trebuchet MS" panose="020B060302020202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25821" y="1386719"/>
            <a:ext cx="4566782" cy="33122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34666" y="2784792"/>
            <a:ext cx="2081882" cy="1572867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485877" y="883876"/>
            <a:ext cx="2142" cy="58475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8494072" y="883876"/>
            <a:ext cx="33619" cy="58475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магнитный диск 9"/>
          <p:cNvSpPr/>
          <p:nvPr/>
        </p:nvSpPr>
        <p:spPr>
          <a:xfrm>
            <a:off x="5126403" y="3101365"/>
            <a:ext cx="739196" cy="822160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6247982" y="3101365"/>
            <a:ext cx="739196" cy="822160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24168" y="1556172"/>
            <a:ext cx="1924699" cy="71546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EDI-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платформа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851" y="5011876"/>
            <a:ext cx="1110132" cy="1110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9492395" y="88387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Helvetica Neue" charset="0"/>
                <a:cs typeface="Helvetica Neue" charset="0"/>
              </a:rPr>
              <a:t>Получатель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3510716" y="4850713"/>
            <a:ext cx="5016975" cy="24009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430736" y="6103740"/>
            <a:ext cx="13623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Helvetica Neue" charset="0"/>
                <a:cs typeface="Helvetica Neue" charset="0"/>
              </a:rPr>
              <a:t>Ветис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Helvetica Neue" charset="0"/>
                <a:cs typeface="Helvetica Neue" charset="0"/>
              </a:rPr>
              <a:t>.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Helvetica Neue" charset="0"/>
                <a:cs typeface="Helvetica Neue" charset="0"/>
              </a:rPr>
              <a:t>API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7300" y="883876"/>
            <a:ext cx="1877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Helvetica Neue" charset="0"/>
                <a:cs typeface="Helvetica Neue" charset="0"/>
              </a:rPr>
              <a:t>Отправитель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19" name="Прямая со стрелкой 18"/>
          <p:cNvCxnSpPr>
            <a:endCxn id="10" idx="1"/>
          </p:cNvCxnSpPr>
          <p:nvPr/>
        </p:nvCxnSpPr>
        <p:spPr>
          <a:xfrm flipH="1">
            <a:off x="5496001" y="2270849"/>
            <a:ext cx="996" cy="83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1" idx="1"/>
          </p:cNvCxnSpPr>
          <p:nvPr/>
        </p:nvCxnSpPr>
        <p:spPr>
          <a:xfrm flipV="1">
            <a:off x="6617580" y="2270849"/>
            <a:ext cx="15086" cy="83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30577" y="3392454"/>
            <a:ext cx="727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Master</a:t>
            </a:r>
            <a:b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data</a:t>
            </a:r>
            <a:endParaRPr lang="ru-RU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39847" y="3394902"/>
            <a:ext cx="9478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</a:rPr>
              <a:t>Правила обогащения</a:t>
            </a:r>
            <a:endParaRPr lang="ru-RU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865599" y="3336265"/>
            <a:ext cx="382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32" idx="1"/>
          </p:cNvCxnSpPr>
          <p:nvPr/>
        </p:nvCxnSpPr>
        <p:spPr>
          <a:xfrm flipH="1" flipV="1">
            <a:off x="8281851" y="1675772"/>
            <a:ext cx="635497" cy="4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352887" y="4348983"/>
            <a:ext cx="5045" cy="766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81725" y="4356435"/>
            <a:ext cx="460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API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92326" y="3923525"/>
            <a:ext cx="1849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Модуль взаимодействия с ФГИС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«Меркурий»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917348" y="1340768"/>
            <a:ext cx="2835846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400" dirty="0" smtClean="0"/>
              <a:t>Оформление</a:t>
            </a:r>
            <a:br>
              <a:rPr lang="ru-RU" sz="1400" dirty="0" smtClean="0"/>
            </a:br>
            <a:r>
              <a:rPr lang="ru-RU" sz="1400" dirty="0" smtClean="0"/>
              <a:t> приемки</a:t>
            </a:r>
            <a:endParaRPr lang="ru-RU" sz="1400" dirty="0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36831" y="1418150"/>
            <a:ext cx="551763" cy="575597"/>
          </a:xfrm>
          <a:prstGeom prst="rect">
            <a:avLst/>
          </a:prstGeom>
        </p:spPr>
      </p:pic>
      <p:sp>
        <p:nvSpPr>
          <p:cNvPr id="35" name="Блок-схема: документ 34"/>
          <p:cNvSpPr/>
          <p:nvPr/>
        </p:nvSpPr>
        <p:spPr>
          <a:xfrm>
            <a:off x="9011221" y="1417435"/>
            <a:ext cx="962347" cy="54363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RECADV</a:t>
            </a:r>
            <a:endParaRPr lang="ru-RU" sz="14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03875" y="1283986"/>
            <a:ext cx="116264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Рисунок 4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3179" y="3042820"/>
            <a:ext cx="447085" cy="550109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3956446" y="3576544"/>
            <a:ext cx="97013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accent1">
                    <a:lumMod val="75000"/>
                  </a:schemeClr>
                </a:solidFill>
              </a:rPr>
              <a:t>Системы</a:t>
            </a:r>
            <a:br>
              <a:rPr lang="ru-RU" sz="105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050" dirty="0" smtClean="0">
                <a:solidFill>
                  <a:schemeClr val="accent1">
                    <a:lumMod val="75000"/>
                  </a:schemeClr>
                </a:solidFill>
              </a:rPr>
              <a:t>мониторинга</a:t>
            </a:r>
            <a:endParaRPr lang="ru-RU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7" name="Скругленная прямоугольная выноска 46"/>
          <p:cNvSpPr/>
          <p:nvPr/>
        </p:nvSpPr>
        <p:spPr>
          <a:xfrm>
            <a:off x="3917811" y="2898058"/>
            <a:ext cx="979756" cy="1138399"/>
          </a:xfrm>
          <a:prstGeom prst="wedgeRoundRectCallout">
            <a:avLst>
              <a:gd name="adj1" fmla="val 61874"/>
              <a:gd name="adj2" fmla="val 3395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3725821" y="1830136"/>
            <a:ext cx="14047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7048867" y="1816937"/>
            <a:ext cx="1243736" cy="13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 flipV="1">
            <a:off x="7048867" y="2038415"/>
            <a:ext cx="1243736" cy="23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3723107" y="2038415"/>
            <a:ext cx="14010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61" idx="3"/>
          </p:cNvCxnSpPr>
          <p:nvPr/>
        </p:nvCxnSpPr>
        <p:spPr>
          <a:xfrm>
            <a:off x="3327059" y="3233730"/>
            <a:ext cx="408918" cy="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Скругленный прямоугольник 56"/>
          <p:cNvSpPr/>
          <p:nvPr/>
        </p:nvSpPr>
        <p:spPr>
          <a:xfrm>
            <a:off x="293484" y="2132856"/>
            <a:ext cx="3042679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Внутренние</a:t>
            </a:r>
            <a:br>
              <a:rPr lang="ru-RU" sz="1400" dirty="0" smtClean="0"/>
            </a:br>
            <a:r>
              <a:rPr lang="ru-RU" sz="1400" dirty="0" smtClean="0"/>
              <a:t>перемещения</a:t>
            </a:r>
            <a:endParaRPr lang="ru-RU" sz="1400" dirty="0"/>
          </a:p>
        </p:txBody>
      </p:sp>
      <p:sp>
        <p:nvSpPr>
          <p:cNvPr id="58" name="Блок-схема: документ 57"/>
          <p:cNvSpPr/>
          <p:nvPr/>
        </p:nvSpPr>
        <p:spPr>
          <a:xfrm>
            <a:off x="2292860" y="2221587"/>
            <a:ext cx="962347" cy="56600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DESADV</a:t>
            </a:r>
            <a:endParaRPr lang="ru-RU" sz="1400" dirty="0"/>
          </a:p>
        </p:txBody>
      </p:sp>
      <p:pic>
        <p:nvPicPr>
          <p:cNvPr id="59" name="Рисунок 5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5070" y="2207381"/>
            <a:ext cx="564411" cy="600114"/>
          </a:xfrm>
          <a:prstGeom prst="rect">
            <a:avLst/>
          </a:prstGeom>
        </p:spPr>
      </p:pic>
      <p:cxnSp>
        <p:nvCxnSpPr>
          <p:cNvPr id="60" name="Прямая со стрелкой 59"/>
          <p:cNvCxnSpPr>
            <a:stCxn id="57" idx="3"/>
          </p:cNvCxnSpPr>
          <p:nvPr/>
        </p:nvCxnSpPr>
        <p:spPr>
          <a:xfrm flipV="1">
            <a:off x="3336163" y="2472142"/>
            <a:ext cx="38694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Скругленный прямоугольник 60"/>
          <p:cNvSpPr/>
          <p:nvPr/>
        </p:nvSpPr>
        <p:spPr>
          <a:xfrm>
            <a:off x="284380" y="2894443"/>
            <a:ext cx="3042679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Производство</a:t>
            </a:r>
            <a:endParaRPr lang="ru-RU" sz="1400" dirty="0"/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98110" y="2937432"/>
            <a:ext cx="561434" cy="624225"/>
          </a:xfrm>
          <a:prstGeom prst="rect">
            <a:avLst/>
          </a:prstGeom>
        </p:spPr>
      </p:pic>
      <p:sp>
        <p:nvSpPr>
          <p:cNvPr id="63" name="Блок-схема: документ 62"/>
          <p:cNvSpPr/>
          <p:nvPr/>
        </p:nvSpPr>
        <p:spPr>
          <a:xfrm>
            <a:off x="2292896" y="2958456"/>
            <a:ext cx="962347" cy="56600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PROINQ /</a:t>
            </a:r>
            <a:br>
              <a:rPr lang="en-US" sz="1000" dirty="0" smtClean="0"/>
            </a:br>
            <a:r>
              <a:rPr lang="ru-RU" sz="1000" dirty="0" smtClean="0"/>
              <a:t>Отчет о производстве</a:t>
            </a:r>
            <a:endParaRPr lang="ru-RU" sz="1050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293484" y="3686531"/>
            <a:ext cx="3042679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Инвентаризация</a:t>
            </a:r>
            <a:endParaRPr lang="ru-RU" sz="1400" dirty="0"/>
          </a:p>
        </p:txBody>
      </p:sp>
      <p:pic>
        <p:nvPicPr>
          <p:cNvPr id="66" name="Рисунок 6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89544" y="3739088"/>
            <a:ext cx="597688" cy="573458"/>
          </a:xfrm>
          <a:prstGeom prst="rect">
            <a:avLst/>
          </a:prstGeom>
        </p:spPr>
      </p:pic>
      <p:sp>
        <p:nvSpPr>
          <p:cNvPr id="67" name="Блок-схема: документ 66"/>
          <p:cNvSpPr/>
          <p:nvPr/>
        </p:nvSpPr>
        <p:spPr>
          <a:xfrm>
            <a:off x="2292860" y="3755463"/>
            <a:ext cx="962347" cy="56600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INVRPT</a:t>
            </a:r>
            <a:endParaRPr lang="ru-RU" sz="1050" dirty="0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284379" y="5270707"/>
            <a:ext cx="3049071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Статусные</a:t>
            </a:r>
            <a:br>
              <a:rPr lang="ru-RU" sz="1400" dirty="0" smtClean="0"/>
            </a:br>
            <a:r>
              <a:rPr lang="ru-RU" sz="1400" dirty="0" smtClean="0"/>
              <a:t>сообщения</a:t>
            </a:r>
            <a:endParaRPr lang="ru-RU" sz="1400" dirty="0"/>
          </a:p>
        </p:txBody>
      </p:sp>
      <p:sp>
        <p:nvSpPr>
          <p:cNvPr id="73" name="Блок-схема: документ 72"/>
          <p:cNvSpPr/>
          <p:nvPr/>
        </p:nvSpPr>
        <p:spPr>
          <a:xfrm>
            <a:off x="2254842" y="5326992"/>
            <a:ext cx="962347" cy="56600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APERAK</a:t>
            </a:r>
            <a:endParaRPr lang="ru-RU" sz="1400" dirty="0"/>
          </a:p>
        </p:txBody>
      </p:sp>
      <p:cxnSp>
        <p:nvCxnSpPr>
          <p:cNvPr id="74" name="Прямая со стрелкой 73"/>
          <p:cNvCxnSpPr>
            <a:endCxn id="71" idx="3"/>
          </p:cNvCxnSpPr>
          <p:nvPr/>
        </p:nvCxnSpPr>
        <p:spPr>
          <a:xfrm flipH="1">
            <a:off x="3333450" y="4551500"/>
            <a:ext cx="389464" cy="1058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Рисунок 7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64243" y="3075144"/>
            <a:ext cx="582273" cy="576478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7170616" y="3620959"/>
            <a:ext cx="10550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accent1">
                    <a:lumMod val="75000"/>
                  </a:schemeClr>
                </a:solidFill>
              </a:rPr>
              <a:t>Веб-интерфейс</a:t>
            </a:r>
            <a:endParaRPr lang="ru-RU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" name="Скругленная прямоугольная выноска 80"/>
          <p:cNvSpPr/>
          <p:nvPr/>
        </p:nvSpPr>
        <p:spPr>
          <a:xfrm>
            <a:off x="7241361" y="2898058"/>
            <a:ext cx="920876" cy="1138399"/>
          </a:xfrm>
          <a:prstGeom prst="wedgeRoundRectCallout">
            <a:avLst>
              <a:gd name="adj1" fmla="val -61787"/>
              <a:gd name="adj2" fmla="val 341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4564562" y="871202"/>
            <a:ext cx="30439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charset="0"/>
                <a:ea typeface="Helvetica Neue" charset="0"/>
                <a:cs typeface="Helvetica Neue" charset="0"/>
              </a:rPr>
              <a:t>КОРУС Консалтинг СНГ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83" name="Прямая со стрелкой 82"/>
          <p:cNvCxnSpPr/>
          <p:nvPr/>
        </p:nvCxnSpPr>
        <p:spPr>
          <a:xfrm flipH="1">
            <a:off x="5839668" y="4372557"/>
            <a:ext cx="8754" cy="743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3336163" y="1710556"/>
            <a:ext cx="398600" cy="3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Скругленный прямоугольник 84"/>
          <p:cNvSpPr/>
          <p:nvPr/>
        </p:nvSpPr>
        <p:spPr>
          <a:xfrm>
            <a:off x="284381" y="1371269"/>
            <a:ext cx="3049070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Отгрузка</a:t>
            </a:r>
            <a:br>
              <a:rPr lang="ru-RU" sz="1400" dirty="0" smtClean="0"/>
            </a:br>
            <a:r>
              <a:rPr lang="ru-RU" sz="1400" dirty="0" smtClean="0"/>
              <a:t>подконтрольных</a:t>
            </a:r>
            <a:br>
              <a:rPr lang="ru-RU" sz="1400" dirty="0" smtClean="0"/>
            </a:br>
            <a:r>
              <a:rPr lang="ru-RU" sz="1400" dirty="0" smtClean="0"/>
              <a:t>товаров</a:t>
            </a:r>
            <a:endParaRPr lang="ru-RU" sz="1400" dirty="0"/>
          </a:p>
        </p:txBody>
      </p:sp>
      <p:sp>
        <p:nvSpPr>
          <p:cNvPr id="86" name="Блок-схема: документ 85"/>
          <p:cNvSpPr/>
          <p:nvPr/>
        </p:nvSpPr>
        <p:spPr>
          <a:xfrm>
            <a:off x="2294864" y="1444150"/>
            <a:ext cx="962347" cy="54363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DESADV</a:t>
            </a:r>
            <a:endParaRPr lang="ru-RU" sz="1400" dirty="0"/>
          </a:p>
        </p:txBody>
      </p:sp>
      <p:grpSp>
        <p:nvGrpSpPr>
          <p:cNvPr id="87" name="Группа 86"/>
          <p:cNvGrpSpPr/>
          <p:nvPr/>
        </p:nvGrpSpPr>
        <p:grpSpPr>
          <a:xfrm>
            <a:off x="1679899" y="1419519"/>
            <a:ext cx="581768" cy="550444"/>
            <a:chOff x="1996158" y="2924695"/>
            <a:chExt cx="645383" cy="645383"/>
          </a:xfrm>
        </p:grpSpPr>
        <p:sp>
          <p:nvSpPr>
            <p:cNvPr id="88" name="Прямоугольник 87"/>
            <p:cNvSpPr/>
            <p:nvPr/>
          </p:nvSpPr>
          <p:spPr>
            <a:xfrm>
              <a:off x="1996158" y="2924695"/>
              <a:ext cx="645383" cy="645383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9" name="TextBox 88"/>
            <p:cNvSpPr txBox="1"/>
            <p:nvPr/>
          </p:nvSpPr>
          <p:spPr>
            <a:xfrm>
              <a:off x="1996158" y="2924695"/>
              <a:ext cx="645383" cy="64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900" kern="1200"/>
            </a:p>
          </p:txBody>
        </p:sp>
      </p:grpSp>
      <p:cxnSp>
        <p:nvCxnSpPr>
          <p:cNvPr id="91" name="Прямая со стрелкой 90"/>
          <p:cNvCxnSpPr>
            <a:stCxn id="65" idx="3"/>
          </p:cNvCxnSpPr>
          <p:nvPr/>
        </p:nvCxnSpPr>
        <p:spPr>
          <a:xfrm>
            <a:off x="3336163" y="4025818"/>
            <a:ext cx="386751" cy="5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V="1">
            <a:off x="3321136" y="4276459"/>
            <a:ext cx="408626" cy="541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Скругленный прямоугольник 99"/>
          <p:cNvSpPr/>
          <p:nvPr/>
        </p:nvSpPr>
        <p:spPr>
          <a:xfrm>
            <a:off x="303875" y="4478619"/>
            <a:ext cx="3032288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Обновление</a:t>
            </a:r>
            <a:br>
              <a:rPr lang="ru-RU" sz="1400" dirty="0" smtClean="0"/>
            </a:br>
            <a:r>
              <a:rPr lang="ru-RU" sz="1400" dirty="0" smtClean="0"/>
              <a:t>номеров ТС</a:t>
            </a:r>
            <a:endParaRPr lang="ru-RU" sz="1400" dirty="0"/>
          </a:p>
        </p:txBody>
      </p:sp>
      <p:sp>
        <p:nvSpPr>
          <p:cNvPr id="101" name="Блок-схема: документ 100"/>
          <p:cNvSpPr/>
          <p:nvPr/>
        </p:nvSpPr>
        <p:spPr>
          <a:xfrm>
            <a:off x="2279837" y="4551500"/>
            <a:ext cx="962347" cy="54363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IFCSUM</a:t>
            </a:r>
            <a:endParaRPr lang="ru-RU" sz="1400" dirty="0"/>
          </a:p>
        </p:txBody>
      </p:sp>
      <p:sp>
        <p:nvSpPr>
          <p:cNvPr id="106" name="Скругленная прямоугольная выноска 105"/>
          <p:cNvSpPr/>
          <p:nvPr/>
        </p:nvSpPr>
        <p:spPr>
          <a:xfrm>
            <a:off x="8714456" y="3401222"/>
            <a:ext cx="3279426" cy="1138399"/>
          </a:xfrm>
          <a:prstGeom prst="wedgeRoundRectCallout">
            <a:avLst>
              <a:gd name="adj1" fmla="val -55812"/>
              <a:gd name="adj2" fmla="val 2614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Получатель подконтрольных грузов может не быть участником </a:t>
            </a:r>
            <a:r>
              <a:rPr lang="en-US" dirty="0" smtClean="0">
                <a:solidFill>
                  <a:schemeClr val="tx1"/>
                </a:solidFill>
              </a:rPr>
              <a:t>EDI-</a:t>
            </a:r>
            <a:r>
              <a:rPr lang="ru-RU" dirty="0" smtClean="0">
                <a:solidFill>
                  <a:schemeClr val="tx1"/>
                </a:solidFill>
              </a:rPr>
              <a:t>обмена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7" name="Прямая со стрелкой 106"/>
          <p:cNvCxnSpPr>
            <a:stCxn id="108" idx="1"/>
          </p:cNvCxnSpPr>
          <p:nvPr/>
        </p:nvCxnSpPr>
        <p:spPr>
          <a:xfrm flipH="1" flipV="1">
            <a:off x="8281851" y="2579668"/>
            <a:ext cx="635497" cy="4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Скругленный прямоугольник 107"/>
          <p:cNvSpPr/>
          <p:nvPr/>
        </p:nvSpPr>
        <p:spPr>
          <a:xfrm>
            <a:off x="8917348" y="2244664"/>
            <a:ext cx="2835846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400" dirty="0" smtClean="0"/>
              <a:t>Возврат</a:t>
            </a:r>
            <a:br>
              <a:rPr lang="ru-RU" sz="1400" dirty="0" smtClean="0"/>
            </a:br>
            <a:r>
              <a:rPr lang="ru-RU" sz="1400" dirty="0" smtClean="0"/>
              <a:t>продукции</a:t>
            </a:r>
            <a:endParaRPr lang="ru-RU" sz="1400" dirty="0"/>
          </a:p>
        </p:txBody>
      </p:sp>
      <p:sp>
        <p:nvSpPr>
          <p:cNvPr id="109" name="Блок-схема: документ 108"/>
          <p:cNvSpPr/>
          <p:nvPr/>
        </p:nvSpPr>
        <p:spPr>
          <a:xfrm>
            <a:off x="9011221" y="2321331"/>
            <a:ext cx="962347" cy="54363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DESADV</a:t>
            </a:r>
            <a:endParaRPr lang="ru-RU" sz="1400" dirty="0"/>
          </a:p>
        </p:txBody>
      </p:sp>
      <p:grpSp>
        <p:nvGrpSpPr>
          <p:cNvPr id="110" name="Группа 109"/>
          <p:cNvGrpSpPr/>
          <p:nvPr/>
        </p:nvGrpSpPr>
        <p:grpSpPr>
          <a:xfrm>
            <a:off x="10021828" y="2291452"/>
            <a:ext cx="581768" cy="550444"/>
            <a:chOff x="1996158" y="2924695"/>
            <a:chExt cx="645383" cy="645383"/>
          </a:xfrm>
        </p:grpSpPr>
        <p:sp>
          <p:nvSpPr>
            <p:cNvPr id="111" name="Прямоугольник 110"/>
            <p:cNvSpPr/>
            <p:nvPr/>
          </p:nvSpPr>
          <p:spPr>
            <a:xfrm>
              <a:off x="1996158" y="2924695"/>
              <a:ext cx="645383" cy="645383"/>
            </a:xfrm>
            <a:prstGeom prst="rect">
              <a:avLst/>
            </a:prstGeom>
            <a:blipFill rotWithShape="0">
              <a:blip r:embed="rId9"/>
              <a:stretch>
                <a:fillRect/>
              </a:stretch>
            </a:blip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2" name="TextBox 111"/>
            <p:cNvSpPr txBox="1"/>
            <p:nvPr/>
          </p:nvSpPr>
          <p:spPr>
            <a:xfrm>
              <a:off x="1996158" y="2924695"/>
              <a:ext cx="645383" cy="64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900" kern="1200"/>
            </a:p>
          </p:txBody>
        </p:sp>
      </p:grpSp>
      <p:sp>
        <p:nvSpPr>
          <p:cNvPr id="116" name="Скругленный прямоугольник 115"/>
          <p:cNvSpPr/>
          <p:nvPr/>
        </p:nvSpPr>
        <p:spPr>
          <a:xfrm>
            <a:off x="293102" y="6103740"/>
            <a:ext cx="3049071" cy="67857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Консолидированные</a:t>
            </a:r>
            <a:br>
              <a:rPr lang="ru-RU" sz="1400" dirty="0" smtClean="0"/>
            </a:br>
            <a:r>
              <a:rPr lang="ru-RU" sz="1400" dirty="0" smtClean="0"/>
              <a:t>печатные формы ВСД</a:t>
            </a:r>
            <a:endParaRPr lang="ru-RU" sz="1400" dirty="0"/>
          </a:p>
        </p:txBody>
      </p:sp>
      <p:sp>
        <p:nvSpPr>
          <p:cNvPr id="117" name="Блок-схема: документ 116"/>
          <p:cNvSpPr/>
          <p:nvPr/>
        </p:nvSpPr>
        <p:spPr>
          <a:xfrm>
            <a:off x="2263565" y="6160025"/>
            <a:ext cx="962347" cy="56600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PDF</a:t>
            </a:r>
            <a:endParaRPr lang="ru-RU" sz="1400" dirty="0"/>
          </a:p>
        </p:txBody>
      </p:sp>
      <p:cxnSp>
        <p:nvCxnSpPr>
          <p:cNvPr id="118" name="Прямая со стрелкой 117"/>
          <p:cNvCxnSpPr>
            <a:endCxn id="116" idx="3"/>
          </p:cNvCxnSpPr>
          <p:nvPr/>
        </p:nvCxnSpPr>
        <p:spPr>
          <a:xfrm flipH="1">
            <a:off x="3342173" y="4271415"/>
            <a:ext cx="1692252" cy="2171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Рисунок 1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69560" y="4592480"/>
            <a:ext cx="689007" cy="463781"/>
          </a:xfrm>
          <a:prstGeom prst="rect">
            <a:avLst/>
          </a:prstGeom>
        </p:spPr>
      </p:pic>
      <p:pic>
        <p:nvPicPr>
          <p:cNvPr id="126" name="Рисунок 1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91748" y="5313473"/>
            <a:ext cx="606257" cy="61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591704"/>
              </p:ext>
            </p:extLst>
          </p:nvPr>
        </p:nvGraphicFramePr>
        <p:xfrm>
          <a:off x="695399" y="764705"/>
          <a:ext cx="10944634" cy="4052140"/>
        </p:xfrm>
        <a:graphic>
          <a:graphicData uri="http://schemas.openxmlformats.org/drawingml/2006/table">
            <a:tbl>
              <a:tblPr/>
              <a:tblGrid>
                <a:gridCol w="2160241">
                  <a:extLst>
                    <a:ext uri="{9D8B030D-6E8A-4147-A177-3AD203B41FA5}">
                      <a16:colId xmlns:a16="http://schemas.microsoft.com/office/drawing/2014/main" val="3079208638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198215857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881606224"/>
                    </a:ext>
                  </a:extLst>
                </a:gridCol>
                <a:gridCol w="2306855">
                  <a:extLst>
                    <a:ext uri="{9D8B030D-6E8A-4147-A177-3AD203B41FA5}">
                      <a16:colId xmlns:a16="http://schemas.microsoft.com/office/drawing/2014/main" val="3072744285"/>
                    </a:ext>
                  </a:extLst>
                </a:gridCol>
                <a:gridCol w="3021154">
                  <a:extLst>
                    <a:ext uri="{9D8B030D-6E8A-4147-A177-3AD203B41FA5}">
                      <a16:colId xmlns:a16="http://schemas.microsoft.com/office/drawing/2014/main" val="3704993848"/>
                    </a:ext>
                  </a:extLst>
                </a:gridCol>
              </a:tblGrid>
              <a:tr h="64314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Целевая операция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Метод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1200" b="1" baseline="0" dirty="0" err="1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Ветис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.</a:t>
                      </a:r>
                      <a:r>
                        <a:rPr lang="en-US" sz="1200" b="1" baseline="0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API v2.X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EDI-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сообщение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Суть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операции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Ключевая сущность операции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9823747"/>
                  </a:ext>
                </a:extLst>
              </a:tr>
              <a:tr h="3848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</a:rPr>
                        <a:t>Отгрузка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PrepareOutgoingConsignmentOperation_v2.0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DESADV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Оформление транспортного ВСД.(Оформление отгрузки).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Trebuchet MS" panose="020B0603020202020204" pitchFamily="34" charset="0"/>
                        </a:rPr>
                        <a:t>StockEntry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548307"/>
                  </a:ext>
                </a:extLst>
              </a:tr>
              <a:tr h="71694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</a:rPr>
                        <a:t>Приемка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ProcessIncomingConsignment_v2.0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RECADV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Гашение входящего транспортного ВСД.(Оформление входящей партии).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  <a:latin typeface="Trebuchet MS" panose="020B0603020202020204" pitchFamily="34" charset="0"/>
                        </a:rPr>
                        <a:t>vetCertificate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872293"/>
                  </a:ext>
                </a:extLst>
              </a:tr>
              <a:tr h="8883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>
                          <a:effectLst/>
                          <a:latin typeface="Trebuchet MS" panose="020B0603020202020204" pitchFamily="34" charset="0"/>
                        </a:rPr>
                        <a:t>Производство</a:t>
                      </a:r>
                      <a:endParaRPr lang="ru-RU" sz="1200">
                        <a:effectLst/>
                        <a:latin typeface="Trebuchet MS" panose="020B0603020202020204" pitchFamily="34" charset="0"/>
                      </a:endParaRPr>
                    </a:p>
                    <a:p>
                      <a:pPr algn="l" fontAlgn="t"/>
                      <a:r>
                        <a:rPr lang="ru-RU" sz="1200">
                          <a:effectLst/>
                          <a:latin typeface="Trebuchet MS" panose="020B0603020202020204" pitchFamily="34" charset="0"/>
                        </a:rPr>
                        <a:t>Сценарии: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</a:rPr>
                        <a:t>завершенное производство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</a:rPr>
                        <a:t>незавершенное производство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RegisterProductionOperation_v2.0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PROINQ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Оформление производства:</a:t>
                      </a:r>
                    </a:p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списание сырья и/или регистрация готового продукта</a:t>
                      </a:r>
                    </a:p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</a:b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rebuchet MS" panose="020B0603020202020204" pitchFamily="34" charset="0"/>
                        </a:rPr>
                        <a:t>StockEntry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 (для сырья)</a:t>
                      </a:r>
                    </a:p>
                    <a:p>
                      <a:pPr algn="l" fontAlgn="t"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Номенклатура из справочника номенклатуры (для готового продукта)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428068"/>
                  </a:ext>
                </a:extLst>
              </a:tr>
              <a:tr h="129667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</a:rPr>
                        <a:t>Инвентаризация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Сценарии: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корректировка записи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подъем новой записи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ResolveDiscrepancyOperation_v2.0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INVRPT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Оформление результатов инвентаризации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buFont typeface="+mj-lt"/>
                        <a:buAutoNum type="arabicPeriod"/>
                      </a:pPr>
                      <a:r>
                        <a:rPr lang="ru-RU" sz="1200" dirty="0" err="1">
                          <a:effectLst/>
                          <a:latin typeface="Trebuchet MS" panose="020B0603020202020204" pitchFamily="34" charset="0"/>
                        </a:rPr>
                        <a:t>StockEntry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 (для записи, которую хотим скорректировать)</a:t>
                      </a:r>
                    </a:p>
                    <a:p>
                      <a:pPr algn="l" fontAlgn="t"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Номенклатура из справочника номенклатуры (для подъема новой записи)</a:t>
                      </a:r>
                      <a:b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</a:b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</a:b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163151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8013" y="1739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264868"/>
              </p:ext>
            </p:extLst>
          </p:nvPr>
        </p:nvGraphicFramePr>
        <p:xfrm>
          <a:off x="681307" y="4694695"/>
          <a:ext cx="10958726" cy="760808"/>
        </p:xfrm>
        <a:graphic>
          <a:graphicData uri="http://schemas.openxmlformats.org/drawingml/2006/table">
            <a:tbl>
              <a:tblPr/>
              <a:tblGrid>
                <a:gridCol w="2174331">
                  <a:extLst>
                    <a:ext uri="{9D8B030D-6E8A-4147-A177-3AD203B41FA5}">
                      <a16:colId xmlns:a16="http://schemas.microsoft.com/office/drawing/2014/main" val="2077153378"/>
                    </a:ext>
                  </a:extLst>
                </a:gridCol>
                <a:gridCol w="2511723">
                  <a:extLst>
                    <a:ext uri="{9D8B030D-6E8A-4147-A177-3AD203B41FA5}">
                      <a16:colId xmlns:a16="http://schemas.microsoft.com/office/drawing/2014/main" val="3226219983"/>
                    </a:ext>
                  </a:extLst>
                </a:gridCol>
                <a:gridCol w="944663">
                  <a:extLst>
                    <a:ext uri="{9D8B030D-6E8A-4147-A177-3AD203B41FA5}">
                      <a16:colId xmlns:a16="http://schemas.microsoft.com/office/drawing/2014/main" val="1944373997"/>
                    </a:ext>
                  </a:extLst>
                </a:gridCol>
                <a:gridCol w="2302964">
                  <a:extLst>
                    <a:ext uri="{9D8B030D-6E8A-4147-A177-3AD203B41FA5}">
                      <a16:colId xmlns:a16="http://schemas.microsoft.com/office/drawing/2014/main" val="2032070513"/>
                    </a:ext>
                  </a:extLst>
                </a:gridCol>
                <a:gridCol w="3025045">
                  <a:extLst>
                    <a:ext uri="{9D8B030D-6E8A-4147-A177-3AD203B41FA5}">
                      <a16:colId xmlns:a16="http://schemas.microsoft.com/office/drawing/2014/main" val="3391610145"/>
                    </a:ext>
                  </a:extLst>
                </a:gridCol>
              </a:tblGrid>
              <a:tr h="54561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Объединение складских записей</a:t>
                      </a:r>
                    </a:p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Сценарий: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err="1">
                          <a:effectLst/>
                          <a:latin typeface="Trebuchet MS" panose="020B0603020202020204" pitchFamily="34" charset="0"/>
                        </a:rPr>
                        <a:t>merge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MergeOperation_v2.0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 smtClean="0">
                          <a:effectLst/>
                          <a:latin typeface="Trebuchet MS" panose="020B0603020202020204" pitchFamily="34" charset="0"/>
                        </a:rPr>
                        <a:t>Авто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Создание новой записи из двух и более одинаковых (по ключам) записей.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  <a:latin typeface="Trebuchet MS" panose="020B0603020202020204" pitchFamily="34" charset="0"/>
                        </a:rPr>
                        <a:t>StockEntry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9462193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9925"/>
              </p:ext>
            </p:extLst>
          </p:nvPr>
        </p:nvGraphicFramePr>
        <p:xfrm>
          <a:off x="695399" y="5455503"/>
          <a:ext cx="10945217" cy="1139050"/>
        </p:xfrm>
        <a:graphic>
          <a:graphicData uri="http://schemas.openxmlformats.org/drawingml/2006/table">
            <a:tbl>
              <a:tblPr/>
              <a:tblGrid>
                <a:gridCol w="2160241">
                  <a:extLst>
                    <a:ext uri="{9D8B030D-6E8A-4147-A177-3AD203B41FA5}">
                      <a16:colId xmlns:a16="http://schemas.microsoft.com/office/drawing/2014/main" val="148673524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00036263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243077666"/>
                    </a:ext>
                  </a:extLst>
                </a:gridCol>
                <a:gridCol w="2317056">
                  <a:extLst>
                    <a:ext uri="{9D8B030D-6E8A-4147-A177-3AD203B41FA5}">
                      <a16:colId xmlns:a16="http://schemas.microsoft.com/office/drawing/2014/main" val="414869720"/>
                    </a:ext>
                  </a:extLst>
                </a:gridCol>
                <a:gridCol w="3011536">
                  <a:extLst>
                    <a:ext uri="{9D8B030D-6E8A-4147-A177-3AD203B41FA5}">
                      <a16:colId xmlns:a16="http://schemas.microsoft.com/office/drawing/2014/main" val="2585812739"/>
                    </a:ext>
                  </a:extLst>
                </a:gridCol>
              </a:tblGrid>
              <a:tr h="56112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Обновление номеров транспортных средств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UpdateTransportMovementDetailsOperation_v2.0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IFCSUM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Обновление номеров транспортных средств в пунктах перегрузки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  <a:latin typeface="Trebuchet MS" panose="020B0603020202020204" pitchFamily="34" charset="0"/>
                        </a:rPr>
                        <a:t>vetCertificate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153936"/>
                  </a:ext>
                </a:extLst>
              </a:tr>
              <a:tr h="56112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Аннулирование сертификата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WithdrawVetDocumentOperation_v2.0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solidFill>
                            <a:srgbClr val="326CA6"/>
                          </a:solidFill>
                          <a:effectLst/>
                          <a:latin typeface="Trebuchet MS" panose="020B0603020202020204" pitchFamily="34" charset="0"/>
                        </a:rPr>
                        <a:t>DESADV</a:t>
                      </a:r>
                      <a:r>
                        <a:rPr lang="en-US" sz="1200" dirty="0">
                          <a:effectLst/>
                          <a:latin typeface="Trebuchet MS" panose="020B0603020202020204" pitchFamily="34" charset="0"/>
                        </a:rPr>
                        <a:t>, 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</a:rPr>
                        <a:t>Аннулирование транспортного сертификата</a:t>
                      </a: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 err="1">
                          <a:effectLst/>
                          <a:latin typeface="Trebuchet MS" panose="020B0603020202020204" pitchFamily="34" charset="0"/>
                        </a:rPr>
                        <a:t>vetCertificate</a:t>
                      </a:r>
                      <a:endParaRPr lang="en-US" sz="120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20920" marR="20920" marT="14644" marB="14644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34751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1908" y="69136"/>
            <a:ext cx="828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Таблица соответствия бизнес-операций и </a:t>
            </a:r>
            <a:r>
              <a:rPr lang="en-US" sz="1800" b="1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EDI-</a:t>
            </a:r>
            <a:r>
              <a:rPr lang="ru-RU" sz="1800" b="1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сообщений</a:t>
            </a:r>
            <a:endParaRPr lang="ru-RU" sz="1800" b="1" dirty="0">
              <a:solidFill>
                <a:schemeClr val="bg1"/>
              </a:solidFill>
              <a:effectLst/>
              <a:latin typeface="Trebuchet MS" panose="020B0603020202020204" pitchFamily="34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08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3" name="TextBox 2"/>
          <p:cNvSpPr txBox="1"/>
          <p:nvPr/>
        </p:nvSpPr>
        <p:spPr>
          <a:xfrm>
            <a:off x="831908" y="69136"/>
            <a:ext cx="376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dirty="0" smtClean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Ограничения и особенности</a:t>
            </a:r>
            <a:endParaRPr lang="ru-RU" sz="1800" b="1" kern="1200" dirty="0">
              <a:solidFill>
                <a:schemeClr val="bg1"/>
              </a:solidFill>
              <a:effectLst/>
              <a:latin typeface="Trebuchet MS" panose="020B060302020202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8358" y="692696"/>
            <a:ext cx="10835283" cy="5831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400" dirty="0" smtClean="0">
                <a:solidFill>
                  <a:srgbClr val="00629F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Невозможно исключать работы пользователей в ФГИС Меркурий посредством веб-интерфейс. Отсюда возникла потребность в организации промежуточного слоя для хранения и актуализации следующих справочников, в разрезе Хозяйствующего субъекта: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Складской журнал 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разрезе площадок. Поиск складских записей происходит сначала в слое </a:t>
            </a:r>
            <a:r>
              <a:rPr lang="ru-RU" sz="1400" dirty="0" err="1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Вет.Коннект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случае отсутствия остатков запрашивается список изменений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400" dirty="0">
              <a:solidFill>
                <a:srgbClr val="3D3D3D"/>
              </a:solidFill>
              <a:uFill>
                <a:solidFill>
                  <a:srgbClr val="92D050"/>
                </a:solidFill>
              </a:u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номенклатуры. 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Используется для производственных и инвентаризационных операций. Запрашивается список изменений в случае если в промежуточном слое не определяется номенклатура, которую необходимо произвести/инвентаризировать.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проблемы возникшие при разработке </a:t>
            </a:r>
            <a:r>
              <a:rPr lang="en-US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EDI-</a:t>
            </a: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клиенты не имеют технической возможности адаптировать учетные системы под хранения 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 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объектов ФГИС Меркурий. Для этого было принято решение настраивать правила идентификации по ключевым сущностям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Периодически наблюдаются проблемы с подключение к </a:t>
            </a:r>
            <a:r>
              <a:rPr lang="ru-RU" sz="1400" dirty="0" err="1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Ветис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 (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Ошибки 500, 502, 404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 smtClean="0">
              <a:solidFill>
                <a:srgbClr val="00629F"/>
              </a:solidFill>
              <a:uFill>
                <a:solidFill>
                  <a:srgbClr val="92D050"/>
                </a:solidFill>
              </a:u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 с работой методов получения списка входящих ВСД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 с получением списка изменений складских записей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 получения списка наименований продукции </a:t>
            </a: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(Устранена)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«Залипание» задач в статус </a:t>
            </a:r>
            <a:r>
              <a:rPr lang="en-US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IN_PROCESS</a:t>
            </a: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Ошибки в документации справочной информации по </a:t>
            </a:r>
            <a:r>
              <a:rPr lang="ru-RU" sz="1400" dirty="0" err="1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Ветис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 (</a:t>
            </a: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Ситуация начала улучшаться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 smtClean="0">
              <a:solidFill>
                <a:srgbClr val="00629F"/>
              </a:solidFill>
              <a:uFill>
                <a:solidFill>
                  <a:srgbClr val="92D050"/>
                </a:solidFill>
              </a:u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Длительные ожидания обратной связи от технической поддержки по вопросам работы </a:t>
            </a:r>
            <a:r>
              <a:rPr lang="en-US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API, 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80% запросов по письмам без ответа до момента звонка на горячую линию</a:t>
            </a:r>
            <a:b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ответов на технические вопрос на высшем уровне только у Ирины Егоровой (</a:t>
            </a:r>
            <a:r>
              <a:rPr lang="ru-RU" sz="1400" b="1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Отдельная благодарность</a:t>
            </a:r>
            <a:r>
              <a:rPr lang="ru-RU" sz="1400" dirty="0" smtClean="0">
                <a:solidFill>
                  <a:srgbClr val="00629F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solidFill>
                <a:srgbClr val="00629F"/>
              </a:solidFill>
              <a:uFill>
                <a:solidFill>
                  <a:srgbClr val="92D050"/>
                </a:solidFill>
              </a:u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77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8013" y="1739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71" y="894517"/>
            <a:ext cx="11857858" cy="50547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1908" y="69136"/>
            <a:ext cx="828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dirty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Мониторинг доступности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Вет.Коннект</a:t>
            </a:r>
            <a:r>
              <a:rPr lang="ru-RU" sz="1800" b="1" dirty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 и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Ветис.API</a:t>
            </a:r>
            <a:r>
              <a:rPr lang="ru-RU" sz="1800" b="1" dirty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37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497091"/>
          </a:xfrm>
          <a:prstGeom prst="rect">
            <a:avLst/>
          </a:prstGeom>
          <a:solidFill>
            <a:srgbClr val="0AA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8013" y="17399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38577167-0B94-4C3B-96A0-152E107FEB2F}"/>
              </a:ext>
            </a:extLst>
          </p:cNvPr>
          <p:cNvSpPr/>
          <p:nvPr/>
        </p:nvSpPr>
        <p:spPr>
          <a:xfrm>
            <a:off x="21249" y="5369231"/>
            <a:ext cx="11984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Прослеживаемость </a:t>
            </a:r>
            <a:r>
              <a:rPr lang="en-US" sz="1600" dirty="0"/>
              <a:t>~</a:t>
            </a:r>
            <a:r>
              <a:rPr lang="ru-RU" sz="1600" dirty="0"/>
              <a:t>50%</a:t>
            </a:r>
            <a:r>
              <a:rPr lang="en-US" sz="1600" dirty="0"/>
              <a:t> (</a:t>
            </a:r>
            <a:r>
              <a:rPr lang="ru-RU" sz="1600" dirty="0"/>
              <a:t>приемка сырья - производство – дистрибуция)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15% в среднем накладных уходит с групповыми эВСД с провалами до 30% с последующим разбором, почему эВСД не сформировались, аннулированием групповых и </a:t>
            </a:r>
            <a:r>
              <a:rPr lang="ru-RU" sz="1600" dirty="0" err="1"/>
              <a:t>проч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Каждый день </a:t>
            </a:r>
            <a:r>
              <a:rPr lang="ru-RU" sz="1600" dirty="0" err="1"/>
              <a:t>реконсиляция</a:t>
            </a:r>
            <a:r>
              <a:rPr lang="ru-RU" sz="1600" dirty="0"/>
              <a:t> складских остатков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ru-RU" sz="1600" dirty="0"/>
              <a:t>Дополнительная загрузка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ru-RU" sz="1600" dirty="0"/>
              <a:t>Потеря прослеживаемости</a:t>
            </a: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5B3E290F-6E4A-443C-864F-2EF8E8A87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02" y="520400"/>
            <a:ext cx="7066118" cy="48724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95417" y="588254"/>
            <a:ext cx="489922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Проблемы ИС/ИТ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 методами получения складских записей: влияет на корректность складских запасов и на </a:t>
            </a:r>
            <a:r>
              <a:rPr lang="ru-RU" dirty="0" err="1"/>
              <a:t>прослеживаемость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 методами получения ВСД: невозможность автоматизировать приемку сырья. Влияет на корректность складских запасов и на </a:t>
            </a:r>
            <a:r>
              <a:rPr lang="ru-RU" dirty="0" err="1"/>
              <a:t>прослеживаемость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Многообразие интеграций и требований клиентов, увеличение сложности интеграционного решения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Отсутствие доступной системы отчетности в Меркурии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0002" y="63879"/>
            <a:ext cx="828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ru-RU" sz="1800" b="1" dirty="0">
                <a:solidFill>
                  <a:schemeClr val="bg1"/>
                </a:solidFill>
                <a:effectLst/>
                <a:latin typeface="Trebuchet MS" panose="020B0603020202020204" pitchFamily="34" charset="0"/>
                <a:ea typeface="Roboto" panose="02000000000000000000" pitchFamily="2" charset="0"/>
              </a:rPr>
              <a:t>Итоги запуска ООО Нестле Россия (01.07.2018 – 19.07.2018)</a:t>
            </a:r>
          </a:p>
        </p:txBody>
      </p:sp>
    </p:spTree>
    <p:extLst>
      <p:ext uri="{BB962C8B-B14F-4D97-AF65-F5344CB8AC3E}">
        <p14:creationId xmlns:p14="http://schemas.microsoft.com/office/powerpoint/2010/main" val="262425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5934</TotalTime>
  <Words>744</Words>
  <Application>Microsoft Office PowerPoint</Application>
  <PresentationFormat>Широкоэкранный</PresentationFormat>
  <Paragraphs>171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Calibri Light</vt:lpstr>
      <vt:lpstr>Gotham Pro</vt:lpstr>
      <vt:lpstr>Helvetica Neue</vt:lpstr>
      <vt:lpstr>Roboto</vt:lpstr>
      <vt:lpstr>Times New Roman</vt:lpstr>
      <vt:lpstr>Trebuchet MS</vt:lpstr>
      <vt:lpstr>Wingdings</vt:lpstr>
      <vt:lpstr>Тема Office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Семенова Влада Сергеевна</dc:creator>
  <cp:lastModifiedBy>Панферов Яков Евгеньевич</cp:lastModifiedBy>
  <cp:revision>379</cp:revision>
  <cp:lastPrinted>2017-10-13T06:36:37Z</cp:lastPrinted>
  <dcterms:created xsi:type="dcterms:W3CDTF">2017-09-17T17:22:22Z</dcterms:created>
  <dcterms:modified xsi:type="dcterms:W3CDTF">2018-07-23T06:57:04Z</dcterms:modified>
</cp:coreProperties>
</file>