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aleway"/>
      <p:regular r:id="rId13"/>
      <p:bold r:id="rId14"/>
      <p:italic r:id="rId15"/>
      <p:boldItalic r:id="rId16"/>
    </p:embeddedFont>
    <p:embeddedFont>
      <p:font typeface="Lato"/>
      <p:regular r:id="rId17"/>
      <p:bold r:id="rId18"/>
      <p:italic r:id="rId19"/>
      <p:boldItalic r:id="rId20"/>
    </p:embeddedFont>
    <p:embeddedFont>
      <p:font typeface="Montserrat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Italic.fntdata"/><Relationship Id="rId11" Type="http://schemas.openxmlformats.org/officeDocument/2006/relationships/slide" Target="slides/slide6.xml"/><Relationship Id="rId22" Type="http://schemas.openxmlformats.org/officeDocument/2006/relationships/font" Target="fonts/Montserrat-bold.fntdata"/><Relationship Id="rId10" Type="http://schemas.openxmlformats.org/officeDocument/2006/relationships/slide" Target="slides/slide5.xml"/><Relationship Id="rId21" Type="http://schemas.openxmlformats.org/officeDocument/2006/relationships/font" Target="fonts/Montserrat-regular.fntdata"/><Relationship Id="rId13" Type="http://schemas.openxmlformats.org/officeDocument/2006/relationships/font" Target="fonts/Raleway-regular.fntdata"/><Relationship Id="rId24" Type="http://schemas.openxmlformats.org/officeDocument/2006/relationships/font" Target="fonts/Montserrat-boldItalic.fntdata"/><Relationship Id="rId12" Type="http://schemas.openxmlformats.org/officeDocument/2006/relationships/slide" Target="slides/slide7.xml"/><Relationship Id="rId23" Type="http://schemas.openxmlformats.org/officeDocument/2006/relationships/font" Target="fonts/Montserrat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italic.fntdata"/><Relationship Id="rId14" Type="http://schemas.openxmlformats.org/officeDocument/2006/relationships/font" Target="fonts/Raleway-bold.fntdata"/><Relationship Id="rId17" Type="http://schemas.openxmlformats.org/officeDocument/2006/relationships/font" Target="fonts/Lato-regular.fntdata"/><Relationship Id="rId16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italic.fntdata"/><Relationship Id="rId6" Type="http://schemas.openxmlformats.org/officeDocument/2006/relationships/slide" Target="slides/slide1.xml"/><Relationship Id="rId18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a3c898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a3c8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6fa3c898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6fa3c89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dad4b400d_0_4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dad4b400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dad4b400d_0_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dad4b400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dad4b400d_0_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dad4b400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dad4b400d_0_5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dad4b400d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c6fa3c898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c6fa3c89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73AA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506700" cy="24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Интеграционные решения от компании ЗАО “АСП”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ЗАО “АСП”</a:t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9988" y="3672150"/>
            <a:ext cx="2771775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>
            <p:ph type="title"/>
          </p:nvPr>
        </p:nvSpPr>
        <p:spPr>
          <a:xfrm>
            <a:off x="3038325" y="504550"/>
            <a:ext cx="3251100" cy="63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73AA"/>
                </a:solidFill>
              </a:rPr>
              <a:t>АСП.Меркурий</a:t>
            </a:r>
            <a:endParaRPr>
              <a:solidFill>
                <a:srgbClr val="0073AA"/>
              </a:solidFill>
            </a:endParaRPr>
          </a:p>
        </p:txBody>
      </p:sp>
      <p:pic>
        <p:nvPicPr>
          <p:cNvPr id="80" name="Google Shape;8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525" y="1188624"/>
            <a:ext cx="3251100" cy="2879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2522" y="511350"/>
            <a:ext cx="1849029" cy="6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/>
          <p:nvPr/>
        </p:nvSpPr>
        <p:spPr>
          <a:xfrm>
            <a:off x="3649050" y="2616788"/>
            <a:ext cx="2150700" cy="31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73AA"/>
          </a:solidFill>
          <a:ln cap="flat" cmpd="sng" w="9525">
            <a:solidFill>
              <a:srgbClr val="0073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16217" y="1210237"/>
            <a:ext cx="2525283" cy="29709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4"/>
          <p:cNvSpPr txBox="1"/>
          <p:nvPr/>
        </p:nvSpPr>
        <p:spPr>
          <a:xfrm>
            <a:off x="6320700" y="3470225"/>
            <a:ext cx="1750200" cy="1019400"/>
          </a:xfrm>
          <a:prstGeom prst="rect">
            <a:avLst/>
          </a:prstGeom>
          <a:noFill/>
          <a:ln cap="flat" cmpd="sng" w="9525">
            <a:solidFill>
              <a:srgbClr val="0073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0073AA"/>
                </a:solidFill>
              </a:rPr>
              <a:t>1С 8.1</a:t>
            </a:r>
            <a:endParaRPr b="1" sz="1800">
              <a:solidFill>
                <a:srgbClr val="0073AA"/>
              </a:solidFill>
            </a:endParaRPr>
          </a:p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0073AA"/>
                </a:solidFill>
              </a:rPr>
              <a:t>1С 8.2</a:t>
            </a:r>
            <a:endParaRPr b="1" sz="1800">
              <a:solidFill>
                <a:srgbClr val="0073AA"/>
              </a:solidFill>
            </a:endParaRPr>
          </a:p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0073AA"/>
                </a:solidFill>
              </a:rPr>
              <a:t>1С 8.3</a:t>
            </a:r>
            <a:endParaRPr b="1" sz="1800">
              <a:solidFill>
                <a:srgbClr val="0073AA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3038325" y="504550"/>
            <a:ext cx="3251100" cy="63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73AA"/>
                </a:solidFill>
              </a:rPr>
              <a:t>АСП.Шлюз</a:t>
            </a:r>
            <a:endParaRPr>
              <a:solidFill>
                <a:srgbClr val="0073AA"/>
              </a:solidFill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32522" y="511350"/>
            <a:ext cx="1849029" cy="6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5"/>
          <p:cNvSpPr/>
          <p:nvPr/>
        </p:nvSpPr>
        <p:spPr>
          <a:xfrm>
            <a:off x="3649050" y="2616788"/>
            <a:ext cx="2150700" cy="31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73AA"/>
          </a:solidFill>
          <a:ln cap="flat" cmpd="sng" w="9525">
            <a:solidFill>
              <a:srgbClr val="0073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16217" y="1286437"/>
            <a:ext cx="2525283" cy="297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203679" y="1300600"/>
            <a:ext cx="3322229" cy="29425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/>
        </p:nvSpPr>
        <p:spPr>
          <a:xfrm>
            <a:off x="5787300" y="3546425"/>
            <a:ext cx="2899500" cy="1019400"/>
          </a:xfrm>
          <a:prstGeom prst="rect">
            <a:avLst/>
          </a:prstGeom>
          <a:noFill/>
          <a:ln cap="flat" cmpd="sng" w="9525">
            <a:solidFill>
              <a:srgbClr val="0073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0073AA"/>
                </a:solidFill>
              </a:rPr>
              <a:t>1С 8.X</a:t>
            </a:r>
            <a:endParaRPr b="1" sz="1800">
              <a:solidFill>
                <a:srgbClr val="0073AA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0073AA"/>
                </a:solidFill>
              </a:rPr>
              <a:t>Любая учетная система</a:t>
            </a:r>
            <a:endParaRPr b="1" sz="1800">
              <a:solidFill>
                <a:srgbClr val="0073AA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0073AA"/>
                </a:solidFill>
              </a:rPr>
              <a:t>1С 7.7</a:t>
            </a:r>
            <a:endParaRPr b="1" sz="1800">
              <a:solidFill>
                <a:srgbClr val="0073AA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>
            <p:ph type="title"/>
          </p:nvPr>
        </p:nvSpPr>
        <p:spPr>
          <a:xfrm>
            <a:off x="3038325" y="504550"/>
            <a:ext cx="3251100" cy="63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73AA"/>
                </a:solidFill>
              </a:rPr>
              <a:t>АСП.Меркурий</a:t>
            </a:r>
            <a:endParaRPr>
              <a:solidFill>
                <a:srgbClr val="0073AA"/>
              </a:solidFill>
            </a:endParaRPr>
          </a:p>
        </p:txBody>
      </p:sp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3026750" y="1415450"/>
            <a:ext cx="5583000" cy="258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2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Интеграционный модуль на базе 1С, встраиваемый в конфигурацию учетной системы платформы 8.1, 8.2, 8.3. </a:t>
            </a:r>
            <a:endParaRPr sz="1600">
              <a:solidFill>
                <a:schemeClr val="dk2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chemeClr val="dk2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Позволяет проводить операции по формированию и гашению ВСД непосредственно в интерфейсе Вашей учетной системы. Открытый код позволяет доработать программу под нужды заказчика.</a:t>
            </a:r>
            <a:endParaRPr sz="1600"/>
          </a:p>
        </p:txBody>
      </p:sp>
      <p:pic>
        <p:nvPicPr>
          <p:cNvPr id="101" name="Google Shape;10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57750" y="1267850"/>
            <a:ext cx="3389817" cy="300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2522" y="511350"/>
            <a:ext cx="1849029" cy="63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/>
          <p:nvPr>
            <p:ph type="title"/>
          </p:nvPr>
        </p:nvSpPr>
        <p:spPr>
          <a:xfrm>
            <a:off x="3038325" y="504550"/>
            <a:ext cx="3251100" cy="63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73AA"/>
                </a:solidFill>
              </a:rPr>
              <a:t>АСП.Шлюз</a:t>
            </a:r>
            <a:endParaRPr>
              <a:solidFill>
                <a:srgbClr val="0073AA"/>
              </a:solidFill>
            </a:endParaRPr>
          </a:p>
        </p:txBody>
      </p:sp>
      <p:sp>
        <p:nvSpPr>
          <p:cNvPr id="108" name="Google Shape;108;p17"/>
          <p:cNvSpPr txBox="1"/>
          <p:nvPr>
            <p:ph idx="1" type="body"/>
          </p:nvPr>
        </p:nvSpPr>
        <p:spPr>
          <a:xfrm>
            <a:off x="3002225" y="1375350"/>
            <a:ext cx="5889000" cy="29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600">
                <a:latin typeface="Montserrat"/>
                <a:ea typeface="Montserrat"/>
                <a:cs typeface="Montserrat"/>
                <a:sym typeface="Montserrat"/>
              </a:rPr>
              <a:t>Программный комплекс АСП.Шлюз подходит для интеграции любой учетной системы с ГИС “Меркурий”, а также предусматривает передачу данных по XML (SOAP) для дальнейшей выгрузки через CURL. При этом обмен происходит в режиме реального времени.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ru" sz="1600">
                <a:latin typeface="Montserrat"/>
                <a:ea typeface="Montserrat"/>
                <a:cs typeface="Montserrat"/>
                <a:sym typeface="Montserrat"/>
              </a:rPr>
              <a:t>АСП.Шлюз разработан как для стандартных конфигураций учетных систем, так и для нестандартных.</a:t>
            </a:r>
            <a:endParaRPr sz="1600"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9" name="Google Shape;10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20004" y="1139950"/>
            <a:ext cx="3322229" cy="294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2522" y="511350"/>
            <a:ext cx="1849029" cy="63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2411775" y="504550"/>
            <a:ext cx="3420300" cy="81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73AA"/>
                </a:solidFill>
              </a:rPr>
              <a:t>Ошибки и как их обойти</a:t>
            </a:r>
            <a:endParaRPr>
              <a:solidFill>
                <a:srgbClr val="0073AA"/>
              </a:solidFill>
            </a:endParaRPr>
          </a:p>
        </p:txBody>
      </p:sp>
      <p:sp>
        <p:nvSpPr>
          <p:cNvPr id="116" name="Google Shape;116;p18"/>
          <p:cNvSpPr txBox="1"/>
          <p:nvPr>
            <p:ph idx="1" type="body"/>
          </p:nvPr>
        </p:nvSpPr>
        <p:spPr>
          <a:xfrm>
            <a:off x="2411775" y="1364525"/>
            <a:ext cx="5889000" cy="29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AutoNum type="arabicPeriod"/>
            </a:pPr>
            <a:r>
              <a:rPr lang="ru" sz="1600">
                <a:latin typeface="Montserrat"/>
                <a:ea typeface="Montserrat"/>
                <a:cs typeface="Montserrat"/>
                <a:sym typeface="Montserrat"/>
              </a:rPr>
              <a:t>APLM0012 - ожидание корректного ответа.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AutoNum type="arabicPeriod"/>
            </a:pPr>
            <a:r>
              <a:rPr lang="ru" sz="1600">
                <a:latin typeface="Montserrat"/>
                <a:ea typeface="Montserrat"/>
                <a:cs typeface="Montserrat"/>
                <a:sym typeface="Montserrat"/>
              </a:rPr>
              <a:t>Очередь заявок - приоритетность - зависшие запросы.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AutoNum type="arabicPeriod"/>
            </a:pPr>
            <a:r>
              <a:rPr lang="ru" sz="1600">
                <a:latin typeface="Montserrat"/>
                <a:ea typeface="Montserrat"/>
                <a:cs typeface="Montserrat"/>
                <a:sym typeface="Montserrat"/>
              </a:rPr>
              <a:t>Кэширование данных - остатков и эВСД.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AutoNum type="arabicPeriod"/>
            </a:pPr>
            <a:r>
              <a:rPr lang="ru" sz="1600">
                <a:latin typeface="Montserrat"/>
                <a:ea typeface="Montserrat"/>
                <a:cs typeface="Montserrat"/>
                <a:sym typeface="Montserrat"/>
              </a:rPr>
              <a:t>Проблемы зависших эВСД (разные протоколы 1.4, 2.0, 2.1).</a:t>
            </a:r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t/>
            </a:r>
            <a:endParaRPr sz="1600"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7" name="Google Shape;11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32522" y="511350"/>
            <a:ext cx="1849029" cy="63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type="title"/>
          </p:nvPr>
        </p:nvSpPr>
        <p:spPr>
          <a:xfrm>
            <a:off x="2400250" y="347350"/>
            <a:ext cx="6323100" cy="118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Почему интегрироваться самостоятельно не страшно?</a:t>
            </a:r>
            <a:endParaRPr/>
          </a:p>
        </p:txBody>
      </p:sp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2400250" y="1529050"/>
            <a:ext cx="3119400" cy="161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73AA"/>
              </a:buClr>
              <a:buSzPts val="2100"/>
              <a:buAutoNum type="arabicParenR"/>
            </a:pPr>
            <a:r>
              <a:rPr b="1" lang="ru" sz="2100">
                <a:solidFill>
                  <a:srgbClr val="0073AA"/>
                </a:solidFill>
              </a:rPr>
              <a:t>База знаний </a:t>
            </a:r>
            <a:endParaRPr b="1" sz="2100">
              <a:solidFill>
                <a:srgbClr val="0073AA"/>
              </a:solidFill>
            </a:endParaRPr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73AA"/>
              </a:buClr>
              <a:buSzPts val="2100"/>
              <a:buAutoNum type="arabicParenR"/>
            </a:pPr>
            <a:r>
              <a:rPr b="1" lang="ru" sz="2100">
                <a:solidFill>
                  <a:srgbClr val="0073AA"/>
                </a:solidFill>
              </a:rPr>
              <a:t>Форум</a:t>
            </a:r>
            <a:endParaRPr b="1" sz="2100">
              <a:solidFill>
                <a:srgbClr val="0073AA"/>
              </a:solidFill>
            </a:endParaRPr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73AA"/>
              </a:buClr>
              <a:buSzPts val="2100"/>
              <a:buAutoNum type="arabicParenR"/>
            </a:pPr>
            <a:r>
              <a:rPr b="1" lang="ru" sz="2100">
                <a:solidFill>
                  <a:srgbClr val="0073AA"/>
                </a:solidFill>
              </a:rPr>
              <a:t>Техподдержка</a:t>
            </a:r>
            <a:endParaRPr b="1" sz="2100">
              <a:solidFill>
                <a:srgbClr val="0073AA"/>
              </a:solidFill>
            </a:endParaRPr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73AA"/>
              </a:buClr>
              <a:buSzPts val="2100"/>
              <a:buAutoNum type="arabicParenR"/>
            </a:pPr>
            <a:r>
              <a:rPr b="1" lang="ru" sz="2100">
                <a:solidFill>
                  <a:srgbClr val="0073AA"/>
                </a:solidFill>
              </a:rPr>
              <a:t>Видео-инструкции</a:t>
            </a:r>
            <a:endParaRPr b="1" sz="2100">
              <a:solidFill>
                <a:srgbClr val="0073AA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