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</p:sldMasterIdLst>
  <p:notesMasterIdLst>
    <p:notesMasterId r:id="rId25"/>
  </p:notesMasterIdLst>
  <p:sldIdLst>
    <p:sldId id="256" r:id="rId3"/>
    <p:sldId id="257" r:id="rId4"/>
    <p:sldId id="259" r:id="rId5"/>
    <p:sldId id="260" r:id="rId6"/>
    <p:sldId id="262" r:id="rId7"/>
    <p:sldId id="264" r:id="rId8"/>
    <p:sldId id="265" r:id="rId9"/>
    <p:sldId id="266" r:id="rId10"/>
    <p:sldId id="300" r:id="rId11"/>
    <p:sldId id="273" r:id="rId12"/>
    <p:sldId id="274" r:id="rId13"/>
    <p:sldId id="275" r:id="rId14"/>
    <p:sldId id="278" r:id="rId15"/>
    <p:sldId id="279" r:id="rId16"/>
    <p:sldId id="280" r:id="rId17"/>
    <p:sldId id="281" r:id="rId18"/>
    <p:sldId id="304" r:id="rId19"/>
    <p:sldId id="288" r:id="rId20"/>
    <p:sldId id="292" r:id="rId21"/>
    <p:sldId id="295" r:id="rId22"/>
    <p:sldId id="297" r:id="rId23"/>
    <p:sldId id="30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49B8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s2\ROSSELHOZ\&#1059;&#1087;&#1088;&#1074;&#1085;&#1091;&#1090;&#1088;&#1074;&#1077;&#1090;&#1085;&#1072;&#1076;&#1079;&#1086;&#1088;%20%20&#1080;%20&#1080;&#1085;&#1092;&#1086;&#1088;&#1084;&#1072;&#1094;&#1080;&#1086;&#1085;&#1085;&#1086;&#1075;&#1086;%20&#1086;&#1073;&#1077;&#1089;&#1087;&#1077;&#1095;&#1077;&#1085;&#1080;&#1103;\&#1086;&#1090;&#1076;&#1077;&#1083;%20&#1074;&#1077;&#1090;\&#1053;&#1072;&#1076;&#1103;\&#1050;&#1086;&#1087;&#1080;&#1103;%20&#1074;&#1099;&#1103;&#1074;&#1083;&#1077;&#1085;&#1080;&#1103;%20&#1087;&#1086;%20&#1088;&#1072;&#1085;&#1078;&#1080;&#1088;&#1086;&#1074;&#1072;&#1085;&#1085;&#1086;&#1084;&#1091;%20&#1089;&#1087;&#1080;&#1089;&#1082;&#1091;%20&#1087;&#1086;&#1089;&#1083;&#1077;&#1076;&#1085;&#1080;&#1081;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s2\ROSSELHOZ\&#1059;&#1087;&#1088;&#1074;&#1085;&#1091;&#1090;&#1088;&#1074;&#1077;&#1090;&#1085;&#1072;&#1076;&#1079;&#1086;&#1088;%20%20&#1080;%20&#1080;&#1085;&#1092;&#1086;&#1088;&#1084;&#1072;&#1094;&#1080;&#1086;&#1085;&#1085;&#1086;&#1075;&#1086;%20&#1086;&#1073;&#1077;&#1089;&#1087;&#1077;&#1095;&#1077;&#1085;&#1080;&#1103;\&#1086;&#1090;&#1076;&#1077;&#1083;%20&#1074;&#1077;&#1090;\&#1053;&#1072;&#1076;&#1103;\&#1050;&#1086;&#1087;&#1080;&#1103;%20&#1074;&#1099;&#1103;&#1074;&#1083;&#1077;&#1085;&#1080;&#1103;%20&#1087;&#1086;%20&#1088;&#1072;&#1085;&#1078;&#1080;&#1088;&#1086;&#1074;&#1072;&#1085;&#1085;&#1086;&#1084;&#1091;%20&#1089;&#1087;&#1080;&#1089;&#1082;&#1091;%20&#1087;&#1086;&#1089;&#1083;&#1077;&#1076;&#1085;&#1080;&#1081;.xlsx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1.369151177849167E-2"/>
          <c:y val="2.3273689836850003E-2"/>
          <c:w val="0.97053373696608269"/>
          <c:h val="0.894561670369656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поручениям (в т.ч. по требованиям прокуратуры)</c:v>
                </c:pt>
              </c:strCache>
            </c:strRef>
          </c:tx>
          <c:dLbls>
            <c:showVal val="1"/>
          </c:dLbls>
          <c:cat>
            <c:strRef>
              <c:f>Лист1!$A$2:$A$9</c:f>
              <c:strCache>
                <c:ptCount val="8"/>
                <c:pt idx="0">
                  <c:v>ДФО (780)</c:v>
                </c:pt>
                <c:pt idx="1">
                  <c:v>СФО (1763)</c:v>
                </c:pt>
                <c:pt idx="2">
                  <c:v>УФО (523)</c:v>
                </c:pt>
                <c:pt idx="3">
                  <c:v>ПФО (2916)</c:v>
                </c:pt>
                <c:pt idx="4">
                  <c:v>СКФО (474)</c:v>
                </c:pt>
                <c:pt idx="5">
                  <c:v>ЮФО (1402)</c:v>
                </c:pt>
                <c:pt idx="6">
                  <c:v>СЗФО (1042)</c:v>
                </c:pt>
                <c:pt idx="7">
                  <c:v>ЦФО (3511)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592</c:v>
                </c:pt>
                <c:pt idx="1">
                  <c:v>1629</c:v>
                </c:pt>
                <c:pt idx="2">
                  <c:v>403</c:v>
                </c:pt>
                <c:pt idx="3">
                  <c:v>1988</c:v>
                </c:pt>
                <c:pt idx="4">
                  <c:v>510</c:v>
                </c:pt>
                <c:pt idx="5">
                  <c:v>946</c:v>
                </c:pt>
                <c:pt idx="6">
                  <c:v>938</c:v>
                </c:pt>
                <c:pt idx="7">
                  <c:v>2475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обращением (жалобам)</c:v>
                </c:pt>
              </c:strCache>
            </c:strRef>
          </c:tx>
          <c:dLbls>
            <c:showVal val="1"/>
          </c:dLbls>
          <c:cat>
            <c:strRef>
              <c:f>Лист1!$A$2:$A$9</c:f>
              <c:strCache>
                <c:ptCount val="8"/>
                <c:pt idx="0">
                  <c:v>ДФО (780)</c:v>
                </c:pt>
                <c:pt idx="1">
                  <c:v>СФО (1763)</c:v>
                </c:pt>
                <c:pt idx="2">
                  <c:v>УФО (523)</c:v>
                </c:pt>
                <c:pt idx="3">
                  <c:v>ПФО (2916)</c:v>
                </c:pt>
                <c:pt idx="4">
                  <c:v>СКФО (474)</c:v>
                </c:pt>
                <c:pt idx="5">
                  <c:v>ЮФО (1402)</c:v>
                </c:pt>
                <c:pt idx="6">
                  <c:v>СЗФО (1042)</c:v>
                </c:pt>
                <c:pt idx="7">
                  <c:v>ЦФО (3511)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65</c:v>
                </c:pt>
                <c:pt idx="1">
                  <c:v>140</c:v>
                </c:pt>
                <c:pt idx="2">
                  <c:v>45</c:v>
                </c:pt>
                <c:pt idx="3">
                  <c:v>181</c:v>
                </c:pt>
                <c:pt idx="4">
                  <c:v>22</c:v>
                </c:pt>
                <c:pt idx="5">
                  <c:v>60</c:v>
                </c:pt>
                <c:pt idx="6">
                  <c:v>25</c:v>
                </c:pt>
                <c:pt idx="7">
                  <c:v>223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 исполнению предписаний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</c:spPr>
          <c:dLbls>
            <c:showVal val="1"/>
          </c:dLbls>
          <c:cat>
            <c:strRef>
              <c:f>Лист1!$A$2:$A$9</c:f>
              <c:strCache>
                <c:ptCount val="8"/>
                <c:pt idx="0">
                  <c:v>ДФО (780)</c:v>
                </c:pt>
                <c:pt idx="1">
                  <c:v>СФО (1763)</c:v>
                </c:pt>
                <c:pt idx="2">
                  <c:v>УФО (523)</c:v>
                </c:pt>
                <c:pt idx="3">
                  <c:v>ПФО (2916)</c:v>
                </c:pt>
                <c:pt idx="4">
                  <c:v>СКФО (474)</c:v>
                </c:pt>
                <c:pt idx="5">
                  <c:v>ЮФО (1402)</c:v>
                </c:pt>
                <c:pt idx="6">
                  <c:v>СЗФО (1042)</c:v>
                </c:pt>
                <c:pt idx="7">
                  <c:v>ЦФО (3511)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398</c:v>
                </c:pt>
                <c:pt idx="1">
                  <c:v>936</c:v>
                </c:pt>
                <c:pt idx="2">
                  <c:v>364</c:v>
                </c:pt>
                <c:pt idx="3">
                  <c:v>1528</c:v>
                </c:pt>
                <c:pt idx="4">
                  <c:v>307</c:v>
                </c:pt>
                <c:pt idx="5">
                  <c:v>835</c:v>
                </c:pt>
                <c:pt idx="6">
                  <c:v>704</c:v>
                </c:pt>
                <c:pt idx="7">
                  <c:v>1590</c:v>
                </c:pt>
              </c:numCache>
            </c:numRef>
          </c:val>
        </c:ser>
        <c:gapWidth val="45"/>
        <c:axId val="100903552"/>
        <c:axId val="104547072"/>
      </c:barChart>
      <c:catAx>
        <c:axId val="100903552"/>
        <c:scaling>
          <c:orientation val="minMax"/>
        </c:scaling>
        <c:axPos val="b"/>
        <c:numFmt formatCode="General" sourceLinked="1"/>
        <c:tickLblPos val="nextTo"/>
        <c:crossAx val="104547072"/>
        <c:crosses val="autoZero"/>
        <c:auto val="1"/>
        <c:lblAlgn val="ctr"/>
        <c:lblOffset val="100"/>
      </c:catAx>
      <c:valAx>
        <c:axId val="104547072"/>
        <c:scaling>
          <c:orientation val="minMax"/>
        </c:scaling>
        <c:delete val="1"/>
        <c:axPos val="l"/>
        <c:numFmt formatCode="General" sourceLinked="1"/>
        <c:tickLblPos val="none"/>
        <c:crossAx val="100903552"/>
        <c:crosses val="autoZero"/>
        <c:crossBetween val="between"/>
      </c:valAx>
      <c:spPr>
        <a:noFill/>
        <a:ln w="25379">
          <a:noFill/>
        </a:ln>
      </c:spPr>
    </c:plotArea>
    <c:legend>
      <c:legendPos val="r"/>
      <c:layout>
        <c:manualLayout>
          <c:xMode val="edge"/>
          <c:yMode val="edge"/>
          <c:x val="2.4210172215417918E-2"/>
          <c:y val="4.4307651588800304E-2"/>
          <c:w val="0.43141923547991434"/>
          <c:h val="0.23322234042011722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0692847602424949"/>
          <c:y val="3.9419719128245295E-2"/>
          <c:w val="0.37460258188047713"/>
          <c:h val="0.92900804514299429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% безрезультативных внеплановых проверок</c:v>
                </c:pt>
              </c:strCache>
            </c:strRef>
          </c:tx>
          <c:spPr>
            <a:solidFill>
              <a:srgbClr val="00B0F0"/>
            </a:solidFill>
          </c:spPr>
          <c:dLbls>
            <c:dLblPos val="inBase"/>
            <c:showVal val="1"/>
          </c:dLbls>
          <c:cat>
            <c:strRef>
              <c:f>Лист1!$A$2:$A$9</c:f>
              <c:strCache>
                <c:ptCount val="8"/>
                <c:pt idx="0">
                  <c:v>ДФО</c:v>
                </c:pt>
                <c:pt idx="1">
                  <c:v>СФО</c:v>
                </c:pt>
                <c:pt idx="2">
                  <c:v>УФО</c:v>
                </c:pt>
                <c:pt idx="3">
                  <c:v>ПФО</c:v>
                </c:pt>
                <c:pt idx="4">
                  <c:v>СКФО</c:v>
                </c:pt>
                <c:pt idx="5">
                  <c:v>ЮФО</c:v>
                </c:pt>
                <c:pt idx="6">
                  <c:v>СЗФО</c:v>
                </c:pt>
                <c:pt idx="7">
                  <c:v>ЦФО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42.9</c:v>
                </c:pt>
                <c:pt idx="1">
                  <c:v>58.7</c:v>
                </c:pt>
                <c:pt idx="2">
                  <c:v>48.2</c:v>
                </c:pt>
                <c:pt idx="3">
                  <c:v>58.5</c:v>
                </c:pt>
                <c:pt idx="4">
                  <c:v>81.599999999999994</c:v>
                </c:pt>
                <c:pt idx="5">
                  <c:v>57.3</c:v>
                </c:pt>
                <c:pt idx="6">
                  <c:v>54.4</c:v>
                </c:pt>
                <c:pt idx="7">
                  <c:v>59.5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 безрезультативных плановых проверок</c:v>
                </c:pt>
              </c:strCache>
            </c:strRef>
          </c:tx>
          <c:spPr>
            <a:solidFill>
              <a:srgbClr val="92D050"/>
            </a:solidFill>
          </c:spPr>
          <c:dLbls>
            <c:dLblPos val="inBase"/>
            <c:showVal val="1"/>
          </c:dLbls>
          <c:cat>
            <c:strRef>
              <c:f>Лист1!$A$2:$A$9</c:f>
              <c:strCache>
                <c:ptCount val="8"/>
                <c:pt idx="0">
                  <c:v>ДФО</c:v>
                </c:pt>
                <c:pt idx="1">
                  <c:v>СФО</c:v>
                </c:pt>
                <c:pt idx="2">
                  <c:v>УФО</c:v>
                </c:pt>
                <c:pt idx="3">
                  <c:v>ПФО</c:v>
                </c:pt>
                <c:pt idx="4">
                  <c:v>СКФО</c:v>
                </c:pt>
                <c:pt idx="5">
                  <c:v>ЮФО</c:v>
                </c:pt>
                <c:pt idx="6">
                  <c:v>СЗФО</c:v>
                </c:pt>
                <c:pt idx="7">
                  <c:v>ЦФО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42.9</c:v>
                </c:pt>
                <c:pt idx="1">
                  <c:v>51.1</c:v>
                </c:pt>
                <c:pt idx="2">
                  <c:v>56.5</c:v>
                </c:pt>
                <c:pt idx="3">
                  <c:v>46.8</c:v>
                </c:pt>
                <c:pt idx="4">
                  <c:v>76.3</c:v>
                </c:pt>
                <c:pt idx="5">
                  <c:v>36.800000000000004</c:v>
                </c:pt>
                <c:pt idx="6">
                  <c:v>58.7</c:v>
                </c:pt>
                <c:pt idx="7">
                  <c:v>51.1</c:v>
                </c:pt>
              </c:numCache>
            </c:numRef>
          </c:val>
        </c:ser>
        <c:gapWidth val="25"/>
        <c:overlap val="-1"/>
        <c:axId val="121079296"/>
        <c:axId val="121080832"/>
      </c:barChart>
      <c:catAx>
        <c:axId val="121079296"/>
        <c:scaling>
          <c:orientation val="minMax"/>
        </c:scaling>
        <c:axPos val="l"/>
        <c:tickLblPos val="nextTo"/>
        <c:crossAx val="121080832"/>
        <c:crosses val="autoZero"/>
        <c:auto val="1"/>
        <c:lblAlgn val="ctr"/>
        <c:lblOffset val="100"/>
      </c:catAx>
      <c:valAx>
        <c:axId val="121080832"/>
        <c:scaling>
          <c:orientation val="minMax"/>
        </c:scaling>
        <c:delete val="1"/>
        <c:axPos val="b"/>
        <c:numFmt formatCode="General" sourceLinked="1"/>
        <c:tickLblPos val="none"/>
        <c:crossAx val="1210792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5023028991291776E-2"/>
          <c:y val="0"/>
          <c:w val="0.48773677924675041"/>
          <c:h val="4.4635756845730623E-2"/>
        </c:manualLayout>
      </c:layout>
    </c:legend>
    <c:plotVisOnly val="1"/>
    <c:dispBlanksAs val="gap"/>
  </c:chart>
  <c:spPr>
    <a:ln>
      <a:noFill/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Выявленные показатели в продукции, произведенной на территории РФ</a:t>
            </a:r>
          </a:p>
        </c:rich>
      </c:tx>
      <c:layout>
        <c:manualLayout>
          <c:xMode val="edge"/>
          <c:yMode val="edge"/>
          <c:x val="9.6097558970539732E-2"/>
          <c:y val="1.3395136124115605E-2"/>
        </c:manualLayout>
      </c:layout>
    </c:title>
    <c:plotArea>
      <c:layout>
        <c:manualLayout>
          <c:layoutTarget val="inner"/>
          <c:xMode val="edge"/>
          <c:yMode val="edge"/>
          <c:x val="2.9690439286392971E-2"/>
          <c:y val="0.18903035129331569"/>
          <c:w val="0.45711953084791285"/>
          <c:h val="0.78087638082483446"/>
        </c:manualLayout>
      </c:layout>
      <c:pieChart>
        <c:varyColors val="1"/>
        <c:ser>
          <c:idx val="0"/>
          <c:order val="0"/>
          <c:tx>
            <c:strRef>
              <c:f>РФ!$D$2</c:f>
              <c:strCache>
                <c:ptCount val="1"/>
                <c:pt idx="0">
                  <c:v>% выявляемости</c:v>
                </c:pt>
              </c:strCache>
            </c:strRef>
          </c:tx>
          <c:dPt>
            <c:idx val="19"/>
            <c:spPr>
              <a:solidFill>
                <a:srgbClr val="FF0000"/>
              </a:solidFill>
            </c:spPr>
          </c:dPt>
          <c:dPt>
            <c:idx val="20"/>
            <c:spPr>
              <a:solidFill>
                <a:srgbClr val="92D050"/>
              </a:solidFill>
            </c:spPr>
          </c:dPt>
          <c:dPt>
            <c:idx val="21"/>
            <c:spPr>
              <a:solidFill>
                <a:srgbClr val="FFFF00"/>
              </a:solidFill>
            </c:spPr>
          </c:dPt>
          <c:dLbls>
            <c:txPr>
              <a:bodyPr rot="0" vert="horz"/>
              <a:lstStyle/>
              <a:p>
                <a:pPr>
                  <a:defRPr sz="1000"/>
                </a:pPr>
                <a:endParaRPr lang="ru-RU"/>
              </a:p>
            </c:txPr>
            <c:showPercent val="1"/>
            <c:showLeaderLines val="1"/>
          </c:dLbls>
          <c:cat>
            <c:strRef>
              <c:f>РФ!$A$34:$A$55</c:f>
              <c:strCache>
                <c:ptCount val="22"/>
                <c:pt idx="0">
                  <c:v>B₁: Пенициллиновая группа (1,01%)</c:v>
                </c:pt>
                <c:pt idx="1">
                  <c:v>Сальмонелла (1,56%)</c:v>
                </c:pt>
                <c:pt idx="2">
                  <c:v>Мультиметод (1,61%)</c:v>
                </c:pt>
                <c:pt idx="3">
                  <c:v>A₆: Нитроимидазолы (1,63%)</c:v>
                </c:pt>
                <c:pt idx="4">
                  <c:v>B₁: Антибиотики тетрациклиновой группы (1,97%)</c:v>
                </c:pt>
                <c:pt idx="5">
                  <c:v>B₂b: Кокцидиостатики (2,08%)</c:v>
                </c:pt>
                <c:pt idx="6">
                  <c:v>B₂f: Другие фармакологически активные вещества (2,47%)</c:v>
                </c:pt>
                <c:pt idx="7">
                  <c:v>A₆: Нитрофураны и их метаболиты (2,81%)</c:v>
                </c:pt>
                <c:pt idx="8">
                  <c:v>Листерии (3,05%)</c:v>
                </c:pt>
                <c:pt idx="9">
                  <c:v>B₃c: Токсичные элементы (3,12%)</c:v>
                </c:pt>
                <c:pt idx="10">
                  <c:v>B₁: Препараты хиноксолинового ряда (3,25%)</c:v>
                </c:pt>
                <c:pt idx="11">
                  <c:v>Энтеропатогенные типы кишечной палочки (4,07%)</c:v>
                </c:pt>
                <c:pt idx="12">
                  <c:v>Общая бактериальная обсемененность (5,14%)</c:v>
                </c:pt>
                <c:pt idx="13">
                  <c:v>Соматические клетки (8,51%)</c:v>
                </c:pt>
                <c:pt idx="14">
                  <c:v>БГКП (8,95%)</c:v>
                </c:pt>
                <c:pt idx="15">
                  <c:v>B₃e: Трифенилметановые красители (10,87%)</c:v>
                </c:pt>
                <c:pt idx="16">
                  <c:v>B₃f: Другие вещества (12,89%)</c:v>
                </c:pt>
                <c:pt idx="17">
                  <c:v>Наличие растительных жиров и масел в жировой фазе продукта (13,46%)</c:v>
                </c:pt>
                <c:pt idx="18">
                  <c:v>КМАФАнМ (14,52%)</c:v>
                </c:pt>
                <c:pt idx="19">
                  <c:v>Паразитарная чистота (21,3%)</c:v>
                </c:pt>
                <c:pt idx="20">
                  <c:v>Жирно-кислотный состав молочного жира (38,26%)</c:v>
                </c:pt>
                <c:pt idx="21">
                  <c:v>B₃a: Диоксины (87,96%)</c:v>
                </c:pt>
              </c:strCache>
            </c:strRef>
          </c:cat>
          <c:val>
            <c:numRef>
              <c:f>РФ!$D$34:$D$55</c:f>
              <c:numCache>
                <c:formatCode>0.00</c:formatCode>
                <c:ptCount val="22"/>
                <c:pt idx="0">
                  <c:v>1.0088657902782019</c:v>
                </c:pt>
                <c:pt idx="1">
                  <c:v>1.5630956919557759</c:v>
                </c:pt>
                <c:pt idx="2">
                  <c:v>1.6129032258064515</c:v>
                </c:pt>
                <c:pt idx="3">
                  <c:v>1.6268429079816984</c:v>
                </c:pt>
                <c:pt idx="4">
                  <c:v>1.9710631159572241</c:v>
                </c:pt>
                <c:pt idx="5">
                  <c:v>2.0807833537331701</c:v>
                </c:pt>
                <c:pt idx="6">
                  <c:v>2.4667931688804563</c:v>
                </c:pt>
                <c:pt idx="7">
                  <c:v>2.8053821123911704</c:v>
                </c:pt>
                <c:pt idx="8">
                  <c:v>3.0503597122302168</c:v>
                </c:pt>
                <c:pt idx="9">
                  <c:v>3.1198865495800154</c:v>
                </c:pt>
                <c:pt idx="10">
                  <c:v>3.2490974729241882</c:v>
                </c:pt>
                <c:pt idx="11">
                  <c:v>4.0650406504065026</c:v>
                </c:pt>
                <c:pt idx="12">
                  <c:v>5.1413881748071981</c:v>
                </c:pt>
                <c:pt idx="13">
                  <c:v>8.508914100486221</c:v>
                </c:pt>
                <c:pt idx="14">
                  <c:v>8.9481199428843414</c:v>
                </c:pt>
                <c:pt idx="15">
                  <c:v>10.869565217391312</c:v>
                </c:pt>
                <c:pt idx="16">
                  <c:v>12.891478514202475</c:v>
                </c:pt>
                <c:pt idx="17">
                  <c:v>13.461538461538462</c:v>
                </c:pt>
                <c:pt idx="18">
                  <c:v>14.516512235685441</c:v>
                </c:pt>
                <c:pt idx="19">
                  <c:v>21.299397186872071</c:v>
                </c:pt>
                <c:pt idx="20">
                  <c:v>38.260869565217362</c:v>
                </c:pt>
                <c:pt idx="21">
                  <c:v>87.962962962962962</c:v>
                </c:pt>
              </c:numCache>
            </c:numRef>
          </c:val>
        </c:ser>
        <c:firstSliceAng val="0"/>
      </c:pieChart>
      <c:spPr>
        <a:noFill/>
        <a:ln w="25406">
          <a:noFill/>
        </a:ln>
      </c:spPr>
    </c:plotArea>
    <c:legend>
      <c:legendPos val="r"/>
      <c:legendEntry>
        <c:idx val="18"/>
        <c:txPr>
          <a:bodyPr/>
          <a:lstStyle/>
          <a:p>
            <a:pPr>
              <a:defRPr sz="900">
                <a:solidFill>
                  <a:srgbClr val="FF0000"/>
                </a:solidFill>
              </a:defRPr>
            </a:pPr>
            <a:endParaRPr lang="ru-RU"/>
          </a:p>
        </c:txPr>
      </c:legendEntry>
      <c:legendEntry>
        <c:idx val="20"/>
        <c:txPr>
          <a:bodyPr/>
          <a:lstStyle/>
          <a:p>
            <a:pPr>
              <a:defRPr sz="900">
                <a:solidFill>
                  <a:srgbClr val="FF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54325594943371569"/>
          <c:y val="0.10055088815729335"/>
          <c:w val="0.44718271954973204"/>
          <c:h val="0.86749573618472831"/>
        </c:manualLayout>
      </c:layout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</a:t>
            </a:r>
            <a:r>
              <a:rPr lang="ru-RU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выявленные в продукции, произведенной в третьих странах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869706482768095"/>
          <c:y val="0"/>
        </c:manualLayout>
      </c:layout>
    </c:title>
    <c:plotArea>
      <c:layout>
        <c:manualLayout>
          <c:layoutTarget val="inner"/>
          <c:xMode val="edge"/>
          <c:yMode val="edge"/>
          <c:x val="1.4117278954745306E-2"/>
          <c:y val="0.21532378774718408"/>
          <c:w val="0.49150236712557582"/>
          <c:h val="0.60492596620315953"/>
        </c:manualLayout>
      </c:layout>
      <c:pieChart>
        <c:varyColors val="1"/>
        <c:ser>
          <c:idx val="0"/>
          <c:order val="0"/>
          <c:tx>
            <c:strRef>
              <c:f>импорт!$D$2</c:f>
              <c:strCache>
                <c:ptCount val="1"/>
                <c:pt idx="0">
                  <c:v>% Выявленных нарушений</c:v>
                </c:pt>
              </c:strCache>
            </c:strRef>
          </c:tx>
          <c:dLbls>
            <c:txPr>
              <a:bodyPr rot="0" vert="horz"/>
              <a:lstStyle/>
              <a:p>
                <a:pPr>
                  <a:defRPr sz="1050"/>
                </a:pPr>
                <a:endParaRPr lang="ru-RU"/>
              </a:p>
            </c:txPr>
            <c:showPercent val="1"/>
            <c:showLeaderLines val="1"/>
          </c:dLbls>
          <c:cat>
            <c:strRef>
              <c:f>импорт!$A$38:$A$52</c:f>
              <c:strCache>
                <c:ptCount val="15"/>
                <c:pt idx="0">
                  <c:v>A₆: Нитрофураны и их метаболиты (0,25%)</c:v>
                </c:pt>
                <c:pt idx="1">
                  <c:v>B₃d: Микотоксины (0,27%)</c:v>
                </c:pt>
                <c:pt idx="2">
                  <c:v>B₃c: Токсичные элементы (0,44%)  </c:v>
                </c:pt>
                <c:pt idx="3">
                  <c:v>B₃f: Другие вещества (0,52%)</c:v>
                </c:pt>
                <c:pt idx="4">
                  <c:v>Сальмонелла (1,34%)</c:v>
                </c:pt>
                <c:pt idx="5">
                  <c:v>Энтеропатогенные типы кишечной палочки (1,79%)</c:v>
                </c:pt>
                <c:pt idx="6">
                  <c:v>Стафилококк золотистый (2,33%)</c:v>
                </c:pt>
                <c:pt idx="7">
                  <c:v>B₃e: Трифенилметановые красители (2,61%)</c:v>
                </c:pt>
                <c:pt idx="8">
                  <c:v>B₁: Антибиотики тетрациклиновой группы (3,11%)</c:v>
                </c:pt>
                <c:pt idx="9">
                  <c:v>Общая бактериальная обсемененность (4,26%)</c:v>
                </c:pt>
                <c:pt idx="10">
                  <c:v>БГКП (4,66%)</c:v>
                </c:pt>
                <c:pt idx="11">
                  <c:v>A₆: Нитроимидазолы (6,17%)</c:v>
                </c:pt>
                <c:pt idx="12">
                  <c:v>Листерии (7,10%)</c:v>
                </c:pt>
                <c:pt idx="13">
                  <c:v>КМАФАнМ (7,36%)</c:v>
                </c:pt>
                <c:pt idx="14">
                  <c:v>B₁: Препараты хиноксолинового ряда (22,22%)</c:v>
                </c:pt>
              </c:strCache>
            </c:strRef>
          </c:cat>
          <c:val>
            <c:numRef>
              <c:f>импорт!$D$38:$D$52</c:f>
              <c:numCache>
                <c:formatCode>0.00</c:formatCode>
                <c:ptCount val="15"/>
                <c:pt idx="0">
                  <c:v>0.25188916876574324</c:v>
                </c:pt>
                <c:pt idx="1">
                  <c:v>0.26881720430107531</c:v>
                </c:pt>
                <c:pt idx="2">
                  <c:v>0.43579314352120863</c:v>
                </c:pt>
                <c:pt idx="3">
                  <c:v>0.52356020942408377</c:v>
                </c:pt>
                <c:pt idx="4">
                  <c:v>1.3366750208855476</c:v>
                </c:pt>
                <c:pt idx="5">
                  <c:v>1.7857142857142856</c:v>
                </c:pt>
                <c:pt idx="6">
                  <c:v>2.3255813953488373</c:v>
                </c:pt>
                <c:pt idx="7">
                  <c:v>2.6143790849673212</c:v>
                </c:pt>
                <c:pt idx="8">
                  <c:v>3.1119755487635454</c:v>
                </c:pt>
                <c:pt idx="9">
                  <c:v>4.2553191489361701</c:v>
                </c:pt>
                <c:pt idx="10">
                  <c:v>4.6571798188874469</c:v>
                </c:pt>
                <c:pt idx="11">
                  <c:v>6.1728395061728385</c:v>
                </c:pt>
                <c:pt idx="12">
                  <c:v>7.0989761092150152</c:v>
                </c:pt>
                <c:pt idx="13">
                  <c:v>7.3584905660377338</c:v>
                </c:pt>
                <c:pt idx="14">
                  <c:v>22.222222222222207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12"/>
        <c:txPr>
          <a:bodyPr/>
          <a:lstStyle/>
          <a:p>
            <a:pPr>
              <a:defRPr sz="900">
                <a:solidFill>
                  <a:srgbClr val="FF0000"/>
                </a:solidFill>
              </a:defRPr>
            </a:pPr>
            <a:endParaRPr lang="ru-RU"/>
          </a:p>
        </c:txPr>
      </c:legendEntry>
      <c:legendEntry>
        <c:idx val="13"/>
        <c:txPr>
          <a:bodyPr/>
          <a:lstStyle/>
          <a:p>
            <a:pPr>
              <a:defRPr sz="900">
                <a:solidFill>
                  <a:srgbClr val="FF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48956413483063432"/>
          <c:y val="0.1217106156863121"/>
          <c:w val="0.47113297650980451"/>
          <c:h val="0.80564744266687105"/>
        </c:manualLayout>
      </c:layout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zero"/>
  </c:chart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Выявленные</a:t>
            </a:r>
            <a:r>
              <a:rPr lang="ru-RU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продукции, произведенной на территории ТС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1258660938300639"/>
          <c:y val="0"/>
        </c:manualLayout>
      </c:layout>
    </c:title>
    <c:plotArea>
      <c:layout>
        <c:manualLayout>
          <c:layoutTarget val="inner"/>
          <c:xMode val="edge"/>
          <c:yMode val="edge"/>
          <c:x val="2.2193924324052795E-2"/>
          <c:y val="0.22292768959435635"/>
          <c:w val="0.39434955245978881"/>
          <c:h val="0.55275634943095087"/>
        </c:manualLayout>
      </c:layout>
      <c:pieChart>
        <c:varyColors val="1"/>
        <c:ser>
          <c:idx val="0"/>
          <c:order val="0"/>
          <c:tx>
            <c:strRef>
              <c:f>Лист2!$D$2</c:f>
              <c:strCache>
                <c:ptCount val="1"/>
                <c:pt idx="0">
                  <c:v>% выявляемости</c:v>
                </c:pt>
              </c:strCache>
            </c:strRef>
          </c:tx>
          <c:dPt>
            <c:idx val="10"/>
            <c:spPr>
              <a:solidFill>
                <a:srgbClr val="FFC000"/>
              </a:solidFill>
            </c:spPr>
          </c:dPt>
          <c:dLbls>
            <c:txPr>
              <a:bodyPr rot="0" vert="horz"/>
              <a:lstStyle/>
              <a:p>
                <a:pPr>
                  <a:defRPr sz="105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Лист2!$A$36:$A$46</c:f>
              <c:strCache>
                <c:ptCount val="11"/>
                <c:pt idx="0">
                  <c:v>Сальмонелла (0,23%)</c:v>
                </c:pt>
                <c:pt idx="1">
                  <c:v>A₅: Бета - агонисты (0,54%)</c:v>
                </c:pt>
                <c:pt idx="2">
                  <c:v>Наличие растительных жиров и масел в жировой фазе продукта (0,91 %)</c:v>
                </c:pt>
                <c:pt idx="3">
                  <c:v>A₆: Нитрофураны и их метаболиты (1,34%)</c:v>
                </c:pt>
                <c:pt idx="4">
                  <c:v>B₁: Антибиотики тетрациклиновой группы (1,51%)</c:v>
                </c:pt>
                <c:pt idx="5">
                  <c:v>B₂b: Кокцидиостатики (2,47%)</c:v>
                </c:pt>
                <c:pt idx="6">
                  <c:v>Листерии (2,87%)</c:v>
                </c:pt>
                <c:pt idx="7">
                  <c:v>A₆: Нитроимидазолы (5,50%)</c:v>
                </c:pt>
                <c:pt idx="8">
                  <c:v>БГКП (5,98%)</c:v>
                </c:pt>
                <c:pt idx="9">
                  <c:v>КМАФАнМ (9,51%)</c:v>
                </c:pt>
                <c:pt idx="10">
                  <c:v>B₃e: Трифенилметановые красители (66,67 %)</c:v>
                </c:pt>
              </c:strCache>
            </c:strRef>
          </c:cat>
          <c:val>
            <c:numRef>
              <c:f>Лист2!$D$36:$D$46</c:f>
              <c:numCache>
                <c:formatCode>0.00</c:formatCode>
                <c:ptCount val="11"/>
                <c:pt idx="0">
                  <c:v>0.23255813953488377</c:v>
                </c:pt>
                <c:pt idx="1">
                  <c:v>0.54054054054054068</c:v>
                </c:pt>
                <c:pt idx="2">
                  <c:v>0.90909090909090906</c:v>
                </c:pt>
                <c:pt idx="3">
                  <c:v>1.3388259526261586</c:v>
                </c:pt>
                <c:pt idx="4">
                  <c:v>1.5071590052750561</c:v>
                </c:pt>
                <c:pt idx="5">
                  <c:v>2.4691358024691366</c:v>
                </c:pt>
                <c:pt idx="6">
                  <c:v>2.8708133971291856</c:v>
                </c:pt>
                <c:pt idx="7">
                  <c:v>5.4982817869415825</c:v>
                </c:pt>
                <c:pt idx="8">
                  <c:v>5.9760956175298814</c:v>
                </c:pt>
                <c:pt idx="9">
                  <c:v>9.5070422535211261</c:v>
                </c:pt>
                <c:pt idx="10">
                  <c:v>66.666666666666671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9"/>
        <c:txPr>
          <a:bodyPr/>
          <a:lstStyle/>
          <a:p>
            <a:pPr>
              <a:defRPr sz="1000">
                <a:solidFill>
                  <a:srgbClr val="FF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41364924577874951"/>
          <c:y val="9.2712697916370559E-2"/>
          <c:w val="0.57102939104978556"/>
          <c:h val="0.81879819990788683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zero"/>
  </c:chart>
  <c:txPr>
    <a:bodyPr/>
    <a:lstStyle/>
    <a:p>
      <a:pPr>
        <a:defRPr sz="800"/>
      </a:pPr>
      <a:endParaRPr lang="ru-RU"/>
    </a:p>
  </c:txPr>
  <c:externalData r:id="rId2"/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6.3021499999999994E-2"/>
          <c:y val="0.12494000000000002"/>
          <c:w val="0.37837100000000012"/>
          <c:h val="0.73762000000000039"/>
        </c:manualLayout>
      </c:layout>
      <c:pieChart>
        <c:ser>
          <c:idx val="0"/>
          <c:order val="0"/>
          <c:tx>
            <c:strRef>
              <c:f>Sheet1!$A$2</c:f>
              <c:strCache>
                <c:ptCount val="1"/>
                <c:pt idx="0">
                  <c:v>Выявленные несоответствия</c:v>
                </c:pt>
              </c:strCache>
            </c:strRef>
          </c:tx>
          <c:spPr>
            <a:solidFill>
              <a:srgbClr val="92D050"/>
            </a:solidFill>
            <a:ln w="12700" cap="flat">
              <a:noFill/>
              <a:miter lim="400000"/>
            </a:ln>
            <a:effectLst/>
          </c:spPr>
          <c:dPt>
            <c:idx val="1"/>
            <c:spPr>
              <a:solidFill>
                <a:srgbClr val="FFFB0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spPr>
              <a:solidFill>
                <a:srgbClr val="C0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spPr>
              <a:solidFill>
                <a:schemeClr val="accent6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spPr>
              <a:solidFill>
                <a:srgbClr val="9FD664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spPr>
              <a:solidFill>
                <a:srgbClr val="FF40FF"/>
              </a:solidFill>
              <a:ln w="12700" cap="flat">
                <a:noFill/>
                <a:miter lim="400000"/>
              </a:ln>
              <a:effectLst/>
            </c:spPr>
          </c:dPt>
          <c:dPt>
            <c:idx val="8"/>
            <c:spPr>
              <a:solidFill>
                <a:srgbClr val="77933C"/>
              </a:solidFill>
              <a:ln w="12700" cap="flat">
                <a:noFill/>
                <a:miter lim="400000"/>
              </a:ln>
              <a:effectLst/>
            </c:spPr>
          </c:dPt>
          <c:dPt>
            <c:idx val="9"/>
            <c:spPr>
              <a:solidFill>
                <a:srgbClr val="C81B1B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5"/>
              <c:dLblPos val="outEnd"/>
              <c:showPercent val="1"/>
            </c:dLbl>
            <c:dLbl>
              <c:idx val="6"/>
              <c:dLblPos val="outEnd"/>
              <c:showPercent val="1"/>
            </c:dLbl>
            <c:dLbl>
              <c:idx val="8"/>
              <c:dLblPos val="outEnd"/>
              <c:showPercent val="1"/>
            </c:dLbl>
            <c:dLbl>
              <c:idx val="9"/>
              <c:layout>
                <c:manualLayout>
                  <c:x val="4.6323106463994346E-3"/>
                  <c:y val="0"/>
                </c:manualLayout>
              </c:layout>
              <c:dLblPos val="bestFit"/>
              <c:showPercent val="1"/>
            </c:dLbl>
            <c:numFmt formatCode="0%" sourceLinked="0"/>
            <c:txPr>
              <a:bodyPr/>
              <a:lstStyle/>
              <a:p>
                <a:pPr>
                  <a:defRPr sz="1600" b="0" i="0" u="none" strike="noStrike">
                    <a:solidFill>
                      <a:srgbClr val="000000"/>
                    </a:solidFill>
                    <a:latin typeface="Times New Roman"/>
                  </a:defRPr>
                </a:pPr>
                <a:endParaRPr lang="ru-RU"/>
              </a:p>
            </c:txPr>
            <c:dLblPos val="inEnd"/>
            <c:showPercent val="1"/>
          </c:dLbls>
          <c:cat>
            <c:strRef>
              <c:f>Sheet1!$B$1:$K$1</c:f>
              <c:strCache>
                <c:ptCount val="10"/>
                <c:pt idx="0">
                  <c:v>Микробиологические показатели (550)</c:v>
                </c:pt>
                <c:pt idx="1">
                  <c:v>Лекарственные средства (456)</c:v>
                </c:pt>
                <c:pt idx="2">
                  <c:v>Соматические клетка (124)</c:v>
                </c:pt>
                <c:pt idx="3">
                  <c:v>Фальсифицированная продукция (339)</c:v>
                </c:pt>
                <c:pt idx="4">
                  <c:v>Радионуклеиды (158)</c:v>
                </c:pt>
                <c:pt idx="5">
                  <c:v>Дрожжи и плесени (31)</c:v>
                </c:pt>
                <c:pt idx="6">
                  <c:v>Метаболиты нитрофуранов (13)</c:v>
                </c:pt>
                <c:pt idx="7">
                  <c:v> Показатели качества (218)</c:v>
                </c:pt>
                <c:pt idx="8">
                  <c:v>Другие в-ва (20)</c:v>
                </c:pt>
                <c:pt idx="9">
                  <c:v>Промышленная стерильность (1)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550</c:v>
                </c:pt>
                <c:pt idx="1">
                  <c:v>456</c:v>
                </c:pt>
                <c:pt idx="2">
                  <c:v>124</c:v>
                </c:pt>
                <c:pt idx="3">
                  <c:v>339</c:v>
                </c:pt>
                <c:pt idx="4">
                  <c:v>158</c:v>
                </c:pt>
                <c:pt idx="5">
                  <c:v>31</c:v>
                </c:pt>
                <c:pt idx="6">
                  <c:v>13</c:v>
                </c:pt>
                <c:pt idx="7">
                  <c:v>218</c:v>
                </c:pt>
                <c:pt idx="8">
                  <c:v>20</c:v>
                </c:pt>
                <c:pt idx="9">
                  <c:v>1</c:v>
                </c:pt>
              </c:numCache>
            </c:numRef>
          </c:val>
        </c:ser>
        <c:firstSliceAng val="0"/>
      </c:pieChart>
      <c:spPr>
        <a:solidFill>
          <a:srgbClr val="FFFFFF"/>
        </a:solidFill>
        <a:ln w="12700" cap="flat">
          <a:noFill/>
          <a:miter lim="400000"/>
        </a:ln>
        <a:effectLst/>
      </c:spPr>
    </c:plotArea>
    <c:legend>
      <c:legendPos val="r"/>
      <c:legendEntry>
        <c:idx val="9"/>
        <c:delete val="1"/>
      </c:legendEntry>
      <c:layout>
        <c:manualLayout>
          <c:xMode val="edge"/>
          <c:yMode val="edge"/>
          <c:x val="0.44674769846502715"/>
          <c:y val="6.8119799999999994E-2"/>
          <c:w val="0.55325230153497251"/>
          <c:h val="0.57204299999999997"/>
        </c:manualLayout>
      </c:layout>
      <c:overlay val="1"/>
      <c:spPr>
        <a:solidFill>
          <a:srgbClr val="FFFFFF"/>
        </a:solidFill>
        <a:ln w="12700" cap="flat">
          <a:noFill/>
          <a:miter lim="400000"/>
        </a:ln>
        <a:effectLst/>
      </c:spPr>
      <c:txPr>
        <a:bodyPr rot="0"/>
        <a:lstStyle/>
        <a:p>
          <a:pPr>
            <a:defRPr sz="1200" b="0" i="0" u="none" strike="noStrike">
              <a:solidFill>
                <a:srgbClr val="000000"/>
              </a:solidFill>
              <a:latin typeface="Times New Roman"/>
            </a:defRPr>
          </a:pPr>
          <a:endParaRPr lang="ru-RU"/>
        </a:p>
      </c:txPr>
    </c:legend>
    <c:plotVisOnly val="1"/>
    <c:dispBlanksAs val="zero"/>
    <c:showDLblsOverMax val="1"/>
  </c:chart>
  <c:spPr>
    <a:solidFill>
      <a:srgbClr val="FFFFFF"/>
    </a:solidFill>
    <a:ln>
      <a:noFill/>
    </a:ln>
    <a:effectLst/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Высокий уровень совместный ВУ и ТУ работы в течении 3-х лет</a:t>
            </a:r>
            <a:endParaRPr lang="ru-RU" sz="1800" dirty="0"/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выявленных событий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Волгоградская область</c:v>
                </c:pt>
                <c:pt idx="1">
                  <c:v>Новосибирская область</c:v>
                </c:pt>
                <c:pt idx="2">
                  <c:v>Оренбургская область</c:v>
                </c:pt>
                <c:pt idx="3">
                  <c:v>Республика Хакассия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99</c:v>
                </c:pt>
                <c:pt idx="1">
                  <c:v>155</c:v>
                </c:pt>
                <c:pt idx="2">
                  <c:v>228</c:v>
                </c:pt>
                <c:pt idx="3">
                  <c:v>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принятых мер реагирования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Волгоградская область</c:v>
                </c:pt>
                <c:pt idx="1">
                  <c:v>Новосибирская область</c:v>
                </c:pt>
                <c:pt idx="2">
                  <c:v>Оренбургская область</c:v>
                </c:pt>
                <c:pt idx="3">
                  <c:v>Республика Хакассия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70</c:v>
                </c:pt>
                <c:pt idx="1">
                  <c:v>114</c:v>
                </c:pt>
                <c:pt idx="2">
                  <c:v>123</c:v>
                </c:pt>
                <c:pt idx="3">
                  <c:v>67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Реагирования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Волгоградская область</c:v>
                </c:pt>
                <c:pt idx="1">
                  <c:v>Новосибирская область</c:v>
                </c:pt>
                <c:pt idx="2">
                  <c:v>Оренбургская область</c:v>
                </c:pt>
                <c:pt idx="3">
                  <c:v>Республика Хакассия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70.7</c:v>
                </c:pt>
                <c:pt idx="1">
                  <c:v>73.5</c:v>
                </c:pt>
                <c:pt idx="2">
                  <c:v>53.9</c:v>
                </c:pt>
                <c:pt idx="3">
                  <c:v>94.4</c:v>
                </c:pt>
              </c:numCache>
            </c:numRef>
          </c:val>
        </c:ser>
        <c:dLbls>
          <c:showVal val="1"/>
        </c:dLbls>
        <c:overlap val="-25"/>
        <c:axId val="145760640"/>
        <c:axId val="145762176"/>
      </c:barChart>
      <c:catAx>
        <c:axId val="14576064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45762176"/>
        <c:crosses val="autoZero"/>
        <c:auto val="1"/>
        <c:lblAlgn val="ctr"/>
        <c:lblOffset val="100"/>
      </c:catAx>
      <c:valAx>
        <c:axId val="145762176"/>
        <c:scaling>
          <c:orientation val="minMax"/>
        </c:scaling>
        <c:delete val="1"/>
        <c:axPos val="l"/>
        <c:numFmt formatCode="General" sourceLinked="1"/>
        <c:tickLblPos val="none"/>
        <c:crossAx val="1457606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1943569553805792E-2"/>
          <c:y val="0.1932344980314965"/>
          <c:w val="0.95611269685039368"/>
          <c:h val="0.14133341535433092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Снизили уровень совместной работы за</a:t>
            </a:r>
            <a:r>
              <a:rPr lang="ru-RU" sz="1800" baseline="0" dirty="0" smtClean="0"/>
              <a:t> 2015 год</a:t>
            </a:r>
            <a:endParaRPr lang="ru-RU" sz="1800" dirty="0"/>
          </a:p>
        </c:rich>
      </c:tx>
    </c:title>
    <c:plotArea>
      <c:layout>
        <c:manualLayout>
          <c:layoutTarget val="inner"/>
          <c:xMode val="edge"/>
          <c:yMode val="edge"/>
          <c:x val="1.6534621153205201E-2"/>
          <c:y val="0.36663565159426731"/>
          <c:w val="0.93937305577158092"/>
          <c:h val="0.5318441469466355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выявленных событий</c:v>
                </c:pt>
              </c:strCache>
            </c:strRef>
          </c:tx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Республика Алтай</c:v>
                </c:pt>
                <c:pt idx="1">
                  <c:v>Республика Башкортостан</c:v>
                </c:pt>
                <c:pt idx="2">
                  <c:v>Республика Татарстан</c:v>
                </c:pt>
                <c:pt idx="3">
                  <c:v>Тульская область</c:v>
                </c:pt>
                <c:pt idx="4">
                  <c:v>Тюменская область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263</c:v>
                </c:pt>
                <c:pt idx="1">
                  <c:v>39</c:v>
                </c:pt>
                <c:pt idx="2">
                  <c:v>234</c:v>
                </c:pt>
                <c:pt idx="3">
                  <c:v>220</c:v>
                </c:pt>
                <c:pt idx="4">
                  <c:v>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мер реагирования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Республика Алтай</c:v>
                </c:pt>
                <c:pt idx="1">
                  <c:v>Республика Башкортостан</c:v>
                </c:pt>
                <c:pt idx="2">
                  <c:v>Республика Татарстан</c:v>
                </c:pt>
                <c:pt idx="3">
                  <c:v>Тульская область</c:v>
                </c:pt>
                <c:pt idx="4">
                  <c:v>Тюменская область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127</c:v>
                </c:pt>
                <c:pt idx="1">
                  <c:v>5</c:v>
                </c:pt>
                <c:pt idx="2">
                  <c:v>51</c:v>
                </c:pt>
                <c:pt idx="3">
                  <c:v>26</c:v>
                </c:pt>
                <c:pt idx="4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Реагирования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Республика Алтай</c:v>
                </c:pt>
                <c:pt idx="1">
                  <c:v>Республика Башкортостан</c:v>
                </c:pt>
                <c:pt idx="2">
                  <c:v>Республика Татарстан</c:v>
                </c:pt>
                <c:pt idx="3">
                  <c:v>Тульская область</c:v>
                </c:pt>
                <c:pt idx="4">
                  <c:v>Тюменская область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48.2</c:v>
                </c:pt>
                <c:pt idx="1">
                  <c:v>12.8</c:v>
                </c:pt>
                <c:pt idx="2">
                  <c:v>21.8</c:v>
                </c:pt>
                <c:pt idx="3">
                  <c:v>11.8</c:v>
                </c:pt>
                <c:pt idx="4">
                  <c:v>2.7</c:v>
                </c:pt>
              </c:numCache>
            </c:numRef>
          </c:val>
        </c:ser>
        <c:dLbls>
          <c:showVal val="1"/>
        </c:dLbls>
        <c:overlap val="-25"/>
        <c:axId val="145826176"/>
        <c:axId val="145827712"/>
      </c:barChart>
      <c:catAx>
        <c:axId val="14582617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45827712"/>
        <c:crosses val="autoZero"/>
        <c:auto val="1"/>
        <c:lblAlgn val="ctr"/>
        <c:lblOffset val="100"/>
      </c:catAx>
      <c:valAx>
        <c:axId val="145827712"/>
        <c:scaling>
          <c:orientation val="minMax"/>
        </c:scaling>
        <c:delete val="1"/>
        <c:axPos val="l"/>
        <c:numFmt formatCode="General" sourceLinked="1"/>
        <c:tickLblPos val="none"/>
        <c:crossAx val="145826176"/>
        <c:crosses val="autoZero"/>
        <c:crossBetween val="between"/>
      </c:valAx>
    </c:plotArea>
    <c:legend>
      <c:legendPos val="t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0.41159</cdr:x>
      <cdr:y>0.05026</cdr:y>
    </cdr:from>
    <cdr:to>
      <cdr:x>0.93832</cdr:x>
      <cdr:y>0.10307</cdr:y>
    </cdr:to>
    <cdr:sp macro="" textlink="">
      <cdr:nvSpPr>
        <cdr:cNvPr id="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278184"/>
          <a:ext cx="4769999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Тамбовская область (76,6%) </a:t>
          </a:r>
          <a:r>
            <a:rPr lang="en-US" sz="1200" b="1" dirty="0" smtClean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 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Тульская область (24,4%)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0.08929</cdr:y>
    </cdr:from>
    <cdr:to>
      <cdr:x>0.95229</cdr:x>
      <cdr:y>0.14434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494208"/>
          <a:ext cx="4896544" cy="3046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Тверская область (76,8%),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Владимирская область (15,2%)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0.15434</cdr:y>
    </cdr:from>
    <cdr:to>
      <cdr:x>0.96024</cdr:x>
      <cdr:y>0.20715</cdr:y>
    </cdr:to>
    <cdr:sp macro="" textlink="">
      <cdr:nvSpPr>
        <cdr:cNvPr id="4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854248"/>
          <a:ext cx="4968552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</a:t>
          </a:r>
          <a:r>
            <a:rPr lang="ru-RU" sz="1200" dirty="0" err="1">
              <a:effectLst/>
              <a:latin typeface="Calibri"/>
              <a:ea typeface="Times New Roman"/>
              <a:cs typeface="Times New Roman"/>
            </a:rPr>
            <a:t>г.Санкт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-Петербург (100%),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Калининградская область (21,7%)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0.20638</cdr:y>
    </cdr:from>
    <cdr:to>
      <cdr:x>0.99206</cdr:x>
      <cdr:y>0.25919</cdr:y>
    </cdr:to>
    <cdr:sp macro="" textlink="">
      <cdr:nvSpPr>
        <cdr:cNvPr id="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1142280"/>
          <a:ext cx="5256709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</a:t>
          </a:r>
          <a:r>
            <a:rPr lang="ru-RU" sz="1200" dirty="0" err="1">
              <a:effectLst/>
              <a:latin typeface="Calibri"/>
              <a:ea typeface="Times New Roman"/>
              <a:cs typeface="Times New Roman"/>
            </a:rPr>
            <a:t>г.Санкт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-Петербург (100%),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Мурманская область (28,9%)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0.27143</cdr:y>
    </cdr:from>
    <cdr:to>
      <cdr:x>0.97615</cdr:x>
      <cdr:y>0.32424</cdr:y>
    </cdr:to>
    <cdr:sp macro="" textlink="">
      <cdr:nvSpPr>
        <cdr:cNvPr id="6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1502320"/>
          <a:ext cx="5112568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 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Астраханская область (68,3%),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 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Республика Адыгея (19,5%)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0.32347</cdr:y>
    </cdr:from>
    <cdr:to>
      <cdr:x>0.96024</cdr:x>
      <cdr:y>0.37628</cdr:y>
    </cdr:to>
    <cdr:sp macro="" textlink="">
      <cdr:nvSpPr>
        <cdr:cNvPr id="7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1790352"/>
          <a:ext cx="4968552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Республика Адыгея (72,2%),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Волгоградская область (32,6%)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0.38852</cdr:y>
    </cdr:from>
    <cdr:to>
      <cdr:x>0.97615</cdr:x>
      <cdr:y>0.44133</cdr:y>
    </cdr:to>
    <cdr:sp macro="" textlink="">
      <cdr:nvSpPr>
        <cdr:cNvPr id="8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2150392"/>
          <a:ext cx="5112568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Карачаево-Черкесская Р. (95,7%),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en-US" sz="1200" dirty="0">
              <a:effectLst/>
              <a:latin typeface="Calibri"/>
              <a:ea typeface="Times New Roman"/>
              <a:cs typeface="Times New Roman"/>
            </a:rPr>
            <a:t> 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Р. Дагестан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(41,9%)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0.44056</cdr:y>
    </cdr:from>
    <cdr:to>
      <cdr:x>0.99206</cdr:x>
      <cdr:y>0.49288</cdr:y>
    </cdr:to>
    <cdr:sp macro="" textlink="">
      <cdr:nvSpPr>
        <cdr:cNvPr id="9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5" y="2438424"/>
          <a:ext cx="5256709" cy="289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Р. Ингушетия (96,3%),Чеченская Р. (96,3%)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Р. Дагестан (51%)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0.50562</cdr:y>
    </cdr:from>
    <cdr:to>
      <cdr:x>0.95229</cdr:x>
      <cdr:y>0.55842</cdr:y>
    </cdr:to>
    <cdr:sp macro="" textlink="">
      <cdr:nvSpPr>
        <cdr:cNvPr id="10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2798464"/>
          <a:ext cx="4896544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Р. Марий Эл (73,8%),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Чувашская Р. (17,9%)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0.55766</cdr:y>
    </cdr:from>
    <cdr:to>
      <cdr:x>0.96819</cdr:x>
      <cdr:y>0.61046</cdr:y>
    </cdr:to>
    <cdr:sp macro="" textlink="">
      <cdr:nvSpPr>
        <cdr:cNvPr id="11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3086496"/>
          <a:ext cx="5040560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Чувашская Р. (73,4 %),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Оренбургская область (31,9%)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0.62271</cdr:y>
    </cdr:from>
    <cdr:to>
      <cdr:x>0.9841</cdr:x>
      <cdr:y>0.67551</cdr:y>
    </cdr:to>
    <cdr:sp macro="" textlink="">
      <cdr:nvSpPr>
        <cdr:cNvPr id="12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3446536"/>
          <a:ext cx="5184576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 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Курганская область (60,9%),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Тюменская область (11,1%)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0.67475</cdr:y>
    </cdr:from>
    <cdr:to>
      <cdr:x>0.97615</cdr:x>
      <cdr:y>0.72755</cdr:y>
    </cdr:to>
    <cdr:sp macro="" textlink="">
      <cdr:nvSpPr>
        <cdr:cNvPr id="13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3734568"/>
          <a:ext cx="5112568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Курганская область (75,9%),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ХМАО (22,9%)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0.7398</cdr:y>
    </cdr:from>
    <cdr:to>
      <cdr:x>0.9841</cdr:x>
      <cdr:y>0.7926</cdr:y>
    </cdr:to>
    <cdr:sp macro="" textlink="">
      <cdr:nvSpPr>
        <cdr:cNvPr id="14" name="Text Box 1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4094608"/>
          <a:ext cx="5184576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</a:t>
          </a:r>
          <a:r>
            <a:rPr lang="ru-RU" sz="1200" dirty="0" err="1">
              <a:effectLst/>
              <a:latin typeface="Calibri"/>
              <a:ea typeface="Times New Roman"/>
              <a:cs typeface="Times New Roman"/>
            </a:rPr>
            <a:t>Р.Хакасия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(81,3%),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Алтайский край (29%)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0.79184</cdr:y>
    </cdr:from>
    <cdr:to>
      <cdr:x>0.96024</cdr:x>
      <cdr:y>0.84464</cdr:y>
    </cdr:to>
    <cdr:sp macro="" textlink="">
      <cdr:nvSpPr>
        <cdr:cNvPr id="15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4382640"/>
          <a:ext cx="4968552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Томская область (80,5%),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</a:t>
          </a:r>
          <a:r>
            <a:rPr lang="ru-RU" sz="1200" dirty="0" err="1">
              <a:effectLst/>
              <a:latin typeface="Calibri"/>
              <a:ea typeface="Times New Roman"/>
              <a:cs typeface="Times New Roman"/>
            </a:rPr>
            <a:t>Р.Хакасия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(23,5 %)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0.40944</cdr:x>
      <cdr:y>0.85689</cdr:y>
    </cdr:from>
    <cdr:to>
      <cdr:x>0.94004</cdr:x>
      <cdr:y>0.90969</cdr:y>
    </cdr:to>
    <cdr:sp macro="" textlink="">
      <cdr:nvSpPr>
        <cdr:cNvPr id="16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07904" y="4742680"/>
          <a:ext cx="4805064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Магаданская область (66,7%),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Сахалинская область (26,3%)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0.41159</cdr:x>
      <cdr:y>0.90893</cdr:y>
    </cdr:from>
    <cdr:to>
      <cdr:x>0.96604</cdr:x>
      <cdr:y>0.96173</cdr:y>
    </cdr:to>
    <cdr:sp macro="" textlink="">
      <cdr:nvSpPr>
        <cdr:cNvPr id="17" name="Text Box 1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7376" y="5030712"/>
          <a:ext cx="5021088" cy="2922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rot="0" vert="horz" wrap="square" lIns="91440" tIns="45720" rIns="91440" bIns="45720" anchor="t" anchorCtr="0" upright="1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0"/>
            </a:spcAft>
          </a:pPr>
          <a:r>
            <a:rPr lang="en-US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max</a:t>
          </a:r>
          <a:r>
            <a:rPr lang="ru-RU" sz="1200" b="1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Р. Саха (Якутия) (90%), </a:t>
          </a:r>
          <a:r>
            <a:rPr lang="en-US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min</a:t>
          </a:r>
          <a:r>
            <a:rPr lang="ru-RU" sz="1200" b="1" dirty="0">
              <a:solidFill>
                <a:srgbClr val="00B050"/>
              </a:solidFill>
              <a:effectLst/>
              <a:latin typeface="Calibri"/>
              <a:ea typeface="Times New Roman"/>
              <a:cs typeface="Times New Roman"/>
            </a:rPr>
            <a:t>:</a:t>
          </a:r>
          <a:r>
            <a:rPr lang="ru-RU" sz="1200" dirty="0">
              <a:effectLst/>
              <a:latin typeface="Calibri"/>
              <a:ea typeface="Times New Roman"/>
              <a:cs typeface="Times New Roman"/>
            </a:rPr>
            <a:t> Еврейская АО (33,3%)</a:t>
          </a:r>
          <a:endParaRPr lang="ru-RU" sz="1600" dirty="0">
            <a:effectLst/>
            <a:latin typeface="Calibri"/>
            <a:ea typeface="Times New Roman"/>
            <a:cs typeface="Times New Roman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0.07753</cdr:x>
      <cdr:y>0.76967</cdr:y>
    </cdr:from>
    <cdr:to>
      <cdr:x>0.56629</cdr:x>
      <cdr:y>0.93474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H="1" flipV="1">
          <a:off x="657227" y="3819524"/>
          <a:ext cx="4143375" cy="8191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0.2236</cdr:x>
      <cdr:y>0.78311</cdr:y>
    </cdr:from>
    <cdr:to>
      <cdr:x>0.56742</cdr:x>
      <cdr:y>0.89635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H="1" flipV="1">
          <a:off x="1895477" y="3886199"/>
          <a:ext cx="2914650" cy="56197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0.29551</cdr:x>
      <cdr:y>0.76775</cdr:y>
    </cdr:from>
    <cdr:to>
      <cdr:x>0.56966</cdr:x>
      <cdr:y>0.85988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H="1" flipV="1">
          <a:off x="2505077" y="3809999"/>
          <a:ext cx="2324100" cy="4572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0.37865</cdr:x>
      <cdr:y>0.76775</cdr:y>
    </cdr:from>
    <cdr:to>
      <cdr:x>0.56517</cdr:x>
      <cdr:y>0.81958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H="1" flipV="1">
          <a:off x="3209927" y="3809999"/>
          <a:ext cx="1581150" cy="25717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0.4426</cdr:x>
      <cdr:y>0.7447</cdr:y>
    </cdr:from>
    <cdr:to>
      <cdr:x>0.56742</cdr:x>
      <cdr:y>0.77927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H="1" flipV="1">
          <a:off x="3949702" y="3642782"/>
          <a:ext cx="1113881" cy="16910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0.44944</cdr:x>
      <cdr:y>0.64683</cdr:y>
    </cdr:from>
    <cdr:to>
      <cdr:x>0.56629</cdr:x>
      <cdr:y>0.73704</cdr:y>
    </cdr:to>
    <cdr:cxnSp macro="">
      <cdr:nvCxnSpPr>
        <cdr:cNvPr id="13" name="Прямая со стрелкой 12"/>
        <cdr:cNvCxnSpPr/>
      </cdr:nvCxnSpPr>
      <cdr:spPr>
        <a:xfrm xmlns:a="http://schemas.openxmlformats.org/drawingml/2006/main" flipH="1" flipV="1">
          <a:off x="3810002" y="3209924"/>
          <a:ext cx="990600" cy="44767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0.45169</cdr:x>
      <cdr:y>0.55278</cdr:y>
    </cdr:from>
    <cdr:to>
      <cdr:x>0.56629</cdr:x>
      <cdr:y>0.69866</cdr:y>
    </cdr:to>
    <cdr:cxnSp macro="">
      <cdr:nvCxnSpPr>
        <cdr:cNvPr id="16" name="Прямая со стрелкой 15"/>
        <cdr:cNvCxnSpPr/>
      </cdr:nvCxnSpPr>
      <cdr:spPr>
        <a:xfrm xmlns:a="http://schemas.openxmlformats.org/drawingml/2006/main" flipH="1" flipV="1">
          <a:off x="3829052" y="2743199"/>
          <a:ext cx="971550" cy="7239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0.44382</cdr:x>
      <cdr:y>0.47025</cdr:y>
    </cdr:from>
    <cdr:to>
      <cdr:x>0.56854</cdr:x>
      <cdr:y>0.65451</cdr:y>
    </cdr:to>
    <cdr:cxnSp macro="">
      <cdr:nvCxnSpPr>
        <cdr:cNvPr id="18" name="Прямая со стрелкой 17"/>
        <cdr:cNvCxnSpPr/>
      </cdr:nvCxnSpPr>
      <cdr:spPr>
        <a:xfrm xmlns:a="http://schemas.openxmlformats.org/drawingml/2006/main" flipH="1" flipV="1">
          <a:off x="3762377" y="2333624"/>
          <a:ext cx="1057275" cy="9144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0.40225</cdr:x>
      <cdr:y>0.39923</cdr:y>
    </cdr:from>
    <cdr:to>
      <cdr:x>0.56742</cdr:x>
      <cdr:y>0.61996</cdr:y>
    </cdr:to>
    <cdr:cxnSp macro="">
      <cdr:nvCxnSpPr>
        <cdr:cNvPr id="20" name="Прямая со стрелкой 19"/>
        <cdr:cNvCxnSpPr/>
      </cdr:nvCxnSpPr>
      <cdr:spPr>
        <a:xfrm xmlns:a="http://schemas.openxmlformats.org/drawingml/2006/main" flipH="1" flipV="1">
          <a:off x="3409952" y="1981199"/>
          <a:ext cx="1400175" cy="109537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0.38539</cdr:x>
      <cdr:y>0.36276</cdr:y>
    </cdr:from>
    <cdr:to>
      <cdr:x>0.56966</cdr:x>
      <cdr:y>0.57965</cdr:y>
    </cdr:to>
    <cdr:cxnSp macro="">
      <cdr:nvCxnSpPr>
        <cdr:cNvPr id="22" name="Прямая со стрелкой 21"/>
        <cdr:cNvCxnSpPr/>
      </cdr:nvCxnSpPr>
      <cdr:spPr>
        <a:xfrm xmlns:a="http://schemas.openxmlformats.org/drawingml/2006/main" flipH="1" flipV="1">
          <a:off x="3267077" y="1800224"/>
          <a:ext cx="1562100" cy="10763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0.36966</cdr:x>
      <cdr:y>0.33205</cdr:y>
    </cdr:from>
    <cdr:to>
      <cdr:x>0.56854</cdr:x>
      <cdr:y>0.54319</cdr:y>
    </cdr:to>
    <cdr:cxnSp macro="">
      <cdr:nvCxnSpPr>
        <cdr:cNvPr id="24" name="Прямая со стрелкой 23"/>
        <cdr:cNvCxnSpPr/>
      </cdr:nvCxnSpPr>
      <cdr:spPr>
        <a:xfrm xmlns:a="http://schemas.openxmlformats.org/drawingml/2006/main" flipH="1" flipV="1">
          <a:off x="3133727" y="1647824"/>
          <a:ext cx="1685925" cy="10477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0.35955</cdr:x>
      <cdr:y>0.29367</cdr:y>
    </cdr:from>
    <cdr:to>
      <cdr:x>0.56742</cdr:x>
      <cdr:y>0.50288</cdr:y>
    </cdr:to>
    <cdr:cxnSp macro="">
      <cdr:nvCxnSpPr>
        <cdr:cNvPr id="26" name="Прямая со стрелкой 25"/>
        <cdr:cNvCxnSpPr/>
      </cdr:nvCxnSpPr>
      <cdr:spPr>
        <a:xfrm xmlns:a="http://schemas.openxmlformats.org/drawingml/2006/main" flipH="1" flipV="1">
          <a:off x="3048002" y="1457324"/>
          <a:ext cx="1762125" cy="10382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0.34944</cdr:x>
      <cdr:y>0.26679</cdr:y>
    </cdr:from>
    <cdr:to>
      <cdr:x>0.56629</cdr:x>
      <cdr:y>0.46257</cdr:y>
    </cdr:to>
    <cdr:cxnSp macro="">
      <cdr:nvCxnSpPr>
        <cdr:cNvPr id="28" name="Прямая со стрелкой 27"/>
        <cdr:cNvCxnSpPr/>
      </cdr:nvCxnSpPr>
      <cdr:spPr>
        <a:xfrm xmlns:a="http://schemas.openxmlformats.org/drawingml/2006/main" flipH="1" flipV="1">
          <a:off x="2962277" y="1323974"/>
          <a:ext cx="1838325" cy="9715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0.34045</cdr:x>
      <cdr:y>0.23992</cdr:y>
    </cdr:from>
    <cdr:to>
      <cdr:x>0.56629</cdr:x>
      <cdr:y>0.42418</cdr:y>
    </cdr:to>
    <cdr:cxnSp macro="">
      <cdr:nvCxnSpPr>
        <cdr:cNvPr id="30" name="Прямая со стрелкой 29"/>
        <cdr:cNvCxnSpPr/>
      </cdr:nvCxnSpPr>
      <cdr:spPr>
        <a:xfrm xmlns:a="http://schemas.openxmlformats.org/drawingml/2006/main" flipH="1" flipV="1">
          <a:off x="2886077" y="1190624"/>
          <a:ext cx="1914525" cy="9144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0.32921</cdr:x>
      <cdr:y>0.21881</cdr:y>
    </cdr:from>
    <cdr:to>
      <cdr:x>0.56742</cdr:x>
      <cdr:y>0.38196</cdr:y>
    </cdr:to>
    <cdr:cxnSp macro="">
      <cdr:nvCxnSpPr>
        <cdr:cNvPr id="32" name="Прямая со стрелкой 31"/>
        <cdr:cNvCxnSpPr/>
      </cdr:nvCxnSpPr>
      <cdr:spPr>
        <a:xfrm xmlns:a="http://schemas.openxmlformats.org/drawingml/2006/main" flipH="1" flipV="1">
          <a:off x="2790827" y="1085849"/>
          <a:ext cx="2019300" cy="8096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0.06086</cdr:x>
      <cdr:y>0.64372</cdr:y>
    </cdr:from>
    <cdr:to>
      <cdr:x>0.57771</cdr:x>
      <cdr:y>0.89919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H="1" flipV="1">
          <a:off x="369236" y="3041213"/>
          <a:ext cx="3135964" cy="120693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0.19457</cdr:x>
      <cdr:y>0.66385</cdr:y>
    </cdr:from>
    <cdr:to>
      <cdr:x>0.44193</cdr:x>
      <cdr:y>0.88372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H="1" flipV="1">
          <a:off x="1228725" y="2990851"/>
          <a:ext cx="1562100" cy="9906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B2EA3-4E36-494C-8567-729174FC1295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FCA74-D61F-4F81-931D-B729577601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517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348FC4D2-0417-417E-8DB9-E8E37B2E757C}" type="slidenum">
              <a:rPr lang="ru-RU" altLang="ru-RU">
                <a:solidFill>
                  <a:srgbClr val="000000"/>
                </a:solidFill>
                <a:latin typeface="Arial" charset="0"/>
              </a:rPr>
              <a:pPr eaLnBrk="1" hangingPunct="1"/>
              <a:t>18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77204B7-5A84-4641-AD91-3B1146CA28E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28618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C60178-A1C0-4A85-B784-66E6BA1D9E1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330783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4783186-8EA4-47B9-9A0A-6405FEB3CC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645434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5425" cy="4271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6138" y="1628775"/>
            <a:ext cx="4037012" cy="4271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2CA6900-FC3E-4CD5-A0A8-93EB6FF93B8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673803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8A1A813-EBF4-4D52-9DAF-79BD77AC137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719912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8E3546F-0027-4640-82C5-5FE727CA624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89397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DB2C5AF-C73C-4BC4-91D2-F65A4DCDD44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98409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DDF2878-D933-4FB8-A7B4-21AA5108A34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01044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6781BB2-3B71-47AC-9D54-53456E9AACA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6199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25BBB5B-BBB7-4E91-8E85-D5A7309D1BA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6556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4163" y="274638"/>
            <a:ext cx="2058987" cy="5626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4563" cy="5626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C017E94-17B5-4E66-AB95-06B53599D10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763820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35950" cy="5626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411D85A-C96B-48F1-A5BC-D5AB4F14937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6757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5425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6138" y="1628775"/>
            <a:ext cx="4037012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A8F059F-0CDA-40D8-ADB2-D1F6882A182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348096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8224837" cy="2058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8313" y="3840163"/>
            <a:ext cx="8224837" cy="206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13ECF30-FBE9-465C-A43D-F688AD89CBA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3642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5425" cy="2058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6138" y="1628775"/>
            <a:ext cx="4037012" cy="2058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8313" y="3840163"/>
            <a:ext cx="8224837" cy="206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5D16E38-E3D4-40DD-AC65-6FA4DDEBA05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71026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5425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6138" y="1628775"/>
            <a:ext cx="4037012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83DA45E-A53C-466E-A0AE-5EE68FF25A9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545386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8224837" cy="2058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313" y="3840163"/>
            <a:ext cx="8224837" cy="206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D01DDD2-3C76-420A-9D39-C9932237A9A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65172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13" y="1628775"/>
            <a:ext cx="8224837" cy="4271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3F92433-6269-4F4C-9345-EF1607E484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89115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5425" cy="2058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313" y="3840163"/>
            <a:ext cx="4035425" cy="2060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56138" y="1628775"/>
            <a:ext cx="4037012" cy="4271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0C23D2A-BAFB-4640-840D-A6F731655FD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40925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5425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56138" y="1628775"/>
            <a:ext cx="4037012" cy="4271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80FB583-0853-4AFD-AA50-CC92795262A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61044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30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D08EC05-F64E-4AB1-8F1C-935BA824A75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453193403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defRPr sz="2000"/>
            </a:lvl1pPr>
          </a:lstStyle>
          <a:p>
            <a:r>
              <a:t>Образец текста</a:t>
            </a:r>
          </a:p>
        </p:txBody>
      </p:sp>
      <p:sp>
        <p:nvSpPr>
          <p:cNvPr id="4" name="Shape 39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DF934E7A-FF21-497B-92ED-47D2D123F28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4648665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56" name="Shape 56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defRPr sz="2400" b="1"/>
            </a:lvl1pPr>
          </a:lstStyle>
          <a:p>
            <a:r>
              <a:t>Образец текста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" name="Shape 58"/>
          <p:cNvSpPr>
            <a:spLocks noGrp="1"/>
          </p:cNvSpPr>
          <p:nvPr>
            <p:ph type="sldNum" sz="quarter" idx="14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D485733-2A96-4684-A03C-5C50B362C2D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35340257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3" name="Shape 66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D7686591-5732-445A-A248-057DCCA7E50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2285148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3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57DAB13-E15A-4153-8C98-F83713B08BAA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804443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hape 83"/>
          <p:cNvSpPr>
            <a:spLocks noGrp="1"/>
          </p:cNvSpPr>
          <p:nvPr>
            <p:ph type="sldNum" sz="quarter" idx="14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E12C78A-B4DC-42C8-82D7-D55FD2D584B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49557335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91" name="Shape 91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Arial"/>
            </a:endParaRPr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defRPr sz="1400"/>
            </a:lvl1pPr>
          </a:lstStyle>
          <a:p>
            <a:r>
              <a:t>Образец текста</a:t>
            </a:r>
          </a:p>
        </p:txBody>
      </p:sp>
      <p:sp>
        <p:nvSpPr>
          <p:cNvPr id="5" name="Shape 93"/>
          <p:cNvSpPr>
            <a:spLocks noGrp="1"/>
          </p:cNvSpPr>
          <p:nvPr>
            <p:ph type="sldNum" sz="quarter" idx="14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88EDA3B-0130-47BD-9E7E-8094177FAE1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789606073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01" name="Shape 1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102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0CC8FBC-18B0-4CFA-B73E-19B1E8B0625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60580765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6634163" y="274638"/>
            <a:ext cx="2058988" cy="5626101"/>
          </a:xfrm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24563" cy="5626101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111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FD7A55B-37C1-4AFC-AE60-8BD27D247EF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41688974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8235950" cy="5626101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" name="Shape 119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900CD67-B00B-47CE-AC35-5DB0B637485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56728616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4035426" cy="4271963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sz="half" idx="13"/>
          </p:nvPr>
        </p:nvSpPr>
        <p:spPr>
          <a:xfrm>
            <a:off x="4656137" y="1628775"/>
            <a:ext cx="4037013" cy="42719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hape 129"/>
          <p:cNvSpPr>
            <a:spLocks noGrp="1"/>
          </p:cNvSpPr>
          <p:nvPr>
            <p:ph type="sldNum" sz="quarter" idx="14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6EE672A6-F153-445B-A98C-B5D9DBADA30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34103067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37" name="Shape 137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8224838" cy="2058989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sz="half" idx="13"/>
          </p:nvPr>
        </p:nvSpPr>
        <p:spPr>
          <a:xfrm>
            <a:off x="468313" y="3840162"/>
            <a:ext cx="8224836" cy="206057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hape 139"/>
          <p:cNvSpPr>
            <a:spLocks noGrp="1"/>
          </p:cNvSpPr>
          <p:nvPr>
            <p:ph type="sldNum" sz="quarter" idx="14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B1BBFA9-09C9-4FDF-AC9C-5054CE80998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713809007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468312" y="1628775"/>
            <a:ext cx="4035426" cy="2058989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8" name="Shape 148"/>
          <p:cNvSpPr>
            <a:spLocks noGrp="1"/>
          </p:cNvSpPr>
          <p:nvPr>
            <p:ph type="body" sz="half" idx="13"/>
          </p:nvPr>
        </p:nvSpPr>
        <p:spPr>
          <a:xfrm>
            <a:off x="468313" y="3840162"/>
            <a:ext cx="8224836" cy="206057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hape 149"/>
          <p:cNvSpPr>
            <a:spLocks noGrp="1"/>
          </p:cNvSpPr>
          <p:nvPr>
            <p:ph type="sldNum" sz="quarter" idx="14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553FF4-65B5-4C16-8724-D7237A36B46A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32618380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57" name="Shape 157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4035426" cy="4271963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158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E5671BA-F1DC-4DAD-9079-E106ADA628D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748130999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66" name="Shape 166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8224838" cy="2058989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167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A9E54BB-4116-4087-960A-34D9F4ACAAE0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52185150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3" name="Shape 175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2B44F1B-FB13-4D26-BE67-DE144B56B19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709848381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xfrm>
            <a:off x="468312" y="1628775"/>
            <a:ext cx="4035426" cy="2058989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84" name="Shape 184"/>
          <p:cNvSpPr>
            <a:spLocks noGrp="1"/>
          </p:cNvSpPr>
          <p:nvPr>
            <p:ph type="body" sz="half" idx="13"/>
          </p:nvPr>
        </p:nvSpPr>
        <p:spPr>
          <a:xfrm>
            <a:off x="4656137" y="1628775"/>
            <a:ext cx="4037013" cy="42719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hape 185"/>
          <p:cNvSpPr>
            <a:spLocks noGrp="1"/>
          </p:cNvSpPr>
          <p:nvPr>
            <p:ph type="sldNum" sz="quarter" idx="14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84285F8-D29E-4769-9DF0-2C2473BEFF0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53757194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93" name="Shape 193"/>
          <p:cNvSpPr>
            <a:spLocks noGrp="1"/>
          </p:cNvSpPr>
          <p:nvPr>
            <p:ph type="body" sz="half" idx="1"/>
          </p:nvPr>
        </p:nvSpPr>
        <p:spPr>
          <a:xfrm>
            <a:off x="468312" y="1628775"/>
            <a:ext cx="4035426" cy="4271963"/>
          </a:xfrm>
          <a:prstGeom prst="rect">
            <a:avLst/>
          </a:prstGeom>
        </p:spPr>
        <p:txBody>
          <a:bodyPr/>
          <a:lstStyle/>
          <a:p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194"/>
          <p:cNvSpPr>
            <a:spLocks noGrp="1"/>
          </p:cNvSpPr>
          <p:nvPr>
            <p:ph type="sldNum" sz="quarter" idx="10"/>
          </p:nvPr>
        </p:nvSpPr>
        <p:spPr>
          <a:noFill/>
          <a:ln w="12700">
            <a:miter lim="400000"/>
          </a:ln>
        </p:spPr>
        <p:txBody>
          <a:bodyPr/>
          <a:lstStyle>
            <a:lvl1pPr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80D81509-3134-4772-8685-2E95EC1BCD0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67251779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0C0C0">
                <a:alpha val="84998"/>
              </a:srgbClr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22" cstate="print">
            <a:lum bright="12000" contrast="-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33375"/>
            <a:ext cx="5254625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6021388"/>
            <a:ext cx="9131300" cy="836612"/>
          </a:xfrm>
          <a:prstGeom prst="rect">
            <a:avLst/>
          </a:prstGeom>
          <a:gradFill rotWithShape="0">
            <a:gsLst>
              <a:gs pos="0">
                <a:srgbClr val="741F2C"/>
              </a:gs>
              <a:gs pos="100000">
                <a:srgbClr val="9D2B3C"/>
              </a:gs>
            </a:gsLst>
            <a:lin ang="5400000" scaled="1"/>
          </a:gradFill>
          <a:ln w="126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altLang="ru-RU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4838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the title text format</a:t>
            </a:r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4837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the outline text format</a:t>
            </a:r>
          </a:p>
          <a:p>
            <a:pPr lvl="1"/>
            <a:r>
              <a:rPr lang="en-GB" altLang="ru-RU" smtClean="0"/>
              <a:t>Second Outline Level</a:t>
            </a:r>
          </a:p>
          <a:p>
            <a:pPr lvl="2"/>
            <a:r>
              <a:rPr lang="en-GB" altLang="ru-RU" smtClean="0"/>
              <a:t>Third Outline Level</a:t>
            </a:r>
          </a:p>
          <a:p>
            <a:pPr lvl="3"/>
            <a:r>
              <a:rPr lang="en-GB" altLang="ru-RU" smtClean="0"/>
              <a:t>Fourth Outline Level</a:t>
            </a:r>
          </a:p>
          <a:p>
            <a:pPr lvl="4"/>
            <a:r>
              <a:rPr lang="en-GB" altLang="ru-RU" smtClean="0"/>
              <a:t>Fifth Outline Level</a:t>
            </a:r>
          </a:p>
          <a:p>
            <a:pPr lvl="4"/>
            <a:r>
              <a:rPr lang="en-GB" altLang="ru-RU" smtClean="0"/>
              <a:t>Sixth Outline Level</a:t>
            </a:r>
          </a:p>
          <a:p>
            <a:pPr lvl="4"/>
            <a:r>
              <a:rPr lang="en-GB" altLang="ru-RU" smtClean="0"/>
              <a:t>Seventh Outline Level</a:t>
            </a:r>
          </a:p>
          <a:p>
            <a:pPr lvl="4"/>
            <a:r>
              <a:rPr lang="en-GB" altLang="ru-RU" smtClean="0"/>
              <a:t>Eighth Outline Level</a:t>
            </a:r>
          </a:p>
          <a:p>
            <a:pPr lvl="4"/>
            <a:r>
              <a:rPr lang="en-GB" altLang="ru-RU" smtClean="0"/>
              <a:t>Ninth Outline Level</a:t>
            </a:r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5292725" y="6092825"/>
            <a:ext cx="20875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altLang="ru-RU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740650" y="6245225"/>
            <a:ext cx="941388" cy="471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74302E-B86A-42E2-84E2-EA14B334A8D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0" y="3067050"/>
            <a:ext cx="9144000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altLang="ru-RU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2057" name="Picture 8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6021388"/>
            <a:ext cx="8636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58" name="Rectangle 9"/>
          <p:cNvSpPr>
            <a:spLocks noChangeArrowheads="1"/>
          </p:cNvSpPr>
          <p:nvPr/>
        </p:nvSpPr>
        <p:spPr bwMode="auto">
          <a:xfrm>
            <a:off x="7938" y="0"/>
            <a:ext cx="9131300" cy="150813"/>
          </a:xfrm>
          <a:prstGeom prst="rect">
            <a:avLst/>
          </a:prstGeom>
          <a:solidFill>
            <a:srgbClr val="9D2B3C"/>
          </a:solidFill>
          <a:ln w="126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altLang="ru-RU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59" name="Line 10"/>
          <p:cNvSpPr>
            <a:spLocks noChangeShapeType="1"/>
          </p:cNvSpPr>
          <p:nvPr/>
        </p:nvSpPr>
        <p:spPr bwMode="auto">
          <a:xfrm>
            <a:off x="3175" y="5964238"/>
            <a:ext cx="9136063" cy="1587"/>
          </a:xfrm>
          <a:prstGeom prst="line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60" name="Line 11"/>
          <p:cNvSpPr>
            <a:spLocks noChangeShapeType="1"/>
          </p:cNvSpPr>
          <p:nvPr/>
        </p:nvSpPr>
        <p:spPr bwMode="auto">
          <a:xfrm>
            <a:off x="-3175" y="200025"/>
            <a:ext cx="9136063" cy="1588"/>
          </a:xfrm>
          <a:prstGeom prst="line">
            <a:avLst/>
          </a:prstGeom>
          <a:noFill/>
          <a:ln w="324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61" name="Line 12"/>
          <p:cNvSpPr>
            <a:spLocks noChangeShapeType="1"/>
          </p:cNvSpPr>
          <p:nvPr/>
        </p:nvSpPr>
        <p:spPr bwMode="auto">
          <a:xfrm>
            <a:off x="7938" y="5984875"/>
            <a:ext cx="9136062" cy="1588"/>
          </a:xfrm>
          <a:prstGeom prst="line">
            <a:avLst/>
          </a:prstGeom>
          <a:noFill/>
          <a:ln w="3168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62" name="Text Box 13"/>
          <p:cNvSpPr txBox="1">
            <a:spLocks noChangeArrowheads="1"/>
          </p:cNvSpPr>
          <p:nvPr/>
        </p:nvSpPr>
        <p:spPr bwMode="auto">
          <a:xfrm>
            <a:off x="179388" y="6092825"/>
            <a:ext cx="39608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b="1" i="1" smtClean="0">
                <a:solidFill>
                  <a:srgbClr val="FFFFFF"/>
                </a:solidFill>
                <a:latin typeface="Arial" charset="0"/>
                <a:cs typeface="Arial" charset="0"/>
              </a:rPr>
              <a:t>Федеральная служба по ветеринарному и фитосанитарному надзору (Россельхознадзор)</a:t>
            </a:r>
          </a:p>
        </p:txBody>
      </p:sp>
    </p:spTree>
    <p:extLst>
      <p:ext uri="{BB962C8B-B14F-4D97-AF65-F5344CB8AC3E}">
        <p14:creationId xmlns="" xmlns:p14="http://schemas.microsoft.com/office/powerpoint/2010/main" val="190526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601A24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601A24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601A24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0C0C0">
                <a:alpha val="84998"/>
              </a:srgbClr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1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33375"/>
            <a:ext cx="5254625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075" name="Shape 3"/>
          <p:cNvSpPr>
            <a:spLocks noChangeArrowheads="1"/>
          </p:cNvSpPr>
          <p:nvPr/>
        </p:nvSpPr>
        <p:spPr bwMode="auto">
          <a:xfrm>
            <a:off x="0" y="6021388"/>
            <a:ext cx="9131300" cy="836612"/>
          </a:xfrm>
          <a:prstGeom prst="rect">
            <a:avLst/>
          </a:prstGeom>
          <a:gradFill rotWithShape="0">
            <a:gsLst>
              <a:gs pos="0">
                <a:srgbClr val="741F2C"/>
              </a:gs>
              <a:gs pos="100000">
                <a:srgbClr val="9D2B3C"/>
              </a:gs>
            </a:gsLst>
            <a:lin ang="5400000"/>
          </a:gradFill>
          <a:ln w="12600">
            <a:solidFill>
              <a:srgbClr val="808080"/>
            </a:solidFill>
            <a:miter lim="800000"/>
            <a:headEnd/>
            <a:tailEnd/>
          </a:ln>
        </p:spPr>
        <p:txBody>
          <a:bodyPr lIns="45719" rIns="45719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FFFFFF"/>
              </a:solidFill>
              <a:latin typeface="Arial" charset="0"/>
              <a:cs typeface="Helvetica" pitchFamily="34" charset="0"/>
              <a:sym typeface="Arial" charset="0"/>
            </a:endParaRPr>
          </a:p>
        </p:txBody>
      </p:sp>
      <p:pic>
        <p:nvPicPr>
          <p:cNvPr id="3076" name="image2.pn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6021388"/>
            <a:ext cx="8636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077" name="Shape 5"/>
          <p:cNvSpPr>
            <a:spLocks noChangeArrowheads="1"/>
          </p:cNvSpPr>
          <p:nvPr/>
        </p:nvSpPr>
        <p:spPr bwMode="auto">
          <a:xfrm>
            <a:off x="7938" y="0"/>
            <a:ext cx="9131300" cy="150813"/>
          </a:xfrm>
          <a:prstGeom prst="rect">
            <a:avLst/>
          </a:prstGeom>
          <a:solidFill>
            <a:srgbClr val="9D2B3C"/>
          </a:solidFill>
          <a:ln w="12600">
            <a:solidFill>
              <a:srgbClr val="808080"/>
            </a:solidFill>
            <a:miter lim="800000"/>
            <a:headEnd/>
            <a:tailEnd/>
          </a:ln>
        </p:spPr>
        <p:txBody>
          <a:bodyPr lIns="45719" rIns="45719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FFFFFF"/>
              </a:solidFill>
              <a:latin typeface="Arial" charset="0"/>
              <a:cs typeface="Helvetica" pitchFamily="34" charset="0"/>
              <a:sym typeface="Arial" charset="0"/>
            </a:endParaRPr>
          </a:p>
        </p:txBody>
      </p:sp>
      <p:sp>
        <p:nvSpPr>
          <p:cNvPr id="3078" name="Shape 6"/>
          <p:cNvSpPr>
            <a:spLocks noChangeShapeType="1"/>
          </p:cNvSpPr>
          <p:nvPr/>
        </p:nvSpPr>
        <p:spPr bwMode="auto">
          <a:xfrm>
            <a:off x="3175" y="5964238"/>
            <a:ext cx="9136063" cy="1587"/>
          </a:xfrm>
          <a:prstGeom prst="line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079" name="Shape 7"/>
          <p:cNvSpPr>
            <a:spLocks noChangeShapeType="1"/>
          </p:cNvSpPr>
          <p:nvPr/>
        </p:nvSpPr>
        <p:spPr bwMode="auto">
          <a:xfrm>
            <a:off x="-3175" y="200025"/>
            <a:ext cx="9136063" cy="1588"/>
          </a:xfrm>
          <a:prstGeom prst="line">
            <a:avLst/>
          </a:prstGeom>
          <a:noFill/>
          <a:ln w="324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8" name="Shape 8"/>
          <p:cNvSpPr/>
          <p:nvPr/>
        </p:nvSpPr>
        <p:spPr>
          <a:xfrm>
            <a:off x="7938" y="5984875"/>
            <a:ext cx="9136062" cy="1588"/>
          </a:xfrm>
          <a:prstGeom prst="line">
            <a:avLst/>
          </a:prstGeom>
          <a:ln w="31680">
            <a:solidFill>
              <a:schemeClr val="accent3">
                <a:lumOff val="44000"/>
              </a:schemeClr>
            </a:solidFill>
            <a:miter/>
          </a:ln>
        </p:spPr>
        <p:txBody>
          <a:bodyPr lIns="45719" rIns="45719"/>
          <a:lstStyle/>
          <a:p>
            <a:pPr hangingPunct="0">
              <a:defRPr/>
            </a:pPr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81" name="Shape 9"/>
          <p:cNvSpPr>
            <a:spLocks noChangeArrowheads="1"/>
          </p:cNvSpPr>
          <p:nvPr/>
        </p:nvSpPr>
        <p:spPr bwMode="auto">
          <a:xfrm>
            <a:off x="179388" y="6092825"/>
            <a:ext cx="3960812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6799" tIns="46799" rIns="46799" bIns="46799">
            <a:spAutoFit/>
          </a:bodyPr>
          <a:lstStyle>
            <a:lvl1pPr defTabSz="447675" eaLnBrk="0" hangingPunct="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447675" eaLnBrk="0" hangingPunct="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447675" eaLnBrk="0" hangingPunct="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447675" eaLnBrk="0" hangingPunct="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447675" eaLnBrk="0" hangingPunct="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smtClean="0">
                <a:solidFill>
                  <a:srgbClr val="FFFFFF"/>
                </a:solidFill>
                <a:latin typeface="Arial" charset="0"/>
                <a:cs typeface="Helvetica" pitchFamily="34" charset="0"/>
                <a:sym typeface="Arial" charset="0"/>
              </a:rPr>
              <a:t>Федеральная служба по ветеринарному и фитосанитарному надзору (Россельхознадзор)</a:t>
            </a:r>
          </a:p>
        </p:txBody>
      </p:sp>
      <p:sp>
        <p:nvSpPr>
          <p:cNvPr id="3082" name="Shape 10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4838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6799" tIns="46799" rIns="46799" bIns="4679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>
                <a:sym typeface="Arial" charset="0"/>
              </a:rPr>
              <a:t>Образец заголовка</a:t>
            </a:r>
          </a:p>
        </p:txBody>
      </p:sp>
      <p:sp>
        <p:nvSpPr>
          <p:cNvPr id="3083" name="Shape 11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4837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6799" tIns="46799" rIns="46799" bIns="467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>
                <a:sym typeface="Arial" charset="0"/>
              </a:rPr>
              <a:t>Образец текста</a:t>
            </a:r>
          </a:p>
          <a:p>
            <a:pPr lvl="1"/>
            <a:r>
              <a:rPr lang="ru-RU" altLang="ru-RU" smtClean="0">
                <a:sym typeface="Arial" charset="0"/>
              </a:rPr>
              <a:t>Второй уровень</a:t>
            </a:r>
          </a:p>
          <a:p>
            <a:pPr lvl="2"/>
            <a:r>
              <a:rPr lang="ru-RU" altLang="ru-RU" smtClean="0">
                <a:sym typeface="Arial" charset="0"/>
              </a:rPr>
              <a:t>Третий уровень</a:t>
            </a:r>
          </a:p>
          <a:p>
            <a:pPr lvl="3"/>
            <a:r>
              <a:rPr lang="ru-RU" altLang="ru-RU" smtClean="0">
                <a:sym typeface="Arial" charset="0"/>
              </a:rPr>
              <a:t>Четвертый уровень</a:t>
            </a:r>
          </a:p>
          <a:p>
            <a:pPr lvl="4"/>
            <a:r>
              <a:rPr lang="ru-RU" altLang="ru-RU" smtClean="0">
                <a:sym typeface="Arial" charset="0"/>
              </a:rPr>
              <a:t>Пятый уровень</a:t>
            </a:r>
          </a:p>
        </p:txBody>
      </p:sp>
      <p:sp>
        <p:nvSpPr>
          <p:cNvPr id="3084" name="Shape 12"/>
          <p:cNvSpPr>
            <a:spLocks noGrp="1"/>
          </p:cNvSpPr>
          <p:nvPr>
            <p:ph type="sldNum" sz="quarter" idx="2"/>
          </p:nvPr>
        </p:nvSpPr>
        <p:spPr bwMode="auto">
          <a:xfrm>
            <a:off x="7740650" y="6245225"/>
            <a:ext cx="3603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46799" tIns="46799" rIns="46799" bIns="46799" numCol="1" anchor="t" anchorCtr="0" compatLnSpc="1">
            <a:prstTxWarp prst="textNoShape">
              <a:avLst/>
            </a:prstTxWarp>
            <a:spAutoFit/>
          </a:bodyPr>
          <a:lstStyle>
            <a:lvl1pPr hangingPunct="0">
              <a:defRPr>
                <a:solidFill>
                  <a:srgbClr val="000000"/>
                </a:solidFill>
                <a:latin typeface="Arial" charset="0"/>
                <a:cs typeface="Helvetica" pitchFamily="34" charset="0"/>
                <a:sym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96DDCA-DB56-4EA5-BED9-A39441C4F7D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308160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</p:sldLayoutIdLst>
  <p:transition spd="med"/>
  <p:txStyles>
    <p:titleStyle>
      <a:lvl1pPr algn="ctr" defTabSz="447675" rtl="0" eaLnBrk="0" fontAlgn="base" hangingPunct="0">
        <a:spcBef>
          <a:spcPct val="0"/>
        </a:spcBef>
        <a:spcAft>
          <a:spcPct val="0"/>
        </a:spcAft>
        <a:defRPr sz="44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1pPr>
      <a:lvl2pPr algn="ctr" defTabSz="447675" rtl="0" eaLnBrk="0" fontAlgn="base" hangingPunct="0">
        <a:spcBef>
          <a:spcPct val="0"/>
        </a:spcBef>
        <a:spcAft>
          <a:spcPct val="0"/>
        </a:spcAft>
        <a:defRPr sz="44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2pPr>
      <a:lvl3pPr algn="ctr" defTabSz="447675" rtl="0" eaLnBrk="0" fontAlgn="base" hangingPunct="0">
        <a:spcBef>
          <a:spcPct val="0"/>
        </a:spcBef>
        <a:spcAft>
          <a:spcPct val="0"/>
        </a:spcAft>
        <a:defRPr sz="44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3pPr>
      <a:lvl4pPr algn="ctr" defTabSz="447675" rtl="0" eaLnBrk="0" fontAlgn="base" hangingPunct="0">
        <a:spcBef>
          <a:spcPct val="0"/>
        </a:spcBef>
        <a:spcAft>
          <a:spcPct val="0"/>
        </a:spcAft>
        <a:defRPr sz="44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4pPr>
      <a:lvl5pPr algn="ctr" defTabSz="447675" rtl="0" eaLnBrk="0" fontAlgn="base" hangingPunct="0">
        <a:spcBef>
          <a:spcPct val="0"/>
        </a:spcBef>
        <a:spcAft>
          <a:spcPct val="0"/>
        </a:spcAft>
        <a:defRPr sz="44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5pPr>
      <a:lvl6pPr marL="0" marR="0" indent="45720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91440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137160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1828800" algn="ct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indent="-342900" algn="l" defTabSz="447675" rtl="0" eaLnBrk="0" fontAlgn="base" hangingPunct="0">
        <a:spcBef>
          <a:spcPts val="800"/>
        </a:spcBef>
        <a:spcAft>
          <a:spcPct val="0"/>
        </a:spcAft>
        <a:defRPr sz="32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1pPr>
      <a:lvl2pPr marL="342900" indent="114300" algn="l" defTabSz="447675" rtl="0" eaLnBrk="0" fontAlgn="base" hangingPunct="0">
        <a:spcBef>
          <a:spcPts val="800"/>
        </a:spcBef>
        <a:spcAft>
          <a:spcPct val="0"/>
        </a:spcAft>
        <a:defRPr sz="32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2pPr>
      <a:lvl3pPr marL="342900" indent="571500" algn="l" defTabSz="447675" rtl="0" eaLnBrk="0" fontAlgn="base" hangingPunct="0">
        <a:spcBef>
          <a:spcPts val="800"/>
        </a:spcBef>
        <a:spcAft>
          <a:spcPct val="0"/>
        </a:spcAft>
        <a:defRPr sz="32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3pPr>
      <a:lvl4pPr marL="342900" indent="1028700" algn="l" defTabSz="447675" rtl="0" eaLnBrk="0" fontAlgn="base" hangingPunct="0">
        <a:spcBef>
          <a:spcPts val="800"/>
        </a:spcBef>
        <a:spcAft>
          <a:spcPct val="0"/>
        </a:spcAft>
        <a:defRPr sz="32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4pPr>
      <a:lvl5pPr marL="342900" indent="1485900" algn="l" defTabSz="447675" rtl="0" eaLnBrk="0" fontAlgn="base" hangingPunct="0">
        <a:spcBef>
          <a:spcPts val="800"/>
        </a:spcBef>
        <a:spcAft>
          <a:spcPct val="0"/>
        </a:spcAft>
        <a:defRPr sz="3200">
          <a:solidFill>
            <a:srgbClr val="601A24"/>
          </a:solidFill>
          <a:latin typeface="+mj-lt"/>
          <a:ea typeface="+mj-ea"/>
          <a:cs typeface="+mj-cs"/>
          <a:sym typeface="Arial" charset="0"/>
        </a:defRPr>
      </a:lvl5pPr>
      <a:lvl6pPr marL="342900" marR="0" indent="19431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6pPr>
      <a:lvl7pPr marL="342900" marR="0" indent="24003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7pPr>
      <a:lvl8pPr marL="342900" marR="0" indent="28575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8pPr>
      <a:lvl9pPr marL="342900" marR="0" indent="3314700" algn="l" defTabSz="449262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01A24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_____Microsoft_Office_Excel_97-20033.xls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0" y="692150"/>
            <a:ext cx="9144000" cy="4249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Arial" pitchFamily="34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Arial" pitchFamily="34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Arial" pitchFamily="34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Arial" pitchFamily="34" charset="0"/>
              </a:defRPr>
            </a:lvl5pPr>
            <a:lvl6pPr marL="457200"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Arial" pitchFamily="34" charset="0"/>
              </a:defRPr>
            </a:lvl6pPr>
            <a:lvl7pPr marL="914400"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Arial" pitchFamily="34" charset="0"/>
              </a:defRPr>
            </a:lvl7pPr>
            <a:lvl8pPr marL="1371600"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Arial" pitchFamily="34" charset="0"/>
              </a:defRPr>
            </a:lvl8pPr>
            <a:lvl9pPr marL="1828800"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601A24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ru-RU" b="1" kern="0" dirty="0" smtClean="0">
                <a:latin typeface="Times New Roman" pitchFamily="18" charset="0"/>
                <a:cs typeface="Times New Roman" pitchFamily="18" charset="0"/>
              </a:rPr>
              <a:t>Итоги деятельности  территориальных управлений </a:t>
            </a:r>
            <a:r>
              <a:rPr lang="ru-RU" b="1" kern="0" dirty="0" err="1" smtClean="0">
                <a:latin typeface="Times New Roman" pitchFamily="18" charset="0"/>
                <a:cs typeface="Times New Roman" pitchFamily="18" charset="0"/>
              </a:rPr>
              <a:t>Россельхознадзора</a:t>
            </a:r>
            <a:r>
              <a:rPr lang="ru-RU" b="1" kern="0" dirty="0" smtClean="0">
                <a:latin typeface="Times New Roman" pitchFamily="18" charset="0"/>
                <a:cs typeface="Times New Roman" pitchFamily="18" charset="0"/>
              </a:rPr>
              <a:t> и подведомственных учреждений в области внутреннего ветеринарного надзора</a:t>
            </a:r>
            <a:endParaRPr lang="ru-RU" sz="3600" kern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239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 txBox="1">
            <a:spLocks noGrp="1" noChangeArrowheads="1"/>
          </p:cNvSpPr>
          <p:nvPr/>
        </p:nvSpPr>
        <p:spPr bwMode="auto">
          <a:xfrm>
            <a:off x="8100392" y="6363171"/>
            <a:ext cx="864491" cy="47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GB" altLang="ru-RU" sz="18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402326"/>
              </p:ext>
            </p:extLst>
          </p:nvPr>
        </p:nvGraphicFramePr>
        <p:xfrm>
          <a:off x="193155" y="836712"/>
          <a:ext cx="8805167" cy="51956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3172"/>
                <a:gridCol w="1440160"/>
                <a:gridCol w="1008112"/>
                <a:gridCol w="936104"/>
                <a:gridCol w="1008112"/>
                <a:gridCol w="936104"/>
                <a:gridCol w="1296144"/>
                <a:gridCol w="967259"/>
              </a:tblGrid>
              <a:tr h="7791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Показатели контрольно-надзорной деятельности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Проведено контрольно-надзорных мероприятий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Установлено нарушений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Составлено протоколов об АП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Выдано предписаний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наложено штрафов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(</a:t>
                      </a:r>
                      <a:r>
                        <a:rPr lang="ru-RU" sz="1000" dirty="0" err="1">
                          <a:effectLst/>
                        </a:rPr>
                        <a:t>тыс.руб</a:t>
                      </a:r>
                      <a:r>
                        <a:rPr lang="ru-RU" sz="1000" dirty="0">
                          <a:effectLst/>
                        </a:rPr>
                        <a:t>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взыскано штрафов (</a:t>
                      </a:r>
                      <a:r>
                        <a:rPr lang="ru-RU" sz="1000" dirty="0" err="1">
                          <a:effectLst/>
                        </a:rPr>
                        <a:t>тыс.руб</a:t>
                      </a:r>
                      <a:r>
                        <a:rPr lang="ru-RU" sz="1000" dirty="0">
                          <a:effectLst/>
                        </a:rPr>
                        <a:t>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процент взыскания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ЦФО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8095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4672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4501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2333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51365,4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28362,28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55%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СЗФО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3194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1816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1809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790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15483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13597,3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88%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ЮФО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4117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2257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2631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823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18582,2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12747,36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69%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СКФО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1675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616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571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2967,8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1484,24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50%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ПФО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9693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5854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4570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1741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22256,8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17245,14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77%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УФО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1472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589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485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362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2304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1494,31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65%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СФО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6843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3941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3776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2055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17943,4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13530,08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75%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ДФО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3624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2668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2405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938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14997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5529,78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37%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  <a:tr h="481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 РФ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38713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22413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20748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9228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145900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93990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64%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78" marR="53578" marT="0" marB="0" anchor="ctr"/>
                </a:tc>
              </a:tr>
            </a:tbl>
          </a:graphicData>
        </a:graphic>
      </p:graphicFrame>
      <p:sp>
        <p:nvSpPr>
          <p:cNvPr id="45183" name="Rectangle 1"/>
          <p:cNvSpPr>
            <a:spLocks noChangeArrowheads="1"/>
          </p:cNvSpPr>
          <p:nvPr/>
        </p:nvSpPr>
        <p:spPr bwMode="auto">
          <a:xfrm>
            <a:off x="184399" y="199480"/>
            <a:ext cx="878497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Основные результаты контрольно-надзорной деятельности территориальных управлений за 9 месяцев 2015 г.</a:t>
            </a:r>
            <a:endParaRPr lang="ru-RU" altLang="ru-RU" sz="18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249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460432" y="6309320"/>
            <a:ext cx="503758" cy="42413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GB" altLang="ru-RU" sz="18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8521182"/>
              </p:ext>
            </p:extLst>
          </p:nvPr>
        </p:nvGraphicFramePr>
        <p:xfrm>
          <a:off x="179512" y="260648"/>
          <a:ext cx="8784976" cy="60990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34942"/>
                <a:gridCol w="3056841"/>
                <a:gridCol w="3193193"/>
              </a:tblGrid>
              <a:tr h="196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Субъект</a:t>
                      </a:r>
                      <a:r>
                        <a:rPr lang="ru-RU" sz="1200" baseline="0" dirty="0" smtClean="0">
                          <a:effectLst/>
                        </a:rPr>
                        <a:t> РФ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Направлено ходатайств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Вынесено постановлений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Брянская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Смоленская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Воронежская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Орловская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Калужская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г. </a:t>
                      </a:r>
                      <a:r>
                        <a:rPr lang="ru-RU" sz="1200" dirty="0">
                          <a:effectLst/>
                        </a:rPr>
                        <a:t>Москва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Московская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Тульская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Рязанская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Тверская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Псковская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>
                    <a:solidFill>
                      <a:srgbClr val="FFC000"/>
                    </a:solidFill>
                  </a:tcPr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Ярославская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Архангельская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Волгоградская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Ростовская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Р. Татарстан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Р. Башкортостан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Р. Мордовия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Удмуртская Республика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Чувашская республика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Свердловская область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ХМАО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Алтайский край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Красноярский край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Р. Алтай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Р. Хакасия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Приморский край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  <a:tr h="19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ИТОГО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48</a:t>
                      </a:r>
                      <a:r>
                        <a:rPr lang="ru-RU" sz="1200" b="1" dirty="0" smtClean="0">
                          <a:effectLst/>
                        </a:rPr>
                        <a:t> </a:t>
                      </a:r>
                      <a:r>
                        <a:rPr lang="ru-RU" sz="1200" b="1" dirty="0">
                          <a:effectLst/>
                        </a:rPr>
                        <a:t>или </a:t>
                      </a:r>
                      <a:r>
                        <a:rPr lang="ru-RU" sz="1200" b="1" dirty="0" smtClean="0">
                          <a:effectLst/>
                        </a:rPr>
                        <a:t>5</a:t>
                      </a:r>
                      <a:r>
                        <a:rPr lang="en-US" sz="1200" b="1" dirty="0" smtClean="0">
                          <a:effectLst/>
                        </a:rPr>
                        <a:t>8</a:t>
                      </a:r>
                      <a:r>
                        <a:rPr lang="ru-RU" sz="1200" b="1" dirty="0" smtClean="0">
                          <a:effectLst/>
                        </a:rPr>
                        <a:t>,</a:t>
                      </a:r>
                      <a:r>
                        <a:rPr lang="en-US" sz="1200" b="1" dirty="0" smtClean="0">
                          <a:effectLst/>
                        </a:rPr>
                        <a:t>5</a:t>
                      </a:r>
                      <a:r>
                        <a:rPr lang="ru-RU" sz="1200" b="1" baseline="0" dirty="0" smtClean="0">
                          <a:effectLst/>
                        </a:rPr>
                        <a:t> </a:t>
                      </a:r>
                      <a:r>
                        <a:rPr lang="ru-RU" sz="1200" b="1" dirty="0" smtClean="0">
                          <a:effectLst/>
                        </a:rPr>
                        <a:t> </a:t>
                      </a:r>
                      <a:r>
                        <a:rPr lang="ru-RU" sz="1200" b="1" dirty="0">
                          <a:effectLst/>
                        </a:rPr>
                        <a:t>%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37" marR="4803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167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244408" y="6309320"/>
            <a:ext cx="719782" cy="42413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GB" altLang="ru-RU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8131" name="Диаграмма 12"/>
          <p:cNvGraphicFramePr>
            <a:graphicFrameLocks/>
          </p:cNvGraphicFramePr>
          <p:nvPr/>
        </p:nvGraphicFramePr>
        <p:xfrm>
          <a:off x="468313" y="457200"/>
          <a:ext cx="4425950" cy="5316538"/>
        </p:xfrm>
        <a:graphic>
          <a:graphicData uri="http://schemas.openxmlformats.org/presentationml/2006/ole">
            <p:oleObj spid="_x0000_s1090" r:id="rId3" imgW="4426080" imgH="5322269" progId="Excel.Sheet.8">
              <p:embed/>
            </p:oleObj>
          </a:graphicData>
        </a:graphic>
      </p:graphicFrame>
      <p:sp>
        <p:nvSpPr>
          <p:cNvPr id="48132" name="Text Box 7"/>
          <p:cNvSpPr txBox="1">
            <a:spLocks noChangeArrowheads="1"/>
          </p:cNvSpPr>
          <p:nvPr/>
        </p:nvSpPr>
        <p:spPr bwMode="auto">
          <a:xfrm>
            <a:off x="4988959" y="5064125"/>
            <a:ext cx="3924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max: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Амурская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(667)</a:t>
            </a:r>
            <a:endParaRPr lang="en-US" altLang="ru-RU" sz="9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Чукотский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АО (10)</a:t>
            </a:r>
            <a:endParaRPr lang="en-US" altLang="ru-RU" sz="20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4988959" y="4318000"/>
            <a:ext cx="3924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max: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Омская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(554)</a:t>
            </a:r>
            <a:endParaRPr lang="en-US" altLang="ru-RU" sz="9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Томская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(99)</a:t>
            </a:r>
            <a:endParaRPr lang="en-US" altLang="ru-RU" sz="20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34" name="Text Box 5"/>
          <p:cNvSpPr txBox="1">
            <a:spLocks noChangeArrowheads="1"/>
          </p:cNvSpPr>
          <p:nvPr/>
        </p:nvSpPr>
        <p:spPr bwMode="auto">
          <a:xfrm>
            <a:off x="4988959" y="3676649"/>
            <a:ext cx="3924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max: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Челябинская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(115)</a:t>
            </a:r>
            <a:endParaRPr lang="en-US" altLang="ru-RU" sz="9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ХМАО (6), ЯНАО (9)</a:t>
            </a:r>
            <a:endParaRPr lang="en-US" altLang="ru-RU" sz="20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35" name="Text Box 4"/>
          <p:cNvSpPr txBox="1">
            <a:spLocks noChangeArrowheads="1"/>
          </p:cNvSpPr>
          <p:nvPr/>
        </p:nvSpPr>
        <p:spPr bwMode="auto">
          <a:xfrm>
            <a:off x="4865724" y="3092450"/>
            <a:ext cx="4170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max: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Оренбургская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(854),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Пензенская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(705)</a:t>
            </a:r>
            <a:endParaRPr lang="en-US" altLang="ru-RU" sz="9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Р.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Чувашия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(54)</a:t>
            </a:r>
            <a:endParaRPr lang="en-US" altLang="ru-RU" sz="18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4847841" y="1879600"/>
            <a:ext cx="3924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max: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Ростовская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(1220)</a:t>
            </a:r>
            <a:endParaRPr lang="en-US" altLang="ru-RU" sz="9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Республика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Адыгея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(75)</a:t>
            </a:r>
            <a:endParaRPr lang="en-US" altLang="ru-RU" sz="20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37" name="Text Box 3"/>
          <p:cNvSpPr txBox="1">
            <a:spLocks noChangeArrowheads="1"/>
          </p:cNvSpPr>
          <p:nvPr/>
        </p:nvSpPr>
        <p:spPr bwMode="auto">
          <a:xfrm>
            <a:off x="4847841" y="2484438"/>
            <a:ext cx="3924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max: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Чеченская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Республика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(273)</a:t>
            </a:r>
            <a:endParaRPr lang="en-US" altLang="ru-RU" sz="9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Республика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СО –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Алания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(81)</a:t>
            </a:r>
            <a:endParaRPr lang="en-US" altLang="ru-RU" sz="20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38" name="Text Box 2"/>
          <p:cNvSpPr txBox="1">
            <a:spLocks noChangeArrowheads="1"/>
          </p:cNvSpPr>
          <p:nvPr/>
        </p:nvSpPr>
        <p:spPr bwMode="auto">
          <a:xfrm>
            <a:off x="4821697" y="1282700"/>
            <a:ext cx="3924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max: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Республика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Коми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(448)</a:t>
            </a:r>
            <a:endParaRPr lang="en-US" altLang="ru-RU" sz="9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Ленинградская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(16),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г.Санкт-Петербург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(2)</a:t>
            </a:r>
            <a:endParaRPr lang="en-US" altLang="ru-RU" sz="20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39" name="Text Box 9"/>
          <p:cNvSpPr txBox="1">
            <a:spLocks noChangeArrowheads="1"/>
          </p:cNvSpPr>
          <p:nvPr/>
        </p:nvSpPr>
        <p:spPr bwMode="auto">
          <a:xfrm>
            <a:off x="4787789" y="727161"/>
            <a:ext cx="3924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max: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Белгородская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(552)</a:t>
            </a:r>
            <a:endParaRPr lang="en-US" altLang="ru-RU" sz="900" dirty="0" smtClean="0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min:</a:t>
            </a:r>
            <a:r>
              <a:rPr lang="en-US" altLang="ru-RU" sz="12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Псковская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1200" b="1" dirty="0" err="1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область</a:t>
            </a:r>
            <a:r>
              <a:rPr lang="en-US" altLang="ru-RU" sz="1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(37)</a:t>
            </a:r>
            <a:endParaRPr lang="en-US" altLang="ru-RU" sz="20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40" name="Rectangle 10"/>
          <p:cNvSpPr>
            <a:spLocks noChangeArrowheads="1"/>
          </p:cNvSpPr>
          <p:nvPr/>
        </p:nvSpPr>
        <p:spPr bwMode="auto">
          <a:xfrm>
            <a:off x="64888" y="210291"/>
            <a:ext cx="86717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Объем запланированных проверок на 2015 год в отношении юридических лиц и индивидуальных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предпринимателей (в рамках ФЗ №294)</a:t>
            </a:r>
            <a:endParaRPr lang="ru-RU" altLang="ru-RU" sz="1400" b="1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41" name="Rectangle 1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42" name="Rectangle 20"/>
          <p:cNvSpPr>
            <a:spLocks noChangeArrowheads="1"/>
          </p:cNvSpPr>
          <p:nvPr/>
        </p:nvSpPr>
        <p:spPr bwMode="auto">
          <a:xfrm>
            <a:off x="0" y="5676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24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388424" y="6309320"/>
            <a:ext cx="503758" cy="42413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GB" altLang="ru-RU" sz="18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5265885"/>
              </p:ext>
            </p:extLst>
          </p:nvPr>
        </p:nvGraphicFramePr>
        <p:xfrm>
          <a:off x="107950" y="692150"/>
          <a:ext cx="8840788" cy="491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80" name="Прямоугольник 7"/>
          <p:cNvSpPr>
            <a:spLocks noChangeArrowheads="1"/>
          </p:cNvSpPr>
          <p:nvPr/>
        </p:nvSpPr>
        <p:spPr bwMode="auto">
          <a:xfrm>
            <a:off x="755650" y="188913"/>
            <a:ext cx="77771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b="1" dirty="0" smtClean="0">
                <a:solidFill>
                  <a:srgbClr val="680000"/>
                </a:solidFill>
                <a:cs typeface="Arial" charset="0"/>
              </a:rPr>
              <a:t>Структура проведенных внеплановых проверок в 2014 году</a:t>
            </a:r>
            <a:endParaRPr lang="ru-RU" altLang="ru-RU" sz="1800" dirty="0" smtClean="0">
              <a:solidFill>
                <a:srgbClr val="680000"/>
              </a:solidFill>
              <a:cs typeface="Arial" charset="0"/>
            </a:endParaRPr>
          </a:p>
        </p:txBody>
      </p:sp>
      <p:sp>
        <p:nvSpPr>
          <p:cNvPr id="6" name="Прямоугольник 7"/>
          <p:cNvSpPr>
            <a:spLocks noChangeArrowheads="1"/>
          </p:cNvSpPr>
          <p:nvPr/>
        </p:nvSpPr>
        <p:spPr bwMode="auto">
          <a:xfrm>
            <a:off x="4067945" y="908720"/>
            <a:ext cx="352839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680000"/>
                </a:solidFill>
                <a:cs typeface="Arial" charset="0"/>
              </a:rPr>
              <a:t>Наименьшее количество внеплановых проверок по исполнению предписаний: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1400" dirty="0" smtClean="0">
                <a:solidFill>
                  <a:srgbClr val="680000"/>
                </a:solidFill>
                <a:cs typeface="Arial" charset="0"/>
              </a:rPr>
              <a:t>Тыва –1;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1400" dirty="0" smtClean="0">
                <a:solidFill>
                  <a:srgbClr val="680000"/>
                </a:solidFill>
                <a:cs typeface="Arial" charset="0"/>
              </a:rPr>
              <a:t>НАО – 2;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1400" dirty="0" smtClean="0">
                <a:solidFill>
                  <a:srgbClr val="680000"/>
                </a:solidFill>
                <a:cs typeface="Arial" charset="0"/>
              </a:rPr>
              <a:t>ХМАО – 3;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1400" dirty="0" smtClean="0">
                <a:solidFill>
                  <a:srgbClr val="680000"/>
                </a:solidFill>
                <a:cs typeface="Arial" charset="0"/>
              </a:rPr>
              <a:t>Мурманская обл. – 3;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1400" dirty="0" smtClean="0">
                <a:solidFill>
                  <a:srgbClr val="680000"/>
                </a:solidFill>
                <a:cs typeface="Arial" charset="0"/>
              </a:rPr>
              <a:t>г Санкт-Петербург – 5;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1400" dirty="0" smtClean="0">
                <a:solidFill>
                  <a:srgbClr val="680000"/>
                </a:solidFill>
                <a:cs typeface="Arial" charset="0"/>
              </a:rPr>
              <a:t>Владимирская обл. – 6.</a:t>
            </a:r>
          </a:p>
        </p:txBody>
      </p:sp>
    </p:spTree>
    <p:extLst>
      <p:ext uri="{BB962C8B-B14F-4D97-AF65-F5344CB8AC3E}">
        <p14:creationId xmlns="" xmlns:p14="http://schemas.microsoft.com/office/powerpoint/2010/main" val="152479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Прямоугольник 3"/>
          <p:cNvSpPr>
            <a:spLocks noChangeArrowheads="1"/>
          </p:cNvSpPr>
          <p:nvPr/>
        </p:nvSpPr>
        <p:spPr bwMode="auto">
          <a:xfrm>
            <a:off x="539750" y="115888"/>
            <a:ext cx="81359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smtClean="0">
                <a:latin typeface="Times New Roman" pitchFamily="18" charset="0"/>
                <a:cs typeface="Times New Roman" pitchFamily="18" charset="0"/>
              </a:rPr>
              <a:t>Результаты внеплановых проверок, проводимых территориальными управлениями Россельхознадзора во исполнение поручения Заместителя Председателя Правительства Российской Федерации А.В. Дворковича</a:t>
            </a:r>
            <a:endParaRPr lang="ru-RU" alt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27" name="Rectangle 6"/>
          <p:cNvSpPr txBox="1">
            <a:spLocks noGrp="1" noChangeArrowheads="1"/>
          </p:cNvSpPr>
          <p:nvPr/>
        </p:nvSpPr>
        <p:spPr bwMode="auto">
          <a:xfrm>
            <a:off x="8316416" y="6309320"/>
            <a:ext cx="575319" cy="432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GB" altLang="ru-RU" sz="18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2228" name="Диаграмма 5"/>
          <p:cNvGraphicFramePr>
            <a:graphicFrameLocks/>
          </p:cNvGraphicFramePr>
          <p:nvPr/>
        </p:nvGraphicFramePr>
        <p:xfrm>
          <a:off x="-50800" y="1146175"/>
          <a:ext cx="9245600" cy="4829175"/>
        </p:xfrm>
        <a:graphic>
          <a:graphicData uri="http://schemas.openxmlformats.org/presentationml/2006/ole">
            <p:oleObj spid="_x0000_s2114" r:id="rId3" imgW="9242337" imgH="4828450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5582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316416" y="6309320"/>
            <a:ext cx="647774" cy="424135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6,1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3007150"/>
              </p:ext>
            </p:extLst>
          </p:nvPr>
        </p:nvGraphicFramePr>
        <p:xfrm>
          <a:off x="179512" y="260648"/>
          <a:ext cx="8764267" cy="5616624"/>
        </p:xfrm>
        <a:graphic>
          <a:graphicData uri="http://schemas.openxmlformats.org/drawingml/2006/table">
            <a:tbl>
              <a:tblPr firstRow="1" firstCol="1" bandRow="1"/>
              <a:tblGrid>
                <a:gridCol w="2403105"/>
                <a:gridCol w="989514"/>
                <a:gridCol w="1256093"/>
                <a:gridCol w="1571090"/>
                <a:gridCol w="1629897"/>
                <a:gridCol w="914568"/>
              </a:tblGrid>
              <a:tr h="18002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проверок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дел, направленных в суды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хозсубъектов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деятельность которых приостановлена по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решению 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суда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Кол-во постановлений о привлечении к административной ответственности,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Наложено штрафов, тыс. руб.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Брянская область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414,5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Тверская область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Воронежская область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978,8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Волгоградская область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Архангельская область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Мордовия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518,5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Ленинградская область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Саха (Якутия)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Амурская область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10" marR="51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83823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316416" y="6309320"/>
            <a:ext cx="575766" cy="424135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6,2</a:t>
            </a:r>
            <a:endParaRPr lang="en-GB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8625475"/>
              </p:ext>
            </p:extLst>
          </p:nvPr>
        </p:nvGraphicFramePr>
        <p:xfrm>
          <a:off x="468313" y="1133475"/>
          <a:ext cx="8224837" cy="4626864"/>
        </p:xfrm>
        <a:graphic>
          <a:graphicData uri="http://schemas.openxmlformats.org/drawingml/2006/table">
            <a:tbl>
              <a:tblPr firstRow="1" firstCol="1" bandRow="1"/>
              <a:tblGrid>
                <a:gridCol w="4926453"/>
                <a:gridCol w="3298384"/>
              </a:tblGrid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Тверская область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Брянская область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Воронежская</a:t>
                      </a:r>
                      <a:r>
                        <a:rPr lang="ru-RU" sz="24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область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Красноярский край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Волгоградская область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Смоленская</a:t>
                      </a:r>
                      <a:r>
                        <a:rPr lang="ru-RU" sz="24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область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Ярославская</a:t>
                      </a:r>
                      <a:r>
                        <a:rPr lang="ru-RU" sz="24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область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</a:t>
                      </a:r>
                      <a:r>
                        <a:rPr lang="ru-RU" sz="24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Мордовия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Чувашская Республика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Псковская область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Приморский край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27" marR="66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313" name="Rectangle 1"/>
          <p:cNvSpPr>
            <a:spLocks noChangeArrowheads="1"/>
          </p:cNvSpPr>
          <p:nvPr/>
        </p:nvSpPr>
        <p:spPr bwMode="auto">
          <a:xfrm>
            <a:off x="684213" y="271760"/>
            <a:ext cx="748823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49263"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Arial" charset="0"/>
              </a:rPr>
              <a:t>ПО РЕШЕНИЮ СУДОВ ДЕЯТЕЛЬНОСТЬ 25 ХОЗЯЙСТВУЮЩИХ СУБЪЕКТОВ БЫЛА ПРИОСТАНОВЛЕНА:</a:t>
            </a:r>
            <a:endParaRPr lang="ru-RU" altLang="ru-RU" sz="1000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2391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>
          <a:xfrm>
            <a:off x="8388424" y="6309320"/>
            <a:ext cx="575766" cy="424135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2419453145"/>
              </p:ext>
            </p:extLst>
          </p:nvPr>
        </p:nvGraphicFramePr>
        <p:xfrm>
          <a:off x="88033" y="548680"/>
          <a:ext cx="9055967" cy="5534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50825" y="188640"/>
            <a:ext cx="8713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b="1" dirty="0" smtClean="0">
                <a:solidFill>
                  <a:srgbClr val="680000"/>
                </a:solidFill>
                <a:cs typeface="Arial" charset="0"/>
              </a:rPr>
              <a:t>Результативность проведенных плановых и внеплановых проверок </a:t>
            </a:r>
            <a:endParaRPr lang="ru-RU" altLang="ru-RU" sz="1800" dirty="0" smtClean="0">
              <a:solidFill>
                <a:srgbClr val="68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1481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460432" y="6361857"/>
            <a:ext cx="503758" cy="496143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3" name="Rectangle 5"/>
          <p:cNvSpPr>
            <a:spLocks noChangeArrowheads="1"/>
          </p:cNvSpPr>
          <p:nvPr/>
        </p:nvSpPr>
        <p:spPr bwMode="auto">
          <a:xfrm>
            <a:off x="323528" y="3295150"/>
            <a:ext cx="842493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нарушений, выявленных ТУ </a:t>
            </a:r>
            <a:r>
              <a:rPr lang="ru-RU" alt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Россельхознадзора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количество нарушений, вошедших в предписания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81480952"/>
              </p:ext>
            </p:extLst>
          </p:nvPr>
        </p:nvGraphicFramePr>
        <p:xfrm>
          <a:off x="426715" y="476672"/>
          <a:ext cx="8177732" cy="2664295"/>
        </p:xfrm>
        <a:graphic>
          <a:graphicData uri="http://schemas.openxmlformats.org/drawingml/2006/table">
            <a:tbl>
              <a:tblPr firstRow="1" firstCol="1" bandRow="1"/>
              <a:tblGrid>
                <a:gridCol w="1192957"/>
                <a:gridCol w="864096"/>
                <a:gridCol w="1008112"/>
                <a:gridCol w="1440160"/>
                <a:gridCol w="1296144"/>
                <a:gridCol w="1152128"/>
                <a:gridCol w="1224135"/>
              </a:tblGrid>
              <a:tr h="33303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 7 месяцев 2015 года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 2014 год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6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Плановые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Внеплановые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Плановые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Внеплановые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214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 и более очага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жалобы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Проверка предписания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170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 и более очага: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жалобы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9696" marR="5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68124499"/>
              </p:ext>
            </p:extLst>
          </p:nvPr>
        </p:nvGraphicFramePr>
        <p:xfrm>
          <a:off x="523627" y="4149080"/>
          <a:ext cx="8224837" cy="1778738"/>
        </p:xfrm>
        <a:graphic>
          <a:graphicData uri="http://schemas.openxmlformats.org/drawingml/2006/table">
            <a:tbl>
              <a:tblPr firstRow="1" firstCol="1" bandRow="1"/>
              <a:tblGrid>
                <a:gridCol w="1883845"/>
                <a:gridCol w="1822895"/>
                <a:gridCol w="2139945"/>
                <a:gridCol w="2378152"/>
              </a:tblGrid>
              <a:tr h="24701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 7 месяцев 2015 года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 2014 год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1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 нарушений                    в актах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 нарушений                    в предписаниях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 нарушений                    в актах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 нарушений                    в предписаниях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8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4733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4060 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(85,7 %)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366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252 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(68,8 %)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390" marR="603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98187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388424" y="6309320"/>
            <a:ext cx="617860" cy="43204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8313" y="1347788"/>
          <a:ext cx="8224837" cy="3305174"/>
        </p:xfrm>
        <a:graphic>
          <a:graphicData uri="http://schemas.openxmlformats.org/drawingml/2006/table">
            <a:tbl>
              <a:tblPr firstRow="1" firstCol="1" bandRow="1"/>
              <a:tblGrid>
                <a:gridCol w="3384376"/>
                <a:gridCol w="2391955"/>
                <a:gridCol w="2448506"/>
              </a:tblGrid>
              <a:tr h="890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 7 месяцев 2015 года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 2014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Пензенская область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693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Смоленская область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575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Алтайский край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Липецкая область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Ставропольский край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92" marR="621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2497" name="Rectangle 5"/>
          <p:cNvSpPr>
            <a:spLocks noChangeArrowheads="1"/>
          </p:cNvSpPr>
          <p:nvPr/>
        </p:nvSpPr>
        <p:spPr bwMode="auto">
          <a:xfrm>
            <a:off x="611188" y="286584"/>
            <a:ext cx="853281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</a:rPr>
              <a:t>КОЛИЧЕСТВО НАРУШЕНИЙ ВЫЯВЛЕННЫХ С УЧАСТИЕМ СПЕЦИАЛИСТОВ РОССЕЛЬХОЗНАДЗОРА, ФГБУ 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«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</a:rPr>
              <a:t>ВНИИЗЖ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»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</a:rPr>
              <a:t>, ФГБУ 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«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</a:rPr>
              <a:t>ВГНКИ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»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</a:rPr>
              <a:t> И МЕЖОБЛАСТНЫХ ВЕТЕРИНАРНЫХ ЛАБОРАТОРИЙ </a:t>
            </a:r>
            <a:endParaRPr lang="ru-RU" altLang="ru-RU" sz="9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2952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410108" y="6309320"/>
            <a:ext cx="720080" cy="47148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9,2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02193439"/>
              </p:ext>
            </p:extLst>
          </p:nvPr>
        </p:nvGraphicFramePr>
        <p:xfrm>
          <a:off x="251520" y="548680"/>
          <a:ext cx="8642350" cy="5061039"/>
        </p:xfrm>
        <a:graphic>
          <a:graphicData uri="http://schemas.openxmlformats.org/drawingml/2006/table">
            <a:tbl>
              <a:tblPr firstRow="1" firstCol="1" bandRow="1"/>
              <a:tblGrid>
                <a:gridCol w="4320723"/>
                <a:gridCol w="4321627"/>
              </a:tblGrid>
              <a:tr h="504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Наибольшее количество нарушений</a:t>
                      </a:r>
                      <a:endParaRPr lang="ru-RU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Наименьшее количество нарушений</a:t>
                      </a:r>
                      <a:endParaRPr lang="ru-RU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Пензенская область - 693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Костромская область – 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Смоленская область - 575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Астраханская область – 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Алтайский край - 484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Пермский край – 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Липецкая область - 483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Вологодская область – 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Забайкальский край - 182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Бурятия – 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Калмыкия - 140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Башкортостан – 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Тамбовская область - 104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ХМАО – 2 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Мордовия - 95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Оренбургская область – 2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Московская область - 94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Калининградская область – 2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Волгоградская область - 88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Адыгея – 3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РСО –Алания - 85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Воронежская область – 4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г.Москва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- 84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Саха (Якутия) – 4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80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Псковская область - 83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Краснодарский край – 4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06" marR="674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69778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316416" y="6342385"/>
            <a:ext cx="575766" cy="496143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32202468"/>
              </p:ext>
            </p:extLst>
          </p:nvPr>
        </p:nvGraphicFramePr>
        <p:xfrm>
          <a:off x="458788" y="1412875"/>
          <a:ext cx="8224837" cy="2532013"/>
        </p:xfrm>
        <a:graphic>
          <a:graphicData uri="http://schemas.openxmlformats.org/drawingml/2006/table">
            <a:tbl>
              <a:tblPr/>
              <a:tblGrid>
                <a:gridCol w="1724025"/>
                <a:gridCol w="1958975"/>
                <a:gridCol w="1724025"/>
                <a:gridCol w="1566862"/>
                <a:gridCol w="1250950"/>
              </a:tblGrid>
              <a:tr h="6096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 Наименование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Отечественная продукция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158750"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15875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Импортная    продукция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ТС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Отобрано проб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58484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41039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13220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4225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096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Проведено исследований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295770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214773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59847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21150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</a:tr>
              <a:tr h="6096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Получено «+» результатов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8020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6891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772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357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kumimoji="0" lang="ru-RU" alt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выявляемости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2,71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3,21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1,29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800">
                          <a:solidFill>
                            <a:srgbClr val="601A24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400">
                          <a:solidFill>
                            <a:srgbClr val="601A24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2000">
                          <a:solidFill>
                            <a:srgbClr val="601A24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>
                          <a:solidFill>
                            <a:srgbClr val="601A24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1,69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80" marR="59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01" name="Rectangle 1"/>
          <p:cNvSpPr>
            <a:spLocks noChangeArrowheads="1"/>
          </p:cNvSpPr>
          <p:nvPr/>
        </p:nvSpPr>
        <p:spPr bwMode="auto">
          <a:xfrm>
            <a:off x="677863" y="404813"/>
            <a:ext cx="7788275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601A24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601A24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601A24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601A24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Arial" charset="0"/>
              </a:rPr>
              <a:t>ГОСУДАРСТВЕННЫЙ МОНИТОРИНГ</a:t>
            </a:r>
            <a:endParaRPr lang="ru-RU" altLang="ru-RU" sz="80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Arial" charset="0"/>
              </a:rPr>
              <a:t>КАЧЕСТВА И БЕЗОПАСНОСТИ ПИЩЕВОЙ ПРОДУКЦИИ</a:t>
            </a:r>
            <a:endParaRPr lang="ru-RU" altLang="ru-RU" sz="800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7382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172400" y="6329270"/>
            <a:ext cx="689868" cy="504056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10,1</a:t>
            </a:r>
            <a:endParaRPr lang="en-GB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4619599"/>
              </p:ext>
            </p:extLst>
          </p:nvPr>
        </p:nvGraphicFramePr>
        <p:xfrm>
          <a:off x="34925" y="260648"/>
          <a:ext cx="9001571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668469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202612" y="6309320"/>
            <a:ext cx="941388" cy="52920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10,2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7587" name="Группа 7"/>
          <p:cNvGrpSpPr>
            <a:grpSpLocks/>
          </p:cNvGrpSpPr>
          <p:nvPr/>
        </p:nvGrpSpPr>
        <p:grpSpPr bwMode="auto">
          <a:xfrm>
            <a:off x="1042988" y="476672"/>
            <a:ext cx="7286625" cy="5405016"/>
            <a:chOff x="0" y="0"/>
            <a:chExt cx="6075589" cy="4759779"/>
          </a:xfrm>
        </p:grpSpPr>
        <p:graphicFrame>
          <p:nvGraphicFramePr>
            <p:cNvPr id="9" name="Диаграмма 8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303792161"/>
                </p:ext>
              </p:extLst>
            </p:nvPr>
          </p:nvGraphicFramePr>
          <p:xfrm>
            <a:off x="0" y="0"/>
            <a:ext cx="6075589" cy="47597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67589" name="Прямая со стрелкой 9"/>
            <p:cNvCxnSpPr>
              <a:cxnSpLocks noChangeShapeType="1"/>
            </p:cNvCxnSpPr>
            <p:nvPr/>
          </p:nvCxnSpPr>
          <p:spPr bwMode="auto">
            <a:xfrm flipH="1" flipV="1">
              <a:off x="2012497" y="1219200"/>
              <a:ext cx="1307646" cy="778329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90" name="Прямая со стрелкой 10"/>
            <p:cNvCxnSpPr>
              <a:cxnSpLocks noChangeShapeType="1"/>
            </p:cNvCxnSpPr>
            <p:nvPr/>
          </p:nvCxnSpPr>
          <p:spPr bwMode="auto">
            <a:xfrm flipH="1" flipV="1">
              <a:off x="2164897" y="1526721"/>
              <a:ext cx="1164771" cy="721179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91" name="Прямая со стрелкой 11"/>
            <p:cNvCxnSpPr>
              <a:cxnSpLocks noChangeShapeType="1"/>
            </p:cNvCxnSpPr>
            <p:nvPr/>
          </p:nvCxnSpPr>
          <p:spPr bwMode="auto">
            <a:xfrm flipH="1" flipV="1">
              <a:off x="2279197" y="1718582"/>
              <a:ext cx="1031421" cy="787854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92" name="Прямая со стрелкой 12"/>
            <p:cNvCxnSpPr>
              <a:cxnSpLocks noChangeShapeType="1"/>
            </p:cNvCxnSpPr>
            <p:nvPr/>
          </p:nvCxnSpPr>
          <p:spPr bwMode="auto">
            <a:xfrm flipH="1" flipV="1">
              <a:off x="2345872" y="2026104"/>
              <a:ext cx="974271" cy="740228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93" name="Прямая со стрелкой 13"/>
            <p:cNvCxnSpPr>
              <a:cxnSpLocks noChangeShapeType="1"/>
            </p:cNvCxnSpPr>
            <p:nvPr/>
          </p:nvCxnSpPr>
          <p:spPr bwMode="auto">
            <a:xfrm flipH="1" flipV="1">
              <a:off x="2374447" y="2352675"/>
              <a:ext cx="936171" cy="672193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94" name="Прямая со стрелкой 14"/>
            <p:cNvCxnSpPr>
              <a:cxnSpLocks noChangeShapeType="1"/>
            </p:cNvCxnSpPr>
            <p:nvPr/>
          </p:nvCxnSpPr>
          <p:spPr bwMode="auto">
            <a:xfrm flipH="1" flipV="1">
              <a:off x="2641147" y="2823482"/>
              <a:ext cx="669471" cy="442232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95" name="Прямая со стрелкой 15"/>
            <p:cNvCxnSpPr>
              <a:cxnSpLocks noChangeShapeType="1"/>
            </p:cNvCxnSpPr>
            <p:nvPr/>
          </p:nvCxnSpPr>
          <p:spPr bwMode="auto">
            <a:xfrm flipH="1" flipV="1">
              <a:off x="2403022" y="3199039"/>
              <a:ext cx="917121" cy="315686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96" name="Прямая со стрелкой 16"/>
            <p:cNvCxnSpPr>
              <a:cxnSpLocks noChangeShapeType="1"/>
            </p:cNvCxnSpPr>
            <p:nvPr/>
          </p:nvCxnSpPr>
          <p:spPr bwMode="auto">
            <a:xfrm flipH="1" flipV="1">
              <a:off x="1612447" y="3256189"/>
              <a:ext cx="1698171" cy="518432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97" name="Прямая со стрелкой 17"/>
            <p:cNvCxnSpPr>
              <a:cxnSpLocks noChangeShapeType="1"/>
            </p:cNvCxnSpPr>
            <p:nvPr/>
          </p:nvCxnSpPr>
          <p:spPr bwMode="auto">
            <a:xfrm flipH="1" flipV="1">
              <a:off x="1133475" y="3178629"/>
              <a:ext cx="2186668" cy="849085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="" xmlns:p14="http://schemas.microsoft.com/office/powerpoint/2010/main" val="2596232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169707" y="6309320"/>
            <a:ext cx="941388" cy="517927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10,3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9635" name="Группа 5"/>
          <p:cNvGrpSpPr>
            <a:grpSpLocks/>
          </p:cNvGrpSpPr>
          <p:nvPr/>
        </p:nvGrpSpPr>
        <p:grpSpPr bwMode="auto">
          <a:xfrm>
            <a:off x="755576" y="549844"/>
            <a:ext cx="7837488" cy="5276850"/>
            <a:chOff x="-60" y="123826"/>
            <a:chExt cx="6315075" cy="4505325"/>
          </a:xfrm>
        </p:grpSpPr>
        <p:graphicFrame>
          <p:nvGraphicFramePr>
            <p:cNvPr id="7" name="Диаграмма 6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1116334950"/>
                </p:ext>
              </p:extLst>
            </p:nvPr>
          </p:nvGraphicFramePr>
          <p:xfrm>
            <a:off x="-60" y="123826"/>
            <a:ext cx="6315075" cy="45053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69637" name="Прямая со стрелкой 7"/>
            <p:cNvCxnSpPr>
              <a:cxnSpLocks noChangeShapeType="1"/>
            </p:cNvCxnSpPr>
            <p:nvPr/>
          </p:nvCxnSpPr>
          <p:spPr bwMode="auto">
            <a:xfrm flipH="1" flipV="1">
              <a:off x="1743074" y="1240586"/>
              <a:ext cx="1047751" cy="1085851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38" name="Прямая со стрелкой 8"/>
            <p:cNvCxnSpPr>
              <a:cxnSpLocks noChangeShapeType="1"/>
            </p:cNvCxnSpPr>
            <p:nvPr/>
          </p:nvCxnSpPr>
          <p:spPr bwMode="auto">
            <a:xfrm flipH="1" flipV="1">
              <a:off x="1813336" y="1640237"/>
              <a:ext cx="1028700" cy="1123950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39" name="Прямая со стрелкой 9"/>
            <p:cNvCxnSpPr>
              <a:cxnSpLocks noChangeShapeType="1"/>
            </p:cNvCxnSpPr>
            <p:nvPr/>
          </p:nvCxnSpPr>
          <p:spPr bwMode="auto">
            <a:xfrm flipH="1" flipV="1">
              <a:off x="1839541" y="1905745"/>
              <a:ext cx="962025" cy="1190625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40" name="Прямая со стрелкой 10"/>
            <p:cNvCxnSpPr>
              <a:cxnSpLocks noChangeShapeType="1"/>
            </p:cNvCxnSpPr>
            <p:nvPr/>
          </p:nvCxnSpPr>
          <p:spPr bwMode="auto">
            <a:xfrm flipH="1" flipV="1">
              <a:off x="1820491" y="2126011"/>
              <a:ext cx="981075" cy="1276350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41" name="Прямая со стрелкой 11"/>
            <p:cNvCxnSpPr>
              <a:cxnSpLocks noChangeShapeType="1"/>
            </p:cNvCxnSpPr>
            <p:nvPr/>
          </p:nvCxnSpPr>
          <p:spPr bwMode="auto">
            <a:xfrm flipH="1" flipV="1">
              <a:off x="1838326" y="2305052"/>
              <a:ext cx="952500" cy="1371600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="" xmlns:p14="http://schemas.microsoft.com/office/powerpoint/2010/main" val="2019468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Результаты исследований молока и молочной продукции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>
          <a:xfrm>
            <a:off x="8316416" y="6237312"/>
            <a:ext cx="503758" cy="47148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fficeArt objec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30384361"/>
              </p:ext>
            </p:extLst>
          </p:nvPr>
        </p:nvGraphicFramePr>
        <p:xfrm>
          <a:off x="468313" y="1628775"/>
          <a:ext cx="8224837" cy="4271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691337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0050"/>
            <a:ext cx="9144000" cy="7254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1800" b="1" i="1" smtClean="0"/>
              <a:t>Субъекты, проводящие мониторинг предприятий, включенных в Реестр Таможенного Союза </a:t>
            </a:r>
            <a:br>
              <a:rPr lang="ru-RU" altLang="ru-RU" sz="1800" b="1" i="1" smtClean="0"/>
            </a:br>
            <a:r>
              <a:rPr lang="ru-RU" altLang="ru-RU" sz="1800" b="1" i="1" smtClean="0"/>
              <a:t>(более 50%)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123950"/>
            <a:ext cx="8358187" cy="4367213"/>
          </a:xfrm>
        </p:spPr>
        <p:txBody>
          <a:bodyPr/>
          <a:lstStyle/>
          <a:p>
            <a:pPr algn="ctr" eaLnBrk="1" hangingPunct="1"/>
            <a:endParaRPr lang="ru-RU" altLang="ru-RU" sz="2600" smtClean="0">
              <a:solidFill>
                <a:schemeClr val="tx1"/>
              </a:solidFill>
            </a:endParaRPr>
          </a:p>
          <a:p>
            <a:pPr algn="ctr" eaLnBrk="1" hangingPunct="1"/>
            <a:endParaRPr lang="ru-RU" altLang="ru-RU" sz="2800" smtClean="0">
              <a:solidFill>
                <a:schemeClr val="tx1"/>
              </a:solidFill>
            </a:endParaRPr>
          </a:p>
          <a:p>
            <a:pPr algn="ctr" eaLnBrk="1" hangingPunct="1"/>
            <a:endParaRPr lang="ru-RU" altLang="ru-RU" sz="2800" smtClean="0">
              <a:solidFill>
                <a:schemeClr val="tx1"/>
              </a:solidFill>
            </a:endParaRPr>
          </a:p>
        </p:txBody>
      </p:sp>
      <p:sp>
        <p:nvSpPr>
          <p:cNvPr id="79876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16416" y="6309320"/>
            <a:ext cx="498469" cy="371511"/>
          </a:xfrm>
          <a:noFill/>
          <a:ln w="9525"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17,1</a:t>
            </a:r>
            <a:endParaRPr lang="ru-RU" altLang="ru-RU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9877" name="Диаграмма 6"/>
          <p:cNvGraphicFramePr>
            <a:graphicFrameLocks/>
          </p:cNvGraphicFramePr>
          <p:nvPr/>
        </p:nvGraphicFramePr>
        <p:xfrm>
          <a:off x="200025" y="641350"/>
          <a:ext cx="8743950" cy="5359400"/>
        </p:xfrm>
        <a:graphic>
          <a:graphicData uri="http://schemas.openxmlformats.org/presentationml/2006/ole">
            <p:oleObj spid="_x0000_s4162" r:id="rId4" imgW="8742422" imgH="5358848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7334852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713788" cy="633412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Предприятия, с высоким % выявляемости, исследованных в рамках мониторинга</a:t>
            </a:r>
          </a:p>
        </p:txBody>
      </p:sp>
      <p:sp>
        <p:nvSpPr>
          <p:cNvPr id="83971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03609573"/>
              </p:ext>
            </p:extLst>
          </p:nvPr>
        </p:nvGraphicFramePr>
        <p:xfrm>
          <a:off x="107950" y="981075"/>
          <a:ext cx="8928100" cy="4855528"/>
        </p:xfrm>
        <a:graphic>
          <a:graphicData uri="http://schemas.openxmlformats.org/drawingml/2006/table">
            <a:tbl>
              <a:tblPr/>
              <a:tblGrid>
                <a:gridCol w="1697038"/>
                <a:gridCol w="1106487"/>
                <a:gridCol w="1149350"/>
                <a:gridCol w="998538"/>
                <a:gridCol w="938212"/>
                <a:gridCol w="1027113"/>
                <a:gridCol w="1042987"/>
                <a:gridCol w="968375"/>
              </a:tblGrid>
              <a:tr h="557213">
                <a:tc rowSpan="2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Регион, где расположено предприятие- производитель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Кол-во предприятий производителей, включенных в Реестр ТС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Кол-во предприятий производителей, включенных в Реестр ТС, от которых отбирали пробы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% предприятий, включенных в Реестр ТС, участвующих в мониторинге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Наличие в реестре предприятий третьих стран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Мониторинг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1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Кол-во проведенных исследований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Кол-во положительных результатов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% выявляемости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Ставропольский край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118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5,08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184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32,61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Курская область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4,76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7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28,57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Белгородская область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64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17,19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202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5,94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Воронежская область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29,09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19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635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5,04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Республика Татарстан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8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12,12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37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40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5,00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Краснодарский край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54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29,63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28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172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8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4,65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Оренбургская область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231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8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3,46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717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4,32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Калужская область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22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8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36,36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27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3,70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Тамбовская область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29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10,34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135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3,70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камчатский край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93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6,45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156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3,21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94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Брянская область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64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37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57,81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7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2138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60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1pPr>
                      <a:lvl2pPr indent="4572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2pPr>
                      <a:lvl3pPr indent="9144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3pPr>
                      <a:lvl4pPr indent="13716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4pPr>
                      <a:lvl5pPr indent="182880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5pPr>
                      <a:lvl6pPr marL="4572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6pPr>
                      <a:lvl7pPr marL="9144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7pPr>
                      <a:lvl8pPr marL="13716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8pPr>
                      <a:lvl9pPr marL="1828800" indent="1828800" eaLnBrk="0" fontAlgn="base" hangingPunct="0">
                        <a:spcBef>
                          <a:spcPts val="800"/>
                        </a:spcBef>
                        <a:spcAft>
                          <a:spcPct val="0"/>
                        </a:spcAft>
                        <a:defRPr sz="2800">
                          <a:solidFill>
                            <a:srgbClr val="601A24"/>
                          </a:solidFill>
                          <a:latin typeface="Arial" charset="0"/>
                          <a:cs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Helvetica" pitchFamily="34" charset="0"/>
                          <a:sym typeface="Arial" charset="0"/>
                        </a:rPr>
                        <a:t>2,81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369768" y="6309320"/>
            <a:ext cx="325345" cy="371511"/>
          </a:xfrm>
          <a:noFill/>
          <a:ln w="9525"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en-GB" altLang="ru-RU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248571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377380">
              <a:defRPr sz="3696"/>
            </a:lvl1pPr>
          </a:lstStyle>
          <a:p>
            <a:r>
              <a:t>СИСТЕМА РАННЕГО ОПОВЕЩЕНИЯ</a:t>
            </a:r>
          </a:p>
        </p:txBody>
      </p:sp>
      <p:sp>
        <p:nvSpPr>
          <p:cNvPr id="204" name="Shape 204"/>
          <p:cNvSpPr>
            <a:spLocks noGrp="1"/>
          </p:cNvSpPr>
          <p:nvPr>
            <p:ph type="body" idx="1"/>
          </p:nvPr>
        </p:nvSpPr>
        <p:spPr>
          <a:xfrm>
            <a:off x="107505" y="1124744"/>
            <a:ext cx="9036496" cy="489654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dirty="0"/>
              <a:t>	</a:t>
            </a:r>
            <a:r>
              <a:rPr sz="1600" dirty="0" smtClean="0"/>
              <a:t>В </a:t>
            </a:r>
            <a:r>
              <a:rPr sz="1600" dirty="0" err="1"/>
              <a:t>течение</a:t>
            </a:r>
            <a:r>
              <a:rPr sz="1600" dirty="0"/>
              <a:t> 2015 </a:t>
            </a:r>
            <a:r>
              <a:rPr sz="1600" dirty="0" err="1"/>
              <a:t>года</a:t>
            </a:r>
            <a:r>
              <a:rPr sz="1600" dirty="0"/>
              <a:t> в </a:t>
            </a:r>
            <a:r>
              <a:rPr sz="1600" dirty="0" err="1"/>
              <a:t>Системе</a:t>
            </a:r>
            <a:r>
              <a:rPr sz="1600" dirty="0"/>
              <a:t> </a:t>
            </a:r>
            <a:r>
              <a:rPr sz="1600" dirty="0" err="1"/>
              <a:t>раннего</a:t>
            </a:r>
            <a:r>
              <a:rPr sz="1600" dirty="0"/>
              <a:t> </a:t>
            </a:r>
            <a:r>
              <a:rPr sz="1600" dirty="0" err="1"/>
              <a:t>оповещения</a:t>
            </a:r>
            <a:r>
              <a:rPr sz="1600" dirty="0"/>
              <a:t> </a:t>
            </a:r>
            <a:r>
              <a:rPr sz="1600" dirty="0" err="1" smtClean="0"/>
              <a:t>зафиксировано</a:t>
            </a:r>
            <a:r>
              <a:rPr lang="ru-RU" sz="1600" dirty="0" smtClean="0"/>
              <a:t>:</a:t>
            </a:r>
          </a:p>
          <a:p>
            <a:pPr algn="ctr">
              <a:lnSpc>
                <a:spcPct val="120000"/>
              </a:lnSpc>
            </a:pPr>
            <a:r>
              <a:rPr lang="ru-RU" sz="2000" b="1" dirty="0" smtClean="0"/>
              <a:t>22 472</a:t>
            </a:r>
            <a:r>
              <a:rPr lang="ru-RU" sz="1600" dirty="0" smtClean="0"/>
              <a:t> </a:t>
            </a:r>
            <a:r>
              <a:rPr lang="ru-RU" sz="1800" dirty="0" smtClean="0"/>
              <a:t>случая несоответствия нормам и требованиям:</a:t>
            </a:r>
            <a:endParaRPr lang="ru-RU" sz="1600" dirty="0" smtClean="0"/>
          </a:p>
          <a:p>
            <a:pPr algn="ctr">
              <a:lnSpc>
                <a:spcPct val="120000"/>
              </a:lnSpc>
            </a:pPr>
            <a:endParaRPr lang="ru-RU" sz="1600" dirty="0"/>
          </a:p>
          <a:p>
            <a:pPr algn="just">
              <a:lnSpc>
                <a:spcPct val="120000"/>
              </a:lnSpc>
            </a:pPr>
            <a:endParaRPr lang="ru-RU" sz="1600" dirty="0" smtClean="0"/>
          </a:p>
          <a:p>
            <a:pPr algn="just">
              <a:spcBef>
                <a:spcPts val="0"/>
              </a:spcBef>
            </a:pPr>
            <a:endParaRPr lang="ru-RU" sz="1600" dirty="0" smtClean="0"/>
          </a:p>
          <a:p>
            <a:pPr algn="just">
              <a:spcBef>
                <a:spcPts val="0"/>
              </a:spcBef>
            </a:pPr>
            <a:endParaRPr lang="ru-RU" sz="1600" dirty="0" smtClean="0"/>
          </a:p>
          <a:p>
            <a:pPr algn="just">
              <a:spcBef>
                <a:spcPts val="0"/>
              </a:spcBef>
            </a:pPr>
            <a:endParaRPr lang="ru-RU" sz="1600" dirty="0"/>
          </a:p>
          <a:p>
            <a:pPr algn="just">
              <a:spcBef>
                <a:spcPts val="0"/>
              </a:spcBef>
            </a:pPr>
            <a:endParaRPr lang="ru-RU" sz="1600" dirty="0"/>
          </a:p>
          <a:p>
            <a:pPr algn="just">
              <a:spcBef>
                <a:spcPts val="0"/>
              </a:spcBef>
            </a:pPr>
            <a:endParaRPr sz="1600" dirty="0"/>
          </a:p>
          <a:p>
            <a:pPr algn="just">
              <a:spcBef>
                <a:spcPts val="0"/>
              </a:spcBef>
              <a:defRPr sz="1600"/>
            </a:pPr>
            <a:r>
              <a:rPr lang="ru-RU" dirty="0" smtClean="0"/>
              <a:t>           </a:t>
            </a:r>
            <a:r>
              <a:rPr dirty="0" err="1" smtClean="0"/>
              <a:t>Из</a:t>
            </a:r>
            <a:r>
              <a:rPr dirty="0" smtClean="0"/>
              <a:t> </a:t>
            </a:r>
            <a:r>
              <a:rPr dirty="0"/>
              <a:t>22472 </a:t>
            </a:r>
            <a:r>
              <a:rPr dirty="0" err="1"/>
              <a:t>случаев</a:t>
            </a:r>
            <a:r>
              <a:rPr dirty="0"/>
              <a:t> </a:t>
            </a:r>
            <a:r>
              <a:rPr dirty="0" err="1"/>
              <a:t>выявленных</a:t>
            </a:r>
            <a:r>
              <a:rPr dirty="0"/>
              <a:t> </a:t>
            </a:r>
            <a:r>
              <a:rPr dirty="0" err="1"/>
              <a:t>случаев</a:t>
            </a:r>
            <a:r>
              <a:rPr dirty="0"/>
              <a:t> </a:t>
            </a:r>
            <a:r>
              <a:rPr dirty="0" err="1"/>
              <a:t>несоответствия</a:t>
            </a:r>
            <a:r>
              <a:rPr dirty="0"/>
              <a:t>  6585 (29,3%) </a:t>
            </a:r>
            <a:r>
              <a:rPr dirty="0" err="1"/>
              <a:t>касались</a:t>
            </a:r>
            <a:r>
              <a:rPr dirty="0"/>
              <a:t> </a:t>
            </a:r>
            <a:r>
              <a:rPr dirty="0" err="1"/>
              <a:t>нарушений</a:t>
            </a:r>
            <a:r>
              <a:rPr dirty="0"/>
              <a:t> </a:t>
            </a:r>
            <a:r>
              <a:rPr dirty="0" err="1"/>
              <a:t>норм</a:t>
            </a:r>
            <a:r>
              <a:rPr dirty="0"/>
              <a:t> и </a:t>
            </a:r>
            <a:r>
              <a:rPr dirty="0" err="1"/>
              <a:t>требований</a:t>
            </a:r>
            <a:r>
              <a:rPr dirty="0"/>
              <a:t> </a:t>
            </a:r>
            <a:r>
              <a:rPr dirty="0" err="1"/>
              <a:t>биологических</a:t>
            </a:r>
            <a:r>
              <a:rPr dirty="0"/>
              <a:t> </a:t>
            </a:r>
            <a:r>
              <a:rPr dirty="0" err="1"/>
              <a:t>показателей</a:t>
            </a:r>
            <a:r>
              <a:rPr dirty="0"/>
              <a:t> (</a:t>
            </a:r>
            <a:r>
              <a:rPr dirty="0" err="1"/>
              <a:t>патогенные</a:t>
            </a:r>
            <a:r>
              <a:rPr dirty="0"/>
              <a:t> и </a:t>
            </a:r>
            <a:r>
              <a:rPr dirty="0" err="1"/>
              <a:t>условно-патогенные</a:t>
            </a:r>
            <a:r>
              <a:rPr dirty="0"/>
              <a:t> </a:t>
            </a:r>
            <a:r>
              <a:rPr dirty="0" err="1"/>
              <a:t>макро</a:t>
            </a:r>
            <a:r>
              <a:rPr dirty="0"/>
              <a:t>- и </a:t>
            </a:r>
            <a:r>
              <a:rPr dirty="0" err="1"/>
              <a:t>микроорганизмы</a:t>
            </a:r>
            <a:r>
              <a:rPr dirty="0"/>
              <a:t> у </a:t>
            </a:r>
            <a:r>
              <a:rPr dirty="0" err="1"/>
              <a:t>животных</a:t>
            </a:r>
            <a:r>
              <a:rPr dirty="0"/>
              <a:t> и в </a:t>
            </a:r>
            <a:r>
              <a:rPr dirty="0" err="1"/>
              <a:t>продукции</a:t>
            </a:r>
            <a:r>
              <a:rPr dirty="0"/>
              <a:t> </a:t>
            </a:r>
            <a:r>
              <a:rPr dirty="0" err="1"/>
              <a:t>животного</a:t>
            </a:r>
            <a:r>
              <a:rPr dirty="0"/>
              <a:t> </a:t>
            </a:r>
            <a:r>
              <a:rPr dirty="0" err="1"/>
              <a:t>происхождения</a:t>
            </a:r>
            <a:r>
              <a:rPr dirty="0"/>
              <a:t>), а </a:t>
            </a:r>
            <a:r>
              <a:rPr dirty="0" err="1"/>
              <a:t>остальные</a:t>
            </a:r>
            <a:r>
              <a:rPr dirty="0"/>
              <a:t> 15887 (70,7%) </a:t>
            </a:r>
            <a:r>
              <a:rPr dirty="0" err="1"/>
              <a:t>события</a:t>
            </a:r>
            <a:r>
              <a:rPr dirty="0"/>
              <a:t> </a:t>
            </a:r>
            <a:r>
              <a:rPr dirty="0" err="1"/>
              <a:t>касались</a:t>
            </a:r>
            <a:r>
              <a:rPr dirty="0"/>
              <a:t> </a:t>
            </a:r>
            <a:r>
              <a:rPr dirty="0" err="1"/>
              <a:t>нарушений</a:t>
            </a:r>
            <a:r>
              <a:rPr dirty="0"/>
              <a:t> </a:t>
            </a:r>
            <a:r>
              <a:rPr dirty="0" err="1"/>
              <a:t>требований</a:t>
            </a:r>
            <a:r>
              <a:rPr dirty="0"/>
              <a:t> </a:t>
            </a:r>
            <a:r>
              <a:rPr dirty="0" err="1"/>
              <a:t>пищевой</a:t>
            </a:r>
            <a:r>
              <a:rPr dirty="0"/>
              <a:t> </a:t>
            </a:r>
            <a:r>
              <a:rPr dirty="0" err="1"/>
              <a:t>безопасности</a:t>
            </a:r>
            <a:r>
              <a:rPr dirty="0" smtClean="0"/>
              <a:t>.</a:t>
            </a:r>
            <a:endParaRPr lang="ru-RU" dirty="0"/>
          </a:p>
          <a:p>
            <a:pPr indent="342900" algn="just">
              <a:spcBef>
                <a:spcPts val="0"/>
              </a:spcBef>
              <a:defRPr sz="1600"/>
            </a:pPr>
            <a:r>
              <a:rPr lang="ru-RU" dirty="0"/>
              <a:t> </a:t>
            </a:r>
            <a:r>
              <a:rPr lang="ru-RU" i="1" dirty="0"/>
              <a:t>В 2015 году к информационной системе «Сирано» подключилось территориальное управление </a:t>
            </a:r>
            <a:r>
              <a:rPr lang="ru-RU" i="1" dirty="0" err="1"/>
              <a:t>Роспотребнадзора</a:t>
            </a:r>
            <a:r>
              <a:rPr lang="ru-RU" i="1" dirty="0"/>
              <a:t> по Смоленской области.</a:t>
            </a:r>
            <a:endParaRPr i="1" dirty="0"/>
          </a:p>
        </p:txBody>
      </p:sp>
      <p:sp>
        <p:nvSpPr>
          <p:cNvPr id="205" name="Shape 205"/>
          <p:cNvSpPr>
            <a:spLocks noGrp="1"/>
          </p:cNvSpPr>
          <p:nvPr>
            <p:ph type="sldNum" sz="quarter" idx="4294967295"/>
          </p:nvPr>
        </p:nvSpPr>
        <p:spPr>
          <a:xfrm>
            <a:off x="8316416" y="6309320"/>
            <a:ext cx="575766" cy="35282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339752" y="2204864"/>
            <a:ext cx="864096" cy="323203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" name="Прямая со стрелкой 4"/>
          <p:cNvCxnSpPr/>
          <p:nvPr/>
        </p:nvCxnSpPr>
        <p:spPr>
          <a:xfrm>
            <a:off x="6107895" y="2240035"/>
            <a:ext cx="720080" cy="288032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 стрелкой 6"/>
          <p:cNvCxnSpPr/>
          <p:nvPr/>
        </p:nvCxnSpPr>
        <p:spPr>
          <a:xfrm>
            <a:off x="4716016" y="2155451"/>
            <a:ext cx="0" cy="457200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17444831"/>
              </p:ext>
            </p:extLst>
          </p:nvPr>
        </p:nvGraphicFramePr>
        <p:xfrm>
          <a:off x="503548" y="2708920"/>
          <a:ext cx="8388933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6311"/>
                <a:gridCol w="2796311"/>
                <a:gridCol w="2796311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800000"/>
                          </a:solidFill>
                        </a:rPr>
                        <a:t>7867  </a:t>
                      </a:r>
                      <a:r>
                        <a:rPr lang="ru-RU" sz="1600" dirty="0" smtClean="0">
                          <a:solidFill>
                            <a:srgbClr val="800000"/>
                          </a:solidFill>
                        </a:rPr>
                        <a:t>случаев</a:t>
                      </a:r>
                      <a:r>
                        <a:rPr lang="ru-RU" sz="1800" b="1" dirty="0" smtClean="0">
                          <a:solidFill>
                            <a:srgbClr val="800000"/>
                          </a:solidFill>
                        </a:rPr>
                        <a:t>  (35%)</a:t>
                      </a:r>
                      <a:r>
                        <a:rPr lang="ru-RU" sz="1800" dirty="0" smtClean="0">
                          <a:solidFill>
                            <a:srgbClr val="800000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800000"/>
                          </a:solidFill>
                        </a:rPr>
                        <a:t>находится в работе у ТУ РСХН и ВУ субъектов РФ</a:t>
                      </a:r>
                      <a:endParaRPr lang="ru-RU" sz="1600" dirty="0">
                        <a:solidFill>
                          <a:srgbClr val="8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800000"/>
                          </a:solidFill>
                        </a:rPr>
                        <a:t>9436</a:t>
                      </a:r>
                      <a:r>
                        <a:rPr lang="ru-RU" dirty="0" smtClean="0">
                          <a:solidFill>
                            <a:srgbClr val="800000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800000"/>
                          </a:solidFill>
                        </a:rPr>
                        <a:t>случаев</a:t>
                      </a:r>
                      <a:r>
                        <a:rPr lang="ru-RU" dirty="0" smtClean="0">
                          <a:solidFill>
                            <a:srgbClr val="800000"/>
                          </a:solidFill>
                        </a:rPr>
                        <a:t>  </a:t>
                      </a:r>
                      <a:r>
                        <a:rPr lang="ru-RU" b="1" dirty="0" smtClean="0">
                          <a:solidFill>
                            <a:srgbClr val="800000"/>
                          </a:solidFill>
                        </a:rPr>
                        <a:t>(42%) </a:t>
                      </a:r>
                      <a:r>
                        <a:rPr lang="ru-RU" dirty="0" smtClean="0">
                          <a:solidFill>
                            <a:srgbClr val="800000"/>
                          </a:solidFill>
                        </a:rPr>
                        <a:t>– </a:t>
                      </a:r>
                      <a:r>
                        <a:rPr lang="ru-RU" sz="1600" dirty="0" smtClean="0">
                          <a:solidFill>
                            <a:srgbClr val="800000"/>
                          </a:solidFill>
                        </a:rPr>
                        <a:t>ТУ РСХН и ВС субъектов РФ</a:t>
                      </a:r>
                      <a:r>
                        <a:rPr lang="ru-RU" sz="1600" baseline="0" dirty="0" smtClean="0">
                          <a:solidFill>
                            <a:srgbClr val="800000"/>
                          </a:solidFill>
                        </a:rPr>
                        <a:t> приняли корректировочные меры реагирования</a:t>
                      </a:r>
                      <a:r>
                        <a:rPr lang="ru-RU" dirty="0" smtClean="0">
                          <a:solidFill>
                            <a:srgbClr val="80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8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800000"/>
                          </a:solidFill>
                        </a:rPr>
                        <a:t>5169 </a:t>
                      </a:r>
                      <a:r>
                        <a:rPr lang="ru-RU" sz="1600" b="0" dirty="0" smtClean="0">
                          <a:solidFill>
                            <a:srgbClr val="800000"/>
                          </a:solidFill>
                        </a:rPr>
                        <a:t>случая</a:t>
                      </a:r>
                      <a:r>
                        <a:rPr lang="ru-RU" sz="1800" b="1" dirty="0" smtClean="0">
                          <a:solidFill>
                            <a:srgbClr val="800000"/>
                          </a:solidFill>
                        </a:rPr>
                        <a:t> (23%) - </a:t>
                      </a:r>
                      <a:r>
                        <a:rPr lang="ru-RU" sz="1600" dirty="0" smtClean="0">
                          <a:solidFill>
                            <a:srgbClr val="800000"/>
                          </a:solidFill>
                        </a:rPr>
                        <a:t>меры реагирования</a:t>
                      </a:r>
                      <a:r>
                        <a:rPr lang="ru-RU" sz="1600" baseline="0" dirty="0" smtClean="0">
                          <a:solidFill>
                            <a:srgbClr val="800000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800000"/>
                          </a:solidFill>
                        </a:rPr>
                        <a:t>приняты не были</a:t>
                      </a:r>
                      <a:endParaRPr lang="ru-RU" sz="1600" b="1" dirty="0" smtClean="0">
                        <a:solidFill>
                          <a:srgbClr val="800000"/>
                        </a:solidFill>
                      </a:endParaRPr>
                    </a:p>
                    <a:p>
                      <a:endParaRPr lang="ru-RU" sz="1600" dirty="0" smtClean="0">
                        <a:solidFill>
                          <a:srgbClr val="80000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224443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316416" y="6309320"/>
            <a:ext cx="576064" cy="424135"/>
          </a:xfrm>
          <a:prstGeom prst="rect">
            <a:avLst/>
          </a:prstGeom>
        </p:spPr>
        <p:txBody>
          <a:bodyPr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2109298240"/>
              </p:ext>
            </p:extLst>
          </p:nvPr>
        </p:nvGraphicFramePr>
        <p:xfrm>
          <a:off x="0" y="1484784"/>
          <a:ext cx="457200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343207231"/>
              </p:ext>
            </p:extLst>
          </p:nvPr>
        </p:nvGraphicFramePr>
        <p:xfrm>
          <a:off x="4427984" y="1484784"/>
          <a:ext cx="460851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207"/>
          <p:cNvSpPr>
            <a:spLocks noGrp="1"/>
          </p:cNvSpPr>
          <p:nvPr>
            <p:ph type="body" sz="quarter" idx="1"/>
          </p:nvPr>
        </p:nvSpPr>
        <p:spPr>
          <a:xfrm>
            <a:off x="611559" y="368660"/>
            <a:ext cx="7992889" cy="108012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dirty="0" err="1"/>
              <a:t>Эффективность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территориальных</a:t>
            </a:r>
            <a:r>
              <a:rPr dirty="0"/>
              <a:t> </a:t>
            </a:r>
            <a:r>
              <a:rPr dirty="0" err="1"/>
              <a:t>управлений</a:t>
            </a:r>
            <a:r>
              <a:rPr dirty="0"/>
              <a:t> </a:t>
            </a:r>
            <a:r>
              <a:rPr dirty="0" err="1"/>
              <a:t>Россельхознадзора</a:t>
            </a:r>
            <a:r>
              <a:rPr dirty="0"/>
              <a:t> и </a:t>
            </a:r>
            <a:r>
              <a:rPr dirty="0" err="1"/>
              <a:t>ветеринарных</a:t>
            </a:r>
            <a:r>
              <a:rPr dirty="0"/>
              <a:t> </a:t>
            </a:r>
            <a:r>
              <a:rPr dirty="0" err="1"/>
              <a:t>служб</a:t>
            </a:r>
            <a:r>
              <a:rPr dirty="0"/>
              <a:t> </a:t>
            </a:r>
            <a:r>
              <a:rPr dirty="0" err="1"/>
              <a:t>субъектов</a:t>
            </a:r>
            <a:r>
              <a:rPr dirty="0"/>
              <a:t> </a:t>
            </a:r>
            <a:r>
              <a:rPr dirty="0" err="1"/>
              <a:t>Российской</a:t>
            </a:r>
            <a:r>
              <a:rPr dirty="0"/>
              <a:t> </a:t>
            </a:r>
            <a:r>
              <a:rPr dirty="0" err="1"/>
              <a:t>Федерации</a:t>
            </a:r>
            <a:r>
              <a:rPr dirty="0"/>
              <a:t> в </a:t>
            </a:r>
            <a:r>
              <a:rPr dirty="0" err="1"/>
              <a:t>Системе</a:t>
            </a:r>
            <a:r>
              <a:rPr dirty="0"/>
              <a:t> </a:t>
            </a:r>
            <a:r>
              <a:rPr dirty="0" err="1"/>
              <a:t>раннего</a:t>
            </a:r>
            <a:r>
              <a:rPr dirty="0"/>
              <a:t> </a:t>
            </a:r>
            <a:r>
              <a:rPr dirty="0" err="1"/>
              <a:t>оповещения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787604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9036496" cy="5616624"/>
          </a:xfrm>
        </p:spPr>
        <p:txBody>
          <a:bodyPr/>
          <a:lstStyle/>
          <a:p>
            <a:r>
              <a:rPr lang="ru-RU" sz="1100" b="0" cap="none" dirty="0" smtClean="0"/>
              <a:t>1</a:t>
            </a: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усилить работу по организации и проведению контрольно-надзорных мероприятий, а также контроль за качеством  формирования и предоставлением в Россельхознадзор отчетности в установленные сроки; 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обеспечить качественное планирование и реализацию контрольно-надзорной деятельности во взаимосвязи с выполнением государственных заданий федеральными государственными бюджетными учреждениями подведомственными Россельхознадзору (пример молоко);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контроле за полнотой и качеством осуществления переданных полномочий особое внимание уделять вопросам организации работы по предупреждению и ликвидации заразных, в том числе, особо опасных болезней животных;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соблюдать порядок оформления акта и представления материалов проверки осуществления переданных полномочий в Россельхознадзор, установленный приказом Минсельхоза от 27.03.2014 №100;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соблюдать сроки проведения проверок, установленные планом проверок деятельности органов государственной власти субъектов российской федерации по осуществлению переданных полномочий, утвержденного руководителем Россельхознадзора;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проводить планирование мониторинга на основе принципов анализа рисков и взаимосвязи с проведением контрольно-надзорных мероприятий и эффективностью принятых мер реагирования;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проводить анализ реестров предприятий таможенного союза и предприятий-экспортеров с целью повышения эффективности контрольно-надзорных мероприятий и ответственности хозяйствующих субъектов в вопросах обеспечения безопасности продукции;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меры по контролю за качеством внесения информации в информационные системы;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совершенствование совместной работы территориальных управлений Россельхознадзора и ветеринарных служб субъектов российской федерации в области применения корректировочных мер реагирования на случаи выявления опасных в ветеринарно-санитарном отношении товаров (ИС «Сирано»);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усиление контроля по расширению аккредитации учреждений и внедрению новых методов исследований, позволяющих выявлять широкий спектр остатков запрещенных и вредных веществ.</a:t>
            </a:r>
            <a:br>
              <a:rPr lang="ru-RU" sz="12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b="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16631"/>
            <a:ext cx="8060432" cy="360041"/>
          </a:xfrm>
        </p:spPr>
        <p:txBody>
          <a:bodyPr/>
          <a:lstStyle/>
          <a:p>
            <a:pPr algn="ctr"/>
            <a:r>
              <a:rPr lang="ru-RU" sz="1800" i="1" smtClean="0"/>
              <a:t>Выводы</a:t>
            </a:r>
            <a:endParaRPr lang="ru-RU" sz="1800" i="1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idx="10"/>
          </p:nvPr>
        </p:nvSpPr>
        <p:spPr>
          <a:xfrm>
            <a:off x="8316416" y="6309320"/>
            <a:ext cx="647774" cy="399480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2402326"/>
      </p:ext>
    </p:extLst>
  </p:cSld>
  <p:clrMapOvr>
    <a:masterClrMapping/>
  </p:clrMapOvr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1_Оформление по умолчанию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1_Оформление по умолчанию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1_Оформление по умолчанию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1465</Words>
  <Application>Microsoft Office PowerPoint</Application>
  <PresentationFormat>Экран (4:3)</PresentationFormat>
  <Paragraphs>558</Paragraphs>
  <Slides>22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1_Оформление по умолчанию</vt:lpstr>
      <vt:lpstr>2_Оформление по умолчанию</vt:lpstr>
      <vt:lpstr>Лист Microsoft Office Excel 97-2003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Результаты исследований молока и молочной продукции</vt:lpstr>
      <vt:lpstr>Субъекты, проводящие мониторинг предприятий, включенных в Реестр Таможенного Союза  (более 50%)</vt:lpstr>
      <vt:lpstr>Предприятия, с высоким % выявляемости, исследованных в рамках мониторинга</vt:lpstr>
      <vt:lpstr>СИСТЕМА РАННЕГО ОПОВЕЩЕНИЯ</vt:lpstr>
      <vt:lpstr>Слайд 21</vt:lpstr>
      <vt:lpstr>1. Необходимо усилить работу по организации и проведению контрольно-надзорных мероприятий, а также контроль за качеством  формирования и предоставлением в Россельхознадзор отчетности в установленные сроки;   2. обеспечить качественное планирование и реализацию контрольно-надзорной деятельности во взаимосвязи с выполнением государственных заданий федеральными государственными бюджетными учреждениями подведомственными Россельхознадзору (пример молоко);  3. при контроле за полнотой и качеством осуществления переданных полномочий особое внимание уделять вопросам организации работы по предупреждению и ликвидации заразных, в том числе, особо опасных болезней животных;  4. соблюдать порядок оформления акта и представления материалов проверки осуществления переданных полномочий в Россельхознадзор, установленный приказом Минсельхоза от 27.03.2014 №100;  5. соблюдать сроки проведения проверок, установленные планом проверок деятельности органов государственной власти субъектов российской федерации по осуществлению переданных полномочий, утвержденного руководителем Россельхознадзора;  6. проводить планирование мониторинга на основе принципов анализа рисков и взаимосвязи с проведением контрольно-надзорных мероприятий и эффективностью принятых мер реагирования;  7. проводить анализ реестров предприятий таможенного союза и предприятий-экспортеров с целью повышения эффективности контрольно-надзорных мероприятий и ответственности хозяйствующих субъектов в вопросах обеспечения безопасности продукции; принять меры по контролю за качеством внесения информации в информационные системы;  8. совершенствование совместной работы территориальных управлений Россельхознадзора и ветеринарных служб субъектов российской федерации в области применения корректировочных мер реагирования на случаи выявления опасных в ветеринарно-санитарном отношении товаров (ИС «Сирано»);  9. усиление контроля по расширению аккредитации учреждений и внедрению новых методов исследований, позволяющих выявлять широкий спектр остатков запрещенных и вредных веществ.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Балагула Татьяна Викторовна</dc:creator>
  <cp:lastModifiedBy>morozova-sv-071206</cp:lastModifiedBy>
  <cp:revision>56</cp:revision>
  <dcterms:created xsi:type="dcterms:W3CDTF">2015-11-16T09:02:18Z</dcterms:created>
  <dcterms:modified xsi:type="dcterms:W3CDTF">2015-11-20T11:43:07Z</dcterms:modified>
</cp:coreProperties>
</file>