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274" r:id="rId9"/>
    <p:sldId id="275" r:id="rId10"/>
    <p:sldId id="276" r:id="rId11"/>
    <p:sldId id="277" r:id="rId12"/>
    <p:sldId id="278" r:id="rId13"/>
    <p:sldId id="279" r:id="rId14"/>
    <p:sldId id="28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283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9" r:id="rId44"/>
    <p:sldId id="320" r:id="rId45"/>
    <p:sldId id="330" r:id="rId46"/>
    <p:sldId id="332" r:id="rId4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E6"/>
          </a:solidFill>
        </a:fill>
      </a:tcStyle>
    </a:wholeTbl>
    <a:band2H>
      <a:tcTxStyle/>
      <a:tcStyle>
        <a:tcBdr/>
        <a:fill>
          <a:solidFill>
            <a:srgbClr val="E7E7F3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017" autoAdjust="0"/>
    <p:restoredTop sz="94713" autoAdjust="0"/>
  </p:normalViewPr>
  <p:slideViewPr>
    <p:cSldViewPr>
      <p:cViewPr>
        <p:scale>
          <a:sx n="76" d="100"/>
          <a:sy n="76" d="100"/>
        </p:scale>
        <p:origin x="-31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odonova-ev-130312\AppData\Local\Temp\&#1050;&#1086;&#1087;&#1080;&#1103;%20&#1044;&#1080;&#1085;&#1072;&#1084;&#1080;&#1082;&#1072;%20&#1086;&#1092;&#1086;&#1088;&#1084;&#1083;&#1077;&#1085;&#1080;&#1103;%20&#1042;&#1057;&#1044;%20&#1087;&#1086;%20&#1084;&#1077;&#1089;&#1103;&#1094;&#1072;&#1084;%20&#1080;%20&#1075;&#1086;&#1076;&#1072;&#1084;%20(&#1086;&#1082;&#1090;&#1103;&#1073;&#1088;&#1100;)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pivotSource>
    <c:name>[Копия Динамика оформления ВСД по месяцам и годам (октябрь).xls]Лист3!СводнаяТаблица7</c:name>
    <c:fmtId val="-1"/>
  </c:pivotSource>
  <c:chart>
    <c:autoTitleDeleted val="1"/>
    <c:pivotFmts>
      <c:pivotFmt>
        <c:idx val="0"/>
      </c:pivotFmt>
      <c:pivotFmt>
        <c:idx val="1"/>
      </c:pivotFmt>
    </c:pivotFmts>
    <c:plotArea>
      <c:layout/>
      <c:lineChart>
        <c:grouping val="standard"/>
        <c:ser>
          <c:idx val="0"/>
          <c:order val="0"/>
          <c:tx>
            <c:strRef>
              <c:f>Лист3!$C$4:$C$5</c:f>
              <c:strCache>
                <c:ptCount val="1"/>
                <c:pt idx="0">
                  <c:v>Итог</c:v>
                </c:pt>
              </c:strCache>
            </c:strRef>
          </c:tx>
          <c:cat>
            <c:multiLvlStrRef>
              <c:f>Лист3!$A$6:$B$56</c:f>
              <c:multiLvlStrCache>
                <c:ptCount val="50"/>
                <c:lvl>
                  <c:pt idx="0">
                    <c:v>9</c:v>
                  </c:pt>
                  <c:pt idx="1">
                    <c:v>10</c:v>
                  </c:pt>
                  <c:pt idx="2">
                    <c:v>11</c:v>
                  </c:pt>
                  <c:pt idx="3">
                    <c:v>12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</c:v>
                  </c:pt>
                  <c:pt idx="17">
                    <c:v>2</c:v>
                  </c:pt>
                  <c:pt idx="18">
                    <c:v>3</c:v>
                  </c:pt>
                  <c:pt idx="19">
                    <c:v>4</c:v>
                  </c:pt>
                  <c:pt idx="20">
                    <c:v>5</c:v>
                  </c:pt>
                  <c:pt idx="21">
                    <c:v>6</c:v>
                  </c:pt>
                  <c:pt idx="22">
                    <c:v>7</c:v>
                  </c:pt>
                  <c:pt idx="23">
                    <c:v>8</c:v>
                  </c:pt>
                  <c:pt idx="24">
                    <c:v>9</c:v>
                  </c:pt>
                  <c:pt idx="25">
                    <c:v>10</c:v>
                  </c:pt>
                  <c:pt idx="26">
                    <c:v>11</c:v>
                  </c:pt>
                  <c:pt idx="27">
                    <c:v>12</c:v>
                  </c:pt>
                  <c:pt idx="28">
                    <c:v>1</c:v>
                  </c:pt>
                  <c:pt idx="29">
                    <c:v>2</c:v>
                  </c:pt>
                  <c:pt idx="30">
                    <c:v>3</c:v>
                  </c:pt>
                  <c:pt idx="31">
                    <c:v>4</c:v>
                  </c:pt>
                  <c:pt idx="32">
                    <c:v>5</c:v>
                  </c:pt>
                  <c:pt idx="33">
                    <c:v>6</c:v>
                  </c:pt>
                  <c:pt idx="34">
                    <c:v>7</c:v>
                  </c:pt>
                  <c:pt idx="35">
                    <c:v>8</c:v>
                  </c:pt>
                  <c:pt idx="36">
                    <c:v>9</c:v>
                  </c:pt>
                  <c:pt idx="37">
                    <c:v>10</c:v>
                  </c:pt>
                  <c:pt idx="38">
                    <c:v>11</c:v>
                  </c:pt>
                  <c:pt idx="39">
                    <c:v>12</c:v>
                  </c:pt>
                  <c:pt idx="40">
                    <c:v>1</c:v>
                  </c:pt>
                  <c:pt idx="41">
                    <c:v>2</c:v>
                  </c:pt>
                  <c:pt idx="42">
                    <c:v>3</c:v>
                  </c:pt>
                  <c:pt idx="43">
                    <c:v>4</c:v>
                  </c:pt>
                  <c:pt idx="44">
                    <c:v>5</c:v>
                  </c:pt>
                  <c:pt idx="45">
                    <c:v>6</c:v>
                  </c:pt>
                  <c:pt idx="46">
                    <c:v>7</c:v>
                  </c:pt>
                  <c:pt idx="47">
                    <c:v>8</c:v>
                  </c:pt>
                  <c:pt idx="48">
                    <c:v>9</c:v>
                  </c:pt>
                  <c:pt idx="49">
                    <c:v>10</c:v>
                  </c:pt>
                </c:lvl>
                <c:lvl>
                  <c:pt idx="0">
                    <c:v>2011</c:v>
                  </c:pt>
                  <c:pt idx="4">
                    <c:v>2012</c:v>
                  </c:pt>
                  <c:pt idx="16">
                    <c:v>2013</c:v>
                  </c:pt>
                  <c:pt idx="28">
                    <c:v>2014</c:v>
                  </c:pt>
                  <c:pt idx="40">
                    <c:v>2015</c:v>
                  </c:pt>
                </c:lvl>
              </c:multiLvlStrCache>
            </c:multiLvlStrRef>
          </c:cat>
          <c:val>
            <c:numRef>
              <c:f>Лист3!$C$6:$C$56</c:f>
              <c:numCache>
                <c:formatCode>General</c:formatCode>
                <c:ptCount val="50"/>
                <c:pt idx="0">
                  <c:v>62</c:v>
                </c:pt>
                <c:pt idx="1">
                  <c:v>128</c:v>
                </c:pt>
                <c:pt idx="2">
                  <c:v>321</c:v>
                </c:pt>
                <c:pt idx="3">
                  <c:v>1303</c:v>
                </c:pt>
                <c:pt idx="4">
                  <c:v>905</c:v>
                </c:pt>
                <c:pt idx="5">
                  <c:v>1278</c:v>
                </c:pt>
                <c:pt idx="6">
                  <c:v>1225</c:v>
                </c:pt>
                <c:pt idx="7">
                  <c:v>1060</c:v>
                </c:pt>
                <c:pt idx="8">
                  <c:v>1328</c:v>
                </c:pt>
                <c:pt idx="9">
                  <c:v>1196</c:v>
                </c:pt>
                <c:pt idx="10">
                  <c:v>1242</c:v>
                </c:pt>
                <c:pt idx="11">
                  <c:v>1892</c:v>
                </c:pt>
                <c:pt idx="12">
                  <c:v>1424</c:v>
                </c:pt>
                <c:pt idx="13">
                  <c:v>1586</c:v>
                </c:pt>
                <c:pt idx="14">
                  <c:v>1290</c:v>
                </c:pt>
                <c:pt idx="15">
                  <c:v>1259</c:v>
                </c:pt>
                <c:pt idx="16">
                  <c:v>995</c:v>
                </c:pt>
                <c:pt idx="17">
                  <c:v>1374</c:v>
                </c:pt>
                <c:pt idx="18">
                  <c:v>1074</c:v>
                </c:pt>
                <c:pt idx="19">
                  <c:v>1151</c:v>
                </c:pt>
                <c:pt idx="20">
                  <c:v>967</c:v>
                </c:pt>
                <c:pt idx="21">
                  <c:v>999</c:v>
                </c:pt>
                <c:pt idx="22">
                  <c:v>685</c:v>
                </c:pt>
                <c:pt idx="23">
                  <c:v>370</c:v>
                </c:pt>
                <c:pt idx="24">
                  <c:v>235</c:v>
                </c:pt>
                <c:pt idx="25">
                  <c:v>683</c:v>
                </c:pt>
                <c:pt idx="26">
                  <c:v>739</c:v>
                </c:pt>
                <c:pt idx="27">
                  <c:v>508</c:v>
                </c:pt>
                <c:pt idx="28">
                  <c:v>457</c:v>
                </c:pt>
                <c:pt idx="29">
                  <c:v>517</c:v>
                </c:pt>
                <c:pt idx="30">
                  <c:v>959</c:v>
                </c:pt>
                <c:pt idx="31">
                  <c:v>1169</c:v>
                </c:pt>
                <c:pt idx="32">
                  <c:v>2749</c:v>
                </c:pt>
                <c:pt idx="33">
                  <c:v>4973</c:v>
                </c:pt>
                <c:pt idx="34">
                  <c:v>5703</c:v>
                </c:pt>
                <c:pt idx="35">
                  <c:v>6056</c:v>
                </c:pt>
                <c:pt idx="36">
                  <c:v>7473</c:v>
                </c:pt>
                <c:pt idx="37">
                  <c:v>7662</c:v>
                </c:pt>
                <c:pt idx="38">
                  <c:v>7407</c:v>
                </c:pt>
                <c:pt idx="39">
                  <c:v>21049</c:v>
                </c:pt>
                <c:pt idx="40">
                  <c:v>19978</c:v>
                </c:pt>
                <c:pt idx="41">
                  <c:v>31223</c:v>
                </c:pt>
                <c:pt idx="42">
                  <c:v>37280</c:v>
                </c:pt>
                <c:pt idx="43">
                  <c:v>46224</c:v>
                </c:pt>
                <c:pt idx="44">
                  <c:v>45974</c:v>
                </c:pt>
                <c:pt idx="45">
                  <c:v>60647</c:v>
                </c:pt>
                <c:pt idx="46">
                  <c:v>76598</c:v>
                </c:pt>
                <c:pt idx="47">
                  <c:v>88361</c:v>
                </c:pt>
                <c:pt idx="48">
                  <c:v>338270</c:v>
                </c:pt>
                <c:pt idx="49">
                  <c:v>602194</c:v>
                </c:pt>
              </c:numCache>
            </c:numRef>
          </c:val>
        </c:ser>
        <c:marker val="1"/>
        <c:axId val="76798592"/>
        <c:axId val="78194560"/>
      </c:lineChart>
      <c:catAx>
        <c:axId val="76798592"/>
        <c:scaling>
          <c:orientation val="minMax"/>
        </c:scaling>
        <c:axPos val="b"/>
        <c:majorGridlines/>
        <c:tickLblPos val="nextTo"/>
        <c:crossAx val="78194560"/>
        <c:crosses val="autoZero"/>
        <c:auto val="1"/>
        <c:lblAlgn val="ctr"/>
        <c:lblOffset val="100"/>
      </c:catAx>
      <c:valAx>
        <c:axId val="78194560"/>
        <c:scaling>
          <c:orientation val="minMax"/>
        </c:scaling>
        <c:axPos val="l"/>
        <c:majorGridlines/>
        <c:numFmt formatCode="General" sourceLinked="1"/>
        <c:tickLblPos val="nextTo"/>
        <c:crossAx val="76798592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Итого</c:v>
                </c:pt>
              </c:strCache>
            </c:strRef>
          </c:tx>
          <c:dLbls>
            <c:showVal val="1"/>
          </c:dLbls>
          <c:cat>
            <c:strRef>
              <c:f>Лист1!$A$2:$A$53</c:f>
              <c:strCache>
                <c:ptCount val="52"/>
                <c:pt idx="0">
                  <c:v>Республика Алтай</c:v>
                </c:pt>
                <c:pt idx="1">
                  <c:v>Севастополь</c:v>
                </c:pt>
                <c:pt idx="2">
                  <c:v>Чеченская Республика</c:v>
                </c:pt>
                <c:pt idx="3">
                  <c:v>Тюменская область</c:v>
                </c:pt>
                <c:pt idx="4">
                  <c:v>КЧР</c:v>
                </c:pt>
                <c:pt idx="5">
                  <c:v>Республика Саха (Якутия)</c:v>
                </c:pt>
                <c:pt idx="6">
                  <c:v>Свердловская область</c:v>
                </c:pt>
                <c:pt idx="7">
                  <c:v>Ивановская область</c:v>
                </c:pt>
                <c:pt idx="8">
                  <c:v>Архангельская область</c:v>
                </c:pt>
                <c:pt idx="9">
                  <c:v>Пермский край</c:v>
                </c:pt>
                <c:pt idx="10">
                  <c:v>Орловская область</c:v>
                </c:pt>
                <c:pt idx="11">
                  <c:v>Тульская область</c:v>
                </c:pt>
                <c:pt idx="12">
                  <c:v>Республика Башкортостан</c:v>
                </c:pt>
                <c:pt idx="13">
                  <c:v>Иркутская область</c:v>
                </c:pt>
                <c:pt idx="14">
                  <c:v>Псковская область</c:v>
                </c:pt>
                <c:pt idx="15">
                  <c:v>Ставропольский край</c:v>
                </c:pt>
                <c:pt idx="16">
                  <c:v>КБР</c:v>
                </c:pt>
                <c:pt idx="17">
                  <c:v>Приморский край</c:v>
                </c:pt>
                <c:pt idx="18">
                  <c:v>Костромская область</c:v>
                </c:pt>
                <c:pt idx="19">
                  <c:v>Калужская область</c:v>
                </c:pt>
                <c:pt idx="20">
                  <c:v>Владимирская область</c:v>
                </c:pt>
                <c:pt idx="21">
                  <c:v>Республика Северная Осетия (Алания)</c:v>
                </c:pt>
                <c:pt idx="22">
                  <c:v>Республика Татарстан</c:v>
                </c:pt>
                <c:pt idx="23">
                  <c:v>Удмуртская область</c:v>
                </c:pt>
                <c:pt idx="24">
                  <c:v>Саратовская область</c:v>
                </c:pt>
                <c:pt idx="25">
                  <c:v>Камчатский край</c:v>
                </c:pt>
                <c:pt idx="26">
                  <c:v>Республика Калмыкия</c:v>
                </c:pt>
                <c:pt idx="27">
                  <c:v>Забайкальский край</c:v>
                </c:pt>
                <c:pt idx="28">
                  <c:v>Липецкая область</c:v>
                </c:pt>
                <c:pt idx="29">
                  <c:v>Рязанская область</c:v>
                </c:pt>
                <c:pt idx="30">
                  <c:v>Кемеровская область</c:v>
                </c:pt>
                <c:pt idx="31">
                  <c:v>Вологодская область</c:v>
                </c:pt>
                <c:pt idx="32">
                  <c:v>Магаданская область</c:v>
                </c:pt>
                <c:pt idx="33">
                  <c:v>Амурская область</c:v>
                </c:pt>
                <c:pt idx="34">
                  <c:v>Республика Коми</c:v>
                </c:pt>
                <c:pt idx="35">
                  <c:v>Томская область</c:v>
                </c:pt>
                <c:pt idx="36">
                  <c:v>Пензенская область</c:v>
                </c:pt>
                <c:pt idx="37">
                  <c:v>Московская область</c:v>
                </c:pt>
                <c:pt idx="38">
                  <c:v>Белгородская область</c:v>
                </c:pt>
                <c:pt idx="39">
                  <c:v>Хабаровский край</c:v>
                </c:pt>
                <c:pt idx="40">
                  <c:v>Москва</c:v>
                </c:pt>
                <c:pt idx="41">
                  <c:v>ХМАО</c:v>
                </c:pt>
                <c:pt idx="42">
                  <c:v>Ленинградская область</c:v>
                </c:pt>
                <c:pt idx="43">
                  <c:v>Челябинская область</c:v>
                </c:pt>
                <c:pt idx="44">
                  <c:v>Новгородская область</c:v>
                </c:pt>
                <c:pt idx="45">
                  <c:v>Калининградская область</c:v>
                </c:pt>
                <c:pt idx="46">
                  <c:v>Тамбовская область</c:v>
                </c:pt>
                <c:pt idx="47">
                  <c:v>Нижегородская область</c:v>
                </c:pt>
                <c:pt idx="48">
                  <c:v>Кировская область</c:v>
                </c:pt>
                <c:pt idx="49">
                  <c:v>Воронежская область</c:v>
                </c:pt>
                <c:pt idx="50">
                  <c:v>Алтайский край</c:v>
                </c:pt>
                <c:pt idx="51">
                  <c:v>Санкт-Петербург</c:v>
                </c:pt>
              </c:strCache>
            </c:strRef>
          </c:cat>
          <c:val>
            <c:numRef>
              <c:f>Лист1!$B$2:$B$53</c:f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Закрыто</c:v>
                </c:pt>
              </c:strCache>
            </c:strRef>
          </c:tx>
          <c:dLbls>
            <c:showVal val="1"/>
          </c:dLbls>
          <c:cat>
            <c:strRef>
              <c:f>Лист1!$A$2:$A$53</c:f>
              <c:strCache>
                <c:ptCount val="52"/>
                <c:pt idx="0">
                  <c:v>Республика Алтай</c:v>
                </c:pt>
                <c:pt idx="1">
                  <c:v>Севастополь</c:v>
                </c:pt>
                <c:pt idx="2">
                  <c:v>Чеченская Республика</c:v>
                </c:pt>
                <c:pt idx="3">
                  <c:v>Тюменская область</c:v>
                </c:pt>
                <c:pt idx="4">
                  <c:v>КЧР</c:v>
                </c:pt>
                <c:pt idx="5">
                  <c:v>Республика Саха (Якутия)</c:v>
                </c:pt>
                <c:pt idx="6">
                  <c:v>Свердловская область</c:v>
                </c:pt>
                <c:pt idx="7">
                  <c:v>Ивановская область</c:v>
                </c:pt>
                <c:pt idx="8">
                  <c:v>Архангельская область</c:v>
                </c:pt>
                <c:pt idx="9">
                  <c:v>Пермский край</c:v>
                </c:pt>
                <c:pt idx="10">
                  <c:v>Орловская область</c:v>
                </c:pt>
                <c:pt idx="11">
                  <c:v>Тульская область</c:v>
                </c:pt>
                <c:pt idx="12">
                  <c:v>Республика Башкортостан</c:v>
                </c:pt>
                <c:pt idx="13">
                  <c:v>Иркутская область</c:v>
                </c:pt>
                <c:pt idx="14">
                  <c:v>Псковская область</c:v>
                </c:pt>
                <c:pt idx="15">
                  <c:v>Ставропольский край</c:v>
                </c:pt>
                <c:pt idx="16">
                  <c:v>КБР</c:v>
                </c:pt>
                <c:pt idx="17">
                  <c:v>Приморский край</c:v>
                </c:pt>
                <c:pt idx="18">
                  <c:v>Костромская область</c:v>
                </c:pt>
                <c:pt idx="19">
                  <c:v>Калужская область</c:v>
                </c:pt>
                <c:pt idx="20">
                  <c:v>Владимирская область</c:v>
                </c:pt>
                <c:pt idx="21">
                  <c:v>Республика Северная Осетия (Алания)</c:v>
                </c:pt>
                <c:pt idx="22">
                  <c:v>Республика Татарстан</c:v>
                </c:pt>
                <c:pt idx="23">
                  <c:v>Удмуртская область</c:v>
                </c:pt>
                <c:pt idx="24">
                  <c:v>Саратовская область</c:v>
                </c:pt>
                <c:pt idx="25">
                  <c:v>Камчатский край</c:v>
                </c:pt>
                <c:pt idx="26">
                  <c:v>Республика Калмыкия</c:v>
                </c:pt>
                <c:pt idx="27">
                  <c:v>Забайкальский край</c:v>
                </c:pt>
                <c:pt idx="28">
                  <c:v>Липецкая область</c:v>
                </c:pt>
                <c:pt idx="29">
                  <c:v>Рязанская область</c:v>
                </c:pt>
                <c:pt idx="30">
                  <c:v>Кемеровская область</c:v>
                </c:pt>
                <c:pt idx="31">
                  <c:v>Вологодская область</c:v>
                </c:pt>
                <c:pt idx="32">
                  <c:v>Магаданская область</c:v>
                </c:pt>
                <c:pt idx="33">
                  <c:v>Амурская область</c:v>
                </c:pt>
                <c:pt idx="34">
                  <c:v>Республика Коми</c:v>
                </c:pt>
                <c:pt idx="35">
                  <c:v>Томская область</c:v>
                </c:pt>
                <c:pt idx="36">
                  <c:v>Пензенская область</c:v>
                </c:pt>
                <c:pt idx="37">
                  <c:v>Московская область</c:v>
                </c:pt>
                <c:pt idx="38">
                  <c:v>Белгородская область</c:v>
                </c:pt>
                <c:pt idx="39">
                  <c:v>Хабаровский край</c:v>
                </c:pt>
                <c:pt idx="40">
                  <c:v>Москва</c:v>
                </c:pt>
                <c:pt idx="41">
                  <c:v>ХМАО</c:v>
                </c:pt>
                <c:pt idx="42">
                  <c:v>Ленинградская область</c:v>
                </c:pt>
                <c:pt idx="43">
                  <c:v>Челябинская область</c:v>
                </c:pt>
                <c:pt idx="44">
                  <c:v>Новгородская область</c:v>
                </c:pt>
                <c:pt idx="45">
                  <c:v>Калининградская область</c:v>
                </c:pt>
                <c:pt idx="46">
                  <c:v>Тамбовская область</c:v>
                </c:pt>
                <c:pt idx="47">
                  <c:v>Нижегородская область</c:v>
                </c:pt>
                <c:pt idx="48">
                  <c:v>Кировская область</c:v>
                </c:pt>
                <c:pt idx="49">
                  <c:v>Воронежская область</c:v>
                </c:pt>
                <c:pt idx="50">
                  <c:v>Алтайский край</c:v>
                </c:pt>
                <c:pt idx="51">
                  <c:v>Санкт-Петербург</c:v>
                </c:pt>
              </c:strCache>
            </c:strRef>
          </c:cat>
          <c:val>
            <c:numRef>
              <c:f>Лист1!$C$2:$C$53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закрытых событий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Val val="1"/>
          </c:dLbls>
          <c:cat>
            <c:strRef>
              <c:f>Лист1!$A$2:$A$53</c:f>
              <c:strCache>
                <c:ptCount val="52"/>
                <c:pt idx="0">
                  <c:v>Республика Алтай</c:v>
                </c:pt>
                <c:pt idx="1">
                  <c:v>Севастополь</c:v>
                </c:pt>
                <c:pt idx="2">
                  <c:v>Чеченская Республика</c:v>
                </c:pt>
                <c:pt idx="3">
                  <c:v>Тюменская область</c:v>
                </c:pt>
                <c:pt idx="4">
                  <c:v>КЧР</c:v>
                </c:pt>
                <c:pt idx="5">
                  <c:v>Республика Саха (Якутия)</c:v>
                </c:pt>
                <c:pt idx="6">
                  <c:v>Свердловская область</c:v>
                </c:pt>
                <c:pt idx="7">
                  <c:v>Ивановская область</c:v>
                </c:pt>
                <c:pt idx="8">
                  <c:v>Архангельская область</c:v>
                </c:pt>
                <c:pt idx="9">
                  <c:v>Пермский край</c:v>
                </c:pt>
                <c:pt idx="10">
                  <c:v>Орловская область</c:v>
                </c:pt>
                <c:pt idx="11">
                  <c:v>Тульская область</c:v>
                </c:pt>
                <c:pt idx="12">
                  <c:v>Республика Башкортостан</c:v>
                </c:pt>
                <c:pt idx="13">
                  <c:v>Иркутская область</c:v>
                </c:pt>
                <c:pt idx="14">
                  <c:v>Псковская область</c:v>
                </c:pt>
                <c:pt idx="15">
                  <c:v>Ставропольский край</c:v>
                </c:pt>
                <c:pt idx="16">
                  <c:v>КБР</c:v>
                </c:pt>
                <c:pt idx="17">
                  <c:v>Приморский край</c:v>
                </c:pt>
                <c:pt idx="18">
                  <c:v>Костромская область</c:v>
                </c:pt>
                <c:pt idx="19">
                  <c:v>Калужская область</c:v>
                </c:pt>
                <c:pt idx="20">
                  <c:v>Владимирская область</c:v>
                </c:pt>
                <c:pt idx="21">
                  <c:v>Республика Северная Осетия (Алания)</c:v>
                </c:pt>
                <c:pt idx="22">
                  <c:v>Республика Татарстан</c:v>
                </c:pt>
                <c:pt idx="23">
                  <c:v>Удмуртская область</c:v>
                </c:pt>
                <c:pt idx="24">
                  <c:v>Саратовская область</c:v>
                </c:pt>
                <c:pt idx="25">
                  <c:v>Камчатский край</c:v>
                </c:pt>
                <c:pt idx="26">
                  <c:v>Республика Калмыкия</c:v>
                </c:pt>
                <c:pt idx="27">
                  <c:v>Забайкальский край</c:v>
                </c:pt>
                <c:pt idx="28">
                  <c:v>Липецкая область</c:v>
                </c:pt>
                <c:pt idx="29">
                  <c:v>Рязанская область</c:v>
                </c:pt>
                <c:pt idx="30">
                  <c:v>Кемеровская область</c:v>
                </c:pt>
                <c:pt idx="31">
                  <c:v>Вологодская область</c:v>
                </c:pt>
                <c:pt idx="32">
                  <c:v>Магаданская область</c:v>
                </c:pt>
                <c:pt idx="33">
                  <c:v>Амурская область</c:v>
                </c:pt>
                <c:pt idx="34">
                  <c:v>Республика Коми</c:v>
                </c:pt>
                <c:pt idx="35">
                  <c:v>Томская область</c:v>
                </c:pt>
                <c:pt idx="36">
                  <c:v>Пензенская область</c:v>
                </c:pt>
                <c:pt idx="37">
                  <c:v>Московская область</c:v>
                </c:pt>
                <c:pt idx="38">
                  <c:v>Белгородская область</c:v>
                </c:pt>
                <c:pt idx="39">
                  <c:v>Хабаровский край</c:v>
                </c:pt>
                <c:pt idx="40">
                  <c:v>Москва</c:v>
                </c:pt>
                <c:pt idx="41">
                  <c:v>ХМАО</c:v>
                </c:pt>
                <c:pt idx="42">
                  <c:v>Ленинградская область</c:v>
                </c:pt>
                <c:pt idx="43">
                  <c:v>Челябинская область</c:v>
                </c:pt>
                <c:pt idx="44">
                  <c:v>Новгородская область</c:v>
                </c:pt>
                <c:pt idx="45">
                  <c:v>Калининградская область</c:v>
                </c:pt>
                <c:pt idx="46">
                  <c:v>Тамбовская область</c:v>
                </c:pt>
                <c:pt idx="47">
                  <c:v>Нижегородская область</c:v>
                </c:pt>
                <c:pt idx="48">
                  <c:v>Кировская область</c:v>
                </c:pt>
                <c:pt idx="49">
                  <c:v>Воронежская область</c:v>
                </c:pt>
                <c:pt idx="50">
                  <c:v>Алтайский край</c:v>
                </c:pt>
                <c:pt idx="51">
                  <c:v>Санкт-Петербург</c:v>
                </c:pt>
              </c:strCache>
            </c:strRef>
          </c:cat>
          <c:val>
            <c:numRef>
              <c:f>Лист1!$D$2:$D$53</c:f>
              <c:numCache>
                <c:formatCode>0.00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2.702702702702708</c:v>
                </c:pt>
                <c:pt idx="4">
                  <c:v>3.2258064516129052</c:v>
                </c:pt>
                <c:pt idx="5">
                  <c:v>3.3096926713947967</c:v>
                </c:pt>
                <c:pt idx="6">
                  <c:v>4.4776119402985071</c:v>
                </c:pt>
                <c:pt idx="7">
                  <c:v>6.25</c:v>
                </c:pt>
                <c:pt idx="8">
                  <c:v>10</c:v>
                </c:pt>
                <c:pt idx="9">
                  <c:v>10.714285714285714</c:v>
                </c:pt>
                <c:pt idx="10">
                  <c:v>10.869565217391342</c:v>
                </c:pt>
                <c:pt idx="11">
                  <c:v>11.81818181818182</c:v>
                </c:pt>
                <c:pt idx="12">
                  <c:v>12.820512820512821</c:v>
                </c:pt>
                <c:pt idx="13">
                  <c:v>13.274336283185844</c:v>
                </c:pt>
                <c:pt idx="14">
                  <c:v>13.636363636363637</c:v>
                </c:pt>
                <c:pt idx="15">
                  <c:v>16.479400749063672</c:v>
                </c:pt>
                <c:pt idx="16">
                  <c:v>17.241379310344829</c:v>
                </c:pt>
                <c:pt idx="17">
                  <c:v>17.972350230414726</c:v>
                </c:pt>
                <c:pt idx="18">
                  <c:v>18.18181818181824</c:v>
                </c:pt>
                <c:pt idx="19">
                  <c:v>18.407960199005025</c:v>
                </c:pt>
                <c:pt idx="20">
                  <c:v>20.666666666666668</c:v>
                </c:pt>
                <c:pt idx="21">
                  <c:v>20.833333333333254</c:v>
                </c:pt>
                <c:pt idx="22">
                  <c:v>21.794871794871831</c:v>
                </c:pt>
                <c:pt idx="23">
                  <c:v>21.875</c:v>
                </c:pt>
                <c:pt idx="24">
                  <c:v>22.222222222222147</c:v>
                </c:pt>
                <c:pt idx="25">
                  <c:v>22.556390977443609</c:v>
                </c:pt>
                <c:pt idx="26">
                  <c:v>24.390243902438989</c:v>
                </c:pt>
                <c:pt idx="27">
                  <c:v>27.906976744186046</c:v>
                </c:pt>
                <c:pt idx="28">
                  <c:v>28.333333333333254</c:v>
                </c:pt>
                <c:pt idx="29">
                  <c:v>28.571428571428573</c:v>
                </c:pt>
                <c:pt idx="30">
                  <c:v>30.303030303030287</c:v>
                </c:pt>
                <c:pt idx="31">
                  <c:v>31.818181818181817</c:v>
                </c:pt>
                <c:pt idx="32">
                  <c:v>32.684824902723726</c:v>
                </c:pt>
                <c:pt idx="33">
                  <c:v>33.333333333333336</c:v>
                </c:pt>
                <c:pt idx="34">
                  <c:v>33.333333333333336</c:v>
                </c:pt>
                <c:pt idx="35">
                  <c:v>33.333333333333336</c:v>
                </c:pt>
                <c:pt idx="36">
                  <c:v>34.523809523809526</c:v>
                </c:pt>
                <c:pt idx="37">
                  <c:v>34.646962233169162</c:v>
                </c:pt>
                <c:pt idx="38">
                  <c:v>35.128205128205245</c:v>
                </c:pt>
                <c:pt idx="39">
                  <c:v>36</c:v>
                </c:pt>
                <c:pt idx="40">
                  <c:v>37.297297297297199</c:v>
                </c:pt>
                <c:pt idx="41">
                  <c:v>37.5</c:v>
                </c:pt>
                <c:pt idx="42">
                  <c:v>39.67391304347835</c:v>
                </c:pt>
                <c:pt idx="43">
                  <c:v>40.425531914893618</c:v>
                </c:pt>
                <c:pt idx="44">
                  <c:v>40.54054054054054</c:v>
                </c:pt>
                <c:pt idx="45">
                  <c:v>42.666666666666494</c:v>
                </c:pt>
                <c:pt idx="46">
                  <c:v>42.71844660194175</c:v>
                </c:pt>
                <c:pt idx="47">
                  <c:v>44.078947368421062</c:v>
                </c:pt>
                <c:pt idx="48">
                  <c:v>46.875</c:v>
                </c:pt>
                <c:pt idx="49">
                  <c:v>47.191011235955166</c:v>
                </c:pt>
                <c:pt idx="50">
                  <c:v>48.288973384030463</c:v>
                </c:pt>
                <c:pt idx="51">
                  <c:v>49.107142857142854</c:v>
                </c:pt>
              </c:numCache>
            </c:numRef>
          </c:val>
        </c:ser>
        <c:dLbls>
          <c:showVal val="1"/>
        </c:dLbls>
        <c:overlap val="-25"/>
        <c:axId val="99879168"/>
        <c:axId val="104489344"/>
      </c:barChart>
      <c:catAx>
        <c:axId val="99879168"/>
        <c:scaling>
          <c:orientation val="minMax"/>
        </c:scaling>
        <c:axPos val="b"/>
        <c:majorTickMark val="none"/>
        <c:tickLblPos val="high"/>
        <c:txPr>
          <a:bodyPr rot="-5400000" vert="horz"/>
          <a:lstStyle/>
          <a:p>
            <a:pPr>
              <a:defRPr/>
            </a:pPr>
            <a:endParaRPr lang="ru-RU"/>
          </a:p>
        </c:txPr>
        <c:crossAx val="104489344"/>
        <c:crosses val="autoZero"/>
        <c:auto val="1"/>
        <c:lblAlgn val="ctr"/>
        <c:lblOffset val="100"/>
      </c:catAx>
      <c:valAx>
        <c:axId val="104489344"/>
        <c:scaling>
          <c:orientation val="minMax"/>
        </c:scaling>
        <c:delete val="1"/>
        <c:axPos val="l"/>
        <c:numFmt formatCode="0.00" sourceLinked="1"/>
        <c:tickLblPos val="none"/>
        <c:crossAx val="99879168"/>
        <c:crosses val="autoZero"/>
        <c:crossBetween val="between"/>
      </c:valAx>
    </c:plotArea>
    <c:legend>
      <c:legendPos val="t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autoTitleDeleted val="1"/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Лист1!$A$54:$A$84</c:f>
              <c:strCache>
                <c:ptCount val="31"/>
                <c:pt idx="0">
                  <c:v>Республика Карелия</c:v>
                </c:pt>
                <c:pt idx="1">
                  <c:v>Республика Тыва</c:v>
                </c:pt>
                <c:pt idx="2">
                  <c:v>Ростовская область</c:v>
                </c:pt>
                <c:pt idx="3">
                  <c:v>Оренбургская область</c:v>
                </c:pt>
                <c:pt idx="4">
                  <c:v>Тверская область</c:v>
                </c:pt>
                <c:pt idx="5">
                  <c:v>Ярославская область</c:v>
                </c:pt>
                <c:pt idx="6">
                  <c:v>Омская область</c:v>
                </c:pt>
                <c:pt idx="7">
                  <c:v>Республика Дагестан</c:v>
                </c:pt>
                <c:pt idx="8">
                  <c:v>Сахалинская область</c:v>
                </c:pt>
                <c:pt idx="9">
                  <c:v>Чувашская Республика </c:v>
                </c:pt>
                <c:pt idx="10">
                  <c:v>Брянская область</c:v>
                </c:pt>
                <c:pt idx="11">
                  <c:v>Республика Марий Эл</c:v>
                </c:pt>
                <c:pt idx="12">
                  <c:v>Смоленская область</c:v>
                </c:pt>
                <c:pt idx="13">
                  <c:v>Астраханская область</c:v>
                </c:pt>
                <c:pt idx="14">
                  <c:v>Республика Крым</c:v>
                </c:pt>
                <c:pt idx="15">
                  <c:v>Курганская область</c:v>
                </c:pt>
                <c:pt idx="16">
                  <c:v>Республика Бурятия</c:v>
                </c:pt>
                <c:pt idx="17">
                  <c:v>Краснодарский край</c:v>
                </c:pt>
                <c:pt idx="18">
                  <c:v>Красноярский край</c:v>
                </c:pt>
                <c:pt idx="19">
                  <c:v>Республика Мордовия</c:v>
                </c:pt>
                <c:pt idx="20">
                  <c:v>Волгоградская область</c:v>
                </c:pt>
                <c:pt idx="21">
                  <c:v>Курская область</c:v>
                </c:pt>
                <c:pt idx="22">
                  <c:v>Новосибирская область</c:v>
                </c:pt>
                <c:pt idx="23">
                  <c:v>Республика Адыгея</c:v>
                </c:pt>
                <c:pt idx="24">
                  <c:v>Самарская область</c:v>
                </c:pt>
                <c:pt idx="25">
                  <c:v>Ульяновская область</c:v>
                </c:pt>
                <c:pt idx="26">
                  <c:v>ЯНАО</c:v>
                </c:pt>
                <c:pt idx="27">
                  <c:v>Мурманская область</c:v>
                </c:pt>
                <c:pt idx="28">
                  <c:v>Республика Хакасия</c:v>
                </c:pt>
                <c:pt idx="29">
                  <c:v>Еврейская АО</c:v>
                </c:pt>
                <c:pt idx="30">
                  <c:v>Ненецкий а.о.</c:v>
                </c:pt>
              </c:strCache>
            </c:strRef>
          </c:cat>
          <c:val>
            <c:numRef>
              <c:f>Лист1!$B$54:$B$84</c:f>
            </c:numRef>
          </c:val>
        </c:ser>
        <c:ser>
          <c:idx val="1"/>
          <c:order val="1"/>
          <c:dLbls>
            <c:showVal val="1"/>
          </c:dLbls>
          <c:cat>
            <c:strRef>
              <c:f>Лист1!$A$54:$A$84</c:f>
              <c:strCache>
                <c:ptCount val="31"/>
                <c:pt idx="0">
                  <c:v>Республика Карелия</c:v>
                </c:pt>
                <c:pt idx="1">
                  <c:v>Республика Тыва</c:v>
                </c:pt>
                <c:pt idx="2">
                  <c:v>Ростовская область</c:v>
                </c:pt>
                <c:pt idx="3">
                  <c:v>Оренбургская область</c:v>
                </c:pt>
                <c:pt idx="4">
                  <c:v>Тверская область</c:v>
                </c:pt>
                <c:pt idx="5">
                  <c:v>Ярославская область</c:v>
                </c:pt>
                <c:pt idx="6">
                  <c:v>Омская область</c:v>
                </c:pt>
                <c:pt idx="7">
                  <c:v>Республика Дагестан</c:v>
                </c:pt>
                <c:pt idx="8">
                  <c:v>Сахалинская область</c:v>
                </c:pt>
                <c:pt idx="9">
                  <c:v>Чувашская Республика </c:v>
                </c:pt>
                <c:pt idx="10">
                  <c:v>Брянская область</c:v>
                </c:pt>
                <c:pt idx="11">
                  <c:v>Республика Марий Эл</c:v>
                </c:pt>
                <c:pt idx="12">
                  <c:v>Смоленская область</c:v>
                </c:pt>
                <c:pt idx="13">
                  <c:v>Астраханская область</c:v>
                </c:pt>
                <c:pt idx="14">
                  <c:v>Республика Крым</c:v>
                </c:pt>
                <c:pt idx="15">
                  <c:v>Курганская область</c:v>
                </c:pt>
                <c:pt idx="16">
                  <c:v>Республика Бурятия</c:v>
                </c:pt>
                <c:pt idx="17">
                  <c:v>Краснодарский край</c:v>
                </c:pt>
                <c:pt idx="18">
                  <c:v>Красноярский край</c:v>
                </c:pt>
                <c:pt idx="19">
                  <c:v>Республика Мордовия</c:v>
                </c:pt>
                <c:pt idx="20">
                  <c:v>Волгоградская область</c:v>
                </c:pt>
                <c:pt idx="21">
                  <c:v>Курская область</c:v>
                </c:pt>
                <c:pt idx="22">
                  <c:v>Новосибирская область</c:v>
                </c:pt>
                <c:pt idx="23">
                  <c:v>Республика Адыгея</c:v>
                </c:pt>
                <c:pt idx="24">
                  <c:v>Самарская область</c:v>
                </c:pt>
                <c:pt idx="25">
                  <c:v>Ульяновская область</c:v>
                </c:pt>
                <c:pt idx="26">
                  <c:v>ЯНАО</c:v>
                </c:pt>
                <c:pt idx="27">
                  <c:v>Мурманская область</c:v>
                </c:pt>
                <c:pt idx="28">
                  <c:v>Республика Хакасия</c:v>
                </c:pt>
                <c:pt idx="29">
                  <c:v>Еврейская АО</c:v>
                </c:pt>
                <c:pt idx="30">
                  <c:v>Ненецкий а.о.</c:v>
                </c:pt>
              </c:strCache>
            </c:strRef>
          </c:cat>
          <c:val>
            <c:numRef>
              <c:f>Лист1!$C$54:$C$84</c:f>
            </c:numRef>
          </c:val>
        </c:ser>
        <c:ser>
          <c:idx val="2"/>
          <c:order val="2"/>
          <c:dLbls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Val val="1"/>
          </c:dLbls>
          <c:cat>
            <c:strRef>
              <c:f>Лист1!$A$54:$A$84</c:f>
              <c:strCache>
                <c:ptCount val="31"/>
                <c:pt idx="0">
                  <c:v>Республика Карелия</c:v>
                </c:pt>
                <c:pt idx="1">
                  <c:v>Республика Тыва</c:v>
                </c:pt>
                <c:pt idx="2">
                  <c:v>Ростовская область</c:v>
                </c:pt>
                <c:pt idx="3">
                  <c:v>Оренбургская область</c:v>
                </c:pt>
                <c:pt idx="4">
                  <c:v>Тверская область</c:v>
                </c:pt>
                <c:pt idx="5">
                  <c:v>Ярославская область</c:v>
                </c:pt>
                <c:pt idx="6">
                  <c:v>Омская область</c:v>
                </c:pt>
                <c:pt idx="7">
                  <c:v>Республика Дагестан</c:v>
                </c:pt>
                <c:pt idx="8">
                  <c:v>Сахалинская область</c:v>
                </c:pt>
                <c:pt idx="9">
                  <c:v>Чувашская Республика </c:v>
                </c:pt>
                <c:pt idx="10">
                  <c:v>Брянская область</c:v>
                </c:pt>
                <c:pt idx="11">
                  <c:v>Республика Марий Эл</c:v>
                </c:pt>
                <c:pt idx="12">
                  <c:v>Смоленская область</c:v>
                </c:pt>
                <c:pt idx="13">
                  <c:v>Астраханская область</c:v>
                </c:pt>
                <c:pt idx="14">
                  <c:v>Республика Крым</c:v>
                </c:pt>
                <c:pt idx="15">
                  <c:v>Курганская область</c:v>
                </c:pt>
                <c:pt idx="16">
                  <c:v>Республика Бурятия</c:v>
                </c:pt>
                <c:pt idx="17">
                  <c:v>Краснодарский край</c:v>
                </c:pt>
                <c:pt idx="18">
                  <c:v>Красноярский край</c:v>
                </c:pt>
                <c:pt idx="19">
                  <c:v>Республика Мордовия</c:v>
                </c:pt>
                <c:pt idx="20">
                  <c:v>Волгоградская область</c:v>
                </c:pt>
                <c:pt idx="21">
                  <c:v>Курская область</c:v>
                </c:pt>
                <c:pt idx="22">
                  <c:v>Новосибирская область</c:v>
                </c:pt>
                <c:pt idx="23">
                  <c:v>Республика Адыгея</c:v>
                </c:pt>
                <c:pt idx="24">
                  <c:v>Самарская область</c:v>
                </c:pt>
                <c:pt idx="25">
                  <c:v>Ульяновская область</c:v>
                </c:pt>
                <c:pt idx="26">
                  <c:v>ЯНАО</c:v>
                </c:pt>
                <c:pt idx="27">
                  <c:v>Мурманская область</c:v>
                </c:pt>
                <c:pt idx="28">
                  <c:v>Республика Хакасия</c:v>
                </c:pt>
                <c:pt idx="29">
                  <c:v>Еврейская АО</c:v>
                </c:pt>
                <c:pt idx="30">
                  <c:v>Ненецкий а.о.</c:v>
                </c:pt>
              </c:strCache>
            </c:strRef>
          </c:cat>
          <c:val>
            <c:numRef>
              <c:f>Лист1!$D$54:$D$84</c:f>
              <c:numCache>
                <c:formatCode>0.00</c:formatCode>
                <c:ptCount val="31"/>
                <c:pt idx="0">
                  <c:v>50</c:v>
                </c:pt>
                <c:pt idx="1">
                  <c:v>50</c:v>
                </c:pt>
                <c:pt idx="2">
                  <c:v>53.815261044176708</c:v>
                </c:pt>
                <c:pt idx="3">
                  <c:v>53.947368421052474</c:v>
                </c:pt>
                <c:pt idx="4">
                  <c:v>54.054054054053971</c:v>
                </c:pt>
                <c:pt idx="5">
                  <c:v>54.166666666666494</c:v>
                </c:pt>
                <c:pt idx="6">
                  <c:v>54.666666666666494</c:v>
                </c:pt>
                <c:pt idx="7">
                  <c:v>54.838709677419345</c:v>
                </c:pt>
                <c:pt idx="8">
                  <c:v>55.639097744360903</c:v>
                </c:pt>
                <c:pt idx="9">
                  <c:v>56.140350877192979</c:v>
                </c:pt>
                <c:pt idx="10">
                  <c:v>58.489096573208542</c:v>
                </c:pt>
                <c:pt idx="11">
                  <c:v>60</c:v>
                </c:pt>
                <c:pt idx="12">
                  <c:v>60</c:v>
                </c:pt>
                <c:pt idx="13">
                  <c:v>64.285714285714292</c:v>
                </c:pt>
                <c:pt idx="14">
                  <c:v>65.714285714285722</c:v>
                </c:pt>
                <c:pt idx="15">
                  <c:v>66.666666666666671</c:v>
                </c:pt>
                <c:pt idx="16">
                  <c:v>66.666666666666671</c:v>
                </c:pt>
                <c:pt idx="17">
                  <c:v>67.455621301775167</c:v>
                </c:pt>
                <c:pt idx="18">
                  <c:v>69.230769230769212</c:v>
                </c:pt>
                <c:pt idx="19">
                  <c:v>69.411764705882561</c:v>
                </c:pt>
                <c:pt idx="20">
                  <c:v>70.707070707070713</c:v>
                </c:pt>
                <c:pt idx="21">
                  <c:v>71.673819742488973</c:v>
                </c:pt>
                <c:pt idx="22">
                  <c:v>73.548387096773894</c:v>
                </c:pt>
                <c:pt idx="23">
                  <c:v>78.787878787878782</c:v>
                </c:pt>
                <c:pt idx="24">
                  <c:v>80.414312617702464</c:v>
                </c:pt>
                <c:pt idx="25">
                  <c:v>83.81742738589233</c:v>
                </c:pt>
                <c:pt idx="26">
                  <c:v>87.313432835820578</c:v>
                </c:pt>
                <c:pt idx="27">
                  <c:v>91.331269349845542</c:v>
                </c:pt>
                <c:pt idx="28">
                  <c:v>94.366197183098578</c:v>
                </c:pt>
                <c:pt idx="29">
                  <c:v>100</c:v>
                </c:pt>
                <c:pt idx="30">
                  <c:v>100</c:v>
                </c:pt>
              </c:numCache>
            </c:numRef>
          </c:val>
        </c:ser>
        <c:dLbls>
          <c:showVal val="1"/>
        </c:dLbls>
        <c:overlap val="-25"/>
        <c:axId val="124537088"/>
        <c:axId val="124637184"/>
      </c:barChart>
      <c:catAx>
        <c:axId val="124537088"/>
        <c:scaling>
          <c:orientation val="minMax"/>
        </c:scaling>
        <c:axPos val="b"/>
        <c:maj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124637184"/>
        <c:crosses val="autoZero"/>
        <c:auto val="1"/>
        <c:lblAlgn val="ctr"/>
        <c:lblOffset val="100"/>
      </c:catAx>
      <c:valAx>
        <c:axId val="124637184"/>
        <c:scaling>
          <c:orientation val="minMax"/>
        </c:scaling>
        <c:delete val="1"/>
        <c:axPos val="l"/>
        <c:numFmt formatCode="0.00" sourceLinked="1"/>
        <c:tickLblPos val="none"/>
        <c:crossAx val="124537088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3.0555555555555582E-2"/>
          <c:y val="0.37681651036952329"/>
          <c:w val="0.95277777777777772"/>
          <c:h val="0.5120419224822017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выявленных событий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Волгоградская область</c:v>
                </c:pt>
                <c:pt idx="1">
                  <c:v>Новосибирская область</c:v>
                </c:pt>
                <c:pt idx="2">
                  <c:v>Оренбургская область</c:v>
                </c:pt>
                <c:pt idx="3">
                  <c:v>Республика Хакассия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</c:v>
                </c:pt>
                <c:pt idx="1">
                  <c:v>155</c:v>
                </c:pt>
                <c:pt idx="2">
                  <c:v>228</c:v>
                </c:pt>
                <c:pt idx="3">
                  <c:v>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принятых мер реагирования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Волгоградская область</c:v>
                </c:pt>
                <c:pt idx="1">
                  <c:v>Новосибирская область</c:v>
                </c:pt>
                <c:pt idx="2">
                  <c:v>Оренбургская область</c:v>
                </c:pt>
                <c:pt idx="3">
                  <c:v>Республика Хакассия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70</c:v>
                </c:pt>
                <c:pt idx="1">
                  <c:v>114</c:v>
                </c:pt>
                <c:pt idx="2">
                  <c:v>123</c:v>
                </c:pt>
                <c:pt idx="3">
                  <c:v>67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Реагирования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Волгоградская область</c:v>
                </c:pt>
                <c:pt idx="1">
                  <c:v>Новосибирская область</c:v>
                </c:pt>
                <c:pt idx="2">
                  <c:v>Оренбургская область</c:v>
                </c:pt>
                <c:pt idx="3">
                  <c:v>Республика Хакассия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70.7</c:v>
                </c:pt>
                <c:pt idx="1">
                  <c:v>73.5</c:v>
                </c:pt>
                <c:pt idx="2">
                  <c:v>53.9</c:v>
                </c:pt>
                <c:pt idx="3">
                  <c:v>94.4</c:v>
                </c:pt>
              </c:numCache>
            </c:numRef>
          </c:val>
        </c:ser>
        <c:dLbls>
          <c:showVal val="1"/>
        </c:dLbls>
        <c:overlap val="-25"/>
        <c:axId val="124941440"/>
        <c:axId val="124942976"/>
      </c:barChart>
      <c:catAx>
        <c:axId val="1249414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24942976"/>
        <c:crosses val="autoZero"/>
        <c:auto val="1"/>
        <c:lblAlgn val="ctr"/>
        <c:lblOffset val="100"/>
      </c:catAx>
      <c:valAx>
        <c:axId val="124942976"/>
        <c:scaling>
          <c:orientation val="minMax"/>
        </c:scaling>
        <c:delete val="1"/>
        <c:axPos val="l"/>
        <c:numFmt formatCode="General" sourceLinked="1"/>
        <c:tickLblPos val="none"/>
        <c:crossAx val="124941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1943569553805792E-2"/>
          <c:y val="0.19323449803149681"/>
          <c:w val="0.95611269685039368"/>
          <c:h val="0.1413334153543309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выявленных событий</c:v>
                </c:pt>
              </c:strCache>
            </c:strRef>
          </c:tx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КЧР</c:v>
                </c:pt>
                <c:pt idx="1">
                  <c:v>Пермский край</c:v>
                </c:pt>
                <c:pt idx="2">
                  <c:v>Псковская область</c:v>
                </c:pt>
                <c:pt idx="3">
                  <c:v>КБР</c:v>
                </c:pt>
                <c:pt idx="4">
                  <c:v>Калужская область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31</c:v>
                </c:pt>
                <c:pt idx="1">
                  <c:v>28</c:v>
                </c:pt>
                <c:pt idx="2">
                  <c:v>110</c:v>
                </c:pt>
                <c:pt idx="3">
                  <c:v>29</c:v>
                </c:pt>
                <c:pt idx="4">
                  <c:v>201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принятых мер реагирования</c:v>
                </c:pt>
              </c:strCache>
            </c:strRef>
          </c:tx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КЧР</c:v>
                </c:pt>
                <c:pt idx="1">
                  <c:v>Пермский край</c:v>
                </c:pt>
                <c:pt idx="2">
                  <c:v>Псковская область</c:v>
                </c:pt>
                <c:pt idx="3">
                  <c:v>КБР</c:v>
                </c:pt>
                <c:pt idx="4">
                  <c:v>Калужская область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15</c:v>
                </c:pt>
                <c:pt idx="3">
                  <c:v>5</c:v>
                </c:pt>
                <c:pt idx="4">
                  <c:v>37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реагирования</c:v>
                </c:pt>
              </c:strCache>
            </c:strRef>
          </c:tx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КЧР</c:v>
                </c:pt>
                <c:pt idx="1">
                  <c:v>Пермский край</c:v>
                </c:pt>
                <c:pt idx="2">
                  <c:v>Псковская область</c:v>
                </c:pt>
                <c:pt idx="3">
                  <c:v>КБР</c:v>
                </c:pt>
                <c:pt idx="4">
                  <c:v>Калужская область</c:v>
                </c:pt>
              </c:strCache>
            </c:strRef>
          </c:cat>
          <c:val>
            <c:numRef>
              <c:f>Лист1!$D$2:$D$6</c:f>
              <c:numCache>
                <c:formatCode>0.00</c:formatCode>
                <c:ptCount val="5"/>
                <c:pt idx="0">
                  <c:v>3.2258064516129052</c:v>
                </c:pt>
                <c:pt idx="1">
                  <c:v>10.714285714285714</c:v>
                </c:pt>
                <c:pt idx="2">
                  <c:v>13.636363636363637</c:v>
                </c:pt>
                <c:pt idx="3">
                  <c:v>17.241379310344829</c:v>
                </c:pt>
                <c:pt idx="4">
                  <c:v>18.407960199005025</c:v>
                </c:pt>
              </c:numCache>
            </c:numRef>
          </c:val>
        </c:ser>
        <c:dLbls>
          <c:showVal val="1"/>
        </c:dLbls>
        <c:overlap val="-25"/>
        <c:axId val="125338368"/>
        <c:axId val="125339904"/>
      </c:barChart>
      <c:catAx>
        <c:axId val="1253383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5339904"/>
        <c:crosses val="autoZero"/>
        <c:auto val="1"/>
        <c:lblAlgn val="ctr"/>
        <c:lblOffset val="100"/>
      </c:catAx>
      <c:valAx>
        <c:axId val="125339904"/>
        <c:scaling>
          <c:orientation val="minMax"/>
        </c:scaling>
        <c:delete val="1"/>
        <c:axPos val="l"/>
        <c:numFmt formatCode="General" sourceLinked="1"/>
        <c:tickLblPos val="none"/>
        <c:crossAx val="1253383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557699037620323"/>
          <c:y val="0.16203703703703745"/>
          <c:w val="0.7249569116360457"/>
          <c:h val="0.17939231554389079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A52D78-63E5-4DF6-9F6C-DCBF18FEF51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115390E4-D679-4D64-BB30-B44FE8936894}" type="pres">
      <dgm:prSet presAssocID="{32A52D78-63E5-4DF6-9F6C-DCBF18FEF51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8747E226-91B6-42A5-B45A-59843568460B}" type="presOf" srcId="{32A52D78-63E5-4DF6-9F6C-DCBF18FEF51B}" destId="{115390E4-D679-4D64-BB30-B44FE8936894}" srcOrd="0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87875583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67FA2E4B-C969-4424-A5E3-EA75E64F3966}" type="slidenum">
              <a:rPr lang="ru-RU" altLang="ru-RU"/>
              <a:pPr>
                <a:spcBef>
                  <a:spcPct val="0"/>
                </a:spcBef>
              </a:pPr>
              <a:t>2</a:t>
            </a:fld>
            <a:endParaRPr lang="ru-RU" altLang="ru-RU" dirty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AF6C6D1-3B5E-4D5B-A6CB-F68FE6E0984A}" type="slidenum">
              <a:rPr lang="ru-RU" altLang="ru-RU"/>
              <a:pPr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7082" y="4343144"/>
            <a:ext cx="5483837" cy="41150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53" tIns="47776" rIns="95553" bIns="47776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8685EA2-5BB3-4079-B3D2-9A011935E30A}" type="slidenum">
              <a:rPr lang="ru-RU" altLang="ru-RU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  <p:sp>
        <p:nvSpPr>
          <p:cNvPr id="12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2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7082" y="4343144"/>
            <a:ext cx="5483837" cy="41150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53" tIns="47776" rIns="95553" bIns="47776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058C2B51-3900-43B7-A1A7-1BD16A479531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  <p:sp>
        <p:nvSpPr>
          <p:cNvPr id="14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4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7082" y="4343144"/>
            <a:ext cx="5483837" cy="41150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53" tIns="47776" rIns="95553" bIns="47776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8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CBD09DC4-9CFC-470E-B6CB-44C295C9E53D}" type="slidenum">
              <a:rPr lang="ru-RU" altLang="ru-RU"/>
              <a:pPr>
                <a:spcBef>
                  <a:spcPct val="0"/>
                </a:spcBef>
              </a:pPr>
              <a:t>6</a:t>
            </a:fld>
            <a:endParaRPr lang="ru-RU" altLang="ru-RU"/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7082" y="4343144"/>
            <a:ext cx="5483837" cy="41150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53" tIns="47776" rIns="95553" bIns="47776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BD66986A-58DD-42D7-B769-696C30A10E30}" type="slidenum">
              <a:rPr lang="ru-RU" altLang="ru-RU"/>
              <a:pPr>
                <a:spcBef>
                  <a:spcPct val="0"/>
                </a:spcBef>
              </a:pPr>
              <a:t>7</a:t>
            </a:fld>
            <a:endParaRPr lang="ru-RU" altLang="ru-RU"/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7082" y="4343144"/>
            <a:ext cx="5483837" cy="41150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53" tIns="47776" rIns="95553" bIns="47776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9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185A7D8-20F6-452D-BB08-8A9A49DB7BFE}" type="slidenum">
              <a:rPr lang="ru-RU" altLang="ru-RU"/>
              <a:pPr>
                <a:spcBef>
                  <a:spcPct val="0"/>
                </a:spcBef>
              </a:pPr>
              <a:t>9</a:t>
            </a:fld>
            <a:endParaRPr lang="ru-RU" altLang="ru-RU"/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480" y="4343144"/>
            <a:ext cx="5487041" cy="411355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3BE4375-039B-4312-989E-9595EE3AFF8A}" type="slidenum">
              <a:rPr lang="ru-RU" altLang="ru-RU"/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3A5F4CF-BD2B-4B8C-B711-462FFE7A1D2D}" type="slidenum">
              <a:rPr lang="ru-RU" altLang="ru-RU"/>
              <a:pPr algn="r" eaLnBrk="1" hangingPunct="1">
                <a:spcBef>
                  <a:spcPct val="0"/>
                </a:spcBef>
              </a:pPr>
              <a:t>11</a:t>
            </a:fld>
            <a:endParaRPr lang="ru-RU" altLang="ru-RU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</p:spPr>
        <p:txBody>
          <a:bodyPr/>
          <a:lstStyle/>
          <a:p>
            <a:fld id="{8159AABE-4898-4940-A014-C87F9C282950}" type="slidenum">
              <a:rPr lang="ru-RU" smtClean="0"/>
              <a:pPr/>
              <a:t>32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  <a:noFill/>
        </p:spPr>
        <p:txBody>
          <a:bodyPr/>
          <a:lstStyle/>
          <a:p>
            <a:fld id="{8159AABE-4898-4940-A014-C87F9C282950}" type="slidenum">
              <a:rPr lang="ru-RU" smtClean="0"/>
              <a:pPr/>
              <a:t>45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/>
          </a:lstStyle>
          <a:p>
            <a:r>
              <a:t>Образец подзаголовка</a:t>
            </a:r>
          </a:p>
        </p:txBody>
      </p:sp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0" name="Shape 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defRPr sz="2000"/>
            </a:lvl1pPr>
          </a:lstStyle>
          <a:p>
            <a:r>
              <a:t>Образец текста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defRPr sz="2400" b="1"/>
            </a:lvl1pPr>
          </a:lstStyle>
          <a:p>
            <a:r>
              <a:t>Образец текста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defRPr sz="2400" b="1"/>
            </a:pPr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defRPr sz="1400"/>
            </a:pPr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91" name="Shape 91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defRPr sz="1400"/>
            </a:lvl1pPr>
          </a:lstStyle>
          <a:p>
            <a:r>
              <a:t>Образец текста</a:t>
            </a:r>
          </a:p>
        </p:txBody>
      </p:sp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01" name="Shape 1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6634163" y="274638"/>
            <a:ext cx="2058988" cy="5626101"/>
          </a:xfrm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24563" cy="5626101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8235950" cy="5626101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4035426" cy="427196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sz="half" idx="13"/>
          </p:nvPr>
        </p:nvSpPr>
        <p:spPr>
          <a:xfrm>
            <a:off x="4656137" y="1628775"/>
            <a:ext cx="4037013" cy="42719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37" name="Shape 137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8224838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sz="half" idx="13"/>
          </p:nvPr>
        </p:nvSpPr>
        <p:spPr>
          <a:xfrm>
            <a:off x="468313" y="3840162"/>
            <a:ext cx="8224836" cy="206057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468312" y="1628775"/>
            <a:ext cx="4035426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8" name="Shape 148"/>
          <p:cNvSpPr>
            <a:spLocks noGrp="1"/>
          </p:cNvSpPr>
          <p:nvPr>
            <p:ph type="body" sz="half" idx="13"/>
          </p:nvPr>
        </p:nvSpPr>
        <p:spPr>
          <a:xfrm>
            <a:off x="468313" y="3840162"/>
            <a:ext cx="8224836" cy="206057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57" name="Shape 157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4035426" cy="427196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58" name="Shape 1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66" name="Shape 166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8224838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67" name="Shape 1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75" name="Shape 1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xfrm>
            <a:off x="468312" y="1628775"/>
            <a:ext cx="4035426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84" name="Shape 184"/>
          <p:cNvSpPr>
            <a:spLocks noGrp="1"/>
          </p:cNvSpPr>
          <p:nvPr>
            <p:ph type="body" sz="half" idx="13"/>
          </p:nvPr>
        </p:nvSpPr>
        <p:spPr>
          <a:xfrm>
            <a:off x="4656137" y="1628775"/>
            <a:ext cx="4037013" cy="42719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93" name="Shape 193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4035426" cy="427196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94" name="Shape 1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13" y="1628775"/>
            <a:ext cx="8224837" cy="4271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1F9D1-463B-4884-A0BA-CA5BA04FD0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C0C0">
                <a:alpha val="84998"/>
              </a:srgbClr>
            </a:gs>
            <a:gs pos="100000">
              <a:schemeClr val="accent3">
                <a:lumOff val="4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/>
          <p:cNvPicPr>
            <a:picLocks noChangeAspect="1"/>
          </p:cNvPicPr>
          <p:nvPr/>
        </p:nvPicPr>
        <p:blipFill>
          <a:blip r:embed="rId22" cstate="print">
            <a:extLst/>
          </a:blip>
          <a:stretch>
            <a:fillRect/>
          </a:stretch>
        </p:blipFill>
        <p:spPr>
          <a:xfrm>
            <a:off x="1979613" y="333375"/>
            <a:ext cx="5254626" cy="550068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/>
        </p:nvSpPr>
        <p:spPr>
          <a:xfrm>
            <a:off x="0" y="6021387"/>
            <a:ext cx="9131300" cy="836613"/>
          </a:xfrm>
          <a:prstGeom prst="rect">
            <a:avLst/>
          </a:prstGeom>
          <a:gradFill>
            <a:gsLst>
              <a:gs pos="0">
                <a:srgbClr val="741F2C"/>
              </a:gs>
              <a:gs pos="100000">
                <a:srgbClr val="9D2B3C"/>
              </a:gs>
            </a:gsLst>
            <a:lin ang="5400000"/>
          </a:gradFill>
          <a:ln w="12600">
            <a:solidFill>
              <a:srgbClr val="80808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pic>
        <p:nvPicPr>
          <p:cNvPr id="4" name="image2.png"/>
          <p:cNvPicPr>
            <a:picLocks noChangeAspect="1"/>
          </p:cNvPicPr>
          <p:nvPr/>
        </p:nvPicPr>
        <p:blipFill>
          <a:blip r:embed="rId23" cstate="print">
            <a:extLst/>
          </a:blip>
          <a:stretch>
            <a:fillRect/>
          </a:stretch>
        </p:blipFill>
        <p:spPr>
          <a:xfrm>
            <a:off x="4138612" y="6021387"/>
            <a:ext cx="863601" cy="7493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5"/>
          <p:cNvSpPr/>
          <p:nvPr/>
        </p:nvSpPr>
        <p:spPr>
          <a:xfrm>
            <a:off x="7938" y="0"/>
            <a:ext cx="9131301" cy="150813"/>
          </a:xfrm>
          <a:prstGeom prst="rect">
            <a:avLst/>
          </a:prstGeom>
          <a:solidFill>
            <a:srgbClr val="9D2B3C"/>
          </a:solidFill>
          <a:ln w="12600">
            <a:solidFill>
              <a:srgbClr val="80808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6" name="Shape 6"/>
          <p:cNvSpPr/>
          <p:nvPr/>
        </p:nvSpPr>
        <p:spPr>
          <a:xfrm>
            <a:off x="3174" y="5964237"/>
            <a:ext cx="9136064" cy="1588"/>
          </a:xfrm>
          <a:prstGeom prst="line">
            <a:avLst/>
          </a:prstGeom>
          <a:ln w="9360">
            <a:solidFill>
              <a:srgbClr val="8080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Shape 7"/>
          <p:cNvSpPr/>
          <p:nvPr/>
        </p:nvSpPr>
        <p:spPr>
          <a:xfrm>
            <a:off x="-3176" y="200025"/>
            <a:ext cx="9136064" cy="1589"/>
          </a:xfrm>
          <a:prstGeom prst="line">
            <a:avLst/>
          </a:prstGeom>
          <a:ln w="3240">
            <a:solidFill>
              <a:srgbClr val="8080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Shape 8"/>
          <p:cNvSpPr/>
          <p:nvPr/>
        </p:nvSpPr>
        <p:spPr>
          <a:xfrm>
            <a:off x="7937" y="5984875"/>
            <a:ext cx="9136063" cy="1589"/>
          </a:xfrm>
          <a:prstGeom prst="line">
            <a:avLst/>
          </a:prstGeom>
          <a:ln w="31680">
            <a:solidFill>
              <a:schemeClr val="accent3">
                <a:lumOff val="44000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179387" y="6092825"/>
            <a:ext cx="3960814" cy="6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spAutoFit/>
          </a:bodyPr>
          <a:lstStyle>
            <a:lvl1pPr algn="ctr" defTabSz="449262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400" b="1" i="1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rPr dirty="0" err="1"/>
              <a:t>Федеральная</a:t>
            </a:r>
            <a:r>
              <a:rPr dirty="0"/>
              <a:t> </a:t>
            </a:r>
            <a:r>
              <a:rPr dirty="0" err="1"/>
              <a:t>служба</a:t>
            </a:r>
            <a:r>
              <a:rPr dirty="0"/>
              <a:t> по </a:t>
            </a:r>
            <a:r>
              <a:rPr dirty="0" err="1"/>
              <a:t>ветеринарному</a:t>
            </a:r>
            <a:r>
              <a:rPr dirty="0"/>
              <a:t> и </a:t>
            </a:r>
            <a:r>
              <a:rPr dirty="0" err="1"/>
              <a:t>фитосанитарному</a:t>
            </a:r>
            <a:r>
              <a:rPr dirty="0"/>
              <a:t> </a:t>
            </a:r>
            <a:r>
              <a:rPr dirty="0" err="1"/>
              <a:t>надзору</a:t>
            </a:r>
            <a:r>
              <a:rPr dirty="0"/>
              <a:t> (Россельхознадзор)</a:t>
            </a:r>
          </a:p>
        </p:txBody>
      </p:sp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9" cy="1138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xfrm>
            <a:off x="468312" y="1628775"/>
            <a:ext cx="8224838" cy="4271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/>
          </a:bodyPr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xfrm>
            <a:off x="7740650" y="6245225"/>
            <a:ext cx="360573" cy="352822"/>
          </a:xfrm>
          <a:prstGeom prst="rect">
            <a:avLst/>
          </a:prstGeom>
          <a:ln w="12700">
            <a:miter lim="400000"/>
          </a:ln>
        </p:spPr>
        <p:txBody>
          <a:bodyPr wrap="none" lIns="46799" tIns="46799" rIns="46799" bIns="46799">
            <a:spAutoFit/>
          </a:bodyPr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</p:sldLayoutIdLst>
  <p:transition spd="med"/>
  <p:txStyles>
    <p:titleStyle>
      <a:lvl1pPr marL="0" marR="0" indent="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4572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9144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3716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1pPr>
      <a:lvl2pPr marL="342900" marR="0" indent="1143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2pPr>
      <a:lvl3pPr marL="342900" marR="0" indent="5715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3pPr>
      <a:lvl4pPr marL="342900" marR="0" indent="10287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4pPr>
      <a:lvl5pPr marL="342900" marR="0" indent="14859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5pPr>
      <a:lvl6pPr marL="342900" marR="0" indent="19431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6pPr>
      <a:lvl7pPr marL="342900" marR="0" indent="24003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7pPr>
      <a:lvl8pPr marL="342900" marR="0" indent="28575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8pPr>
      <a:lvl9pPr marL="342900" marR="0" indent="33147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8.png"/><Relationship Id="rId5" Type="http://schemas.openxmlformats.org/officeDocument/2006/relationships/diagramLayout" Target="../diagrams/layout1.xml"/><Relationship Id="rId15" Type="http://schemas.microsoft.com/office/2007/relationships/diagramDrawing" Target="../diagrams/drawing1.xml"/><Relationship Id="rId10" Type="http://schemas.openxmlformats.org/officeDocument/2006/relationships/image" Target="../media/image7.png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emlin.ru/" TargetMode="Externa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614363" y="1196975"/>
            <a:ext cx="8134350" cy="381793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b="1" dirty="0" smtClean="0"/>
              <a:t>Специальные информационные системы Россельхознадзора </a:t>
            </a:r>
            <a:r>
              <a:rPr lang="ru-RU" altLang="ru-RU" dirty="0" smtClean="0">
                <a:solidFill>
                  <a:schemeClr val="tx1"/>
                </a:solidFill>
              </a:rPr>
              <a:t/>
            </a:r>
            <a:br>
              <a:rPr lang="ru-RU" altLang="ru-RU" dirty="0" smtClean="0">
                <a:solidFill>
                  <a:schemeClr val="tx1"/>
                </a:solidFill>
              </a:rPr>
            </a:br>
            <a:endParaRPr lang="ru-RU" altLang="ru-RU" dirty="0" smtClean="0"/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328372"/>
            <a:ext cx="193898" cy="30995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DCA048-F202-497F-8991-3B9014ACC06F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90515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0050"/>
            <a:ext cx="9144000" cy="2921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3200" b="1" dirty="0" smtClean="0"/>
              <a:t>Основные </a:t>
            </a:r>
            <a:r>
              <a:rPr lang="en-US" altLang="ru-RU" sz="3200" b="1" dirty="0" smtClean="0"/>
              <a:t>I</a:t>
            </a:r>
            <a:r>
              <a:rPr lang="ru-RU" altLang="ru-RU" sz="3200" b="1" dirty="0" smtClean="0"/>
              <a:t>Т-проекты</a:t>
            </a:r>
            <a:r>
              <a:rPr lang="en-US" altLang="ru-RU" sz="3200" b="1" dirty="0" smtClean="0"/>
              <a:t> </a:t>
            </a:r>
            <a:r>
              <a:rPr lang="ru-RU" altLang="ru-RU" sz="3200" b="1" dirty="0" smtClean="0"/>
              <a:t>Россельхознадзора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123950"/>
            <a:ext cx="8358187" cy="4367213"/>
          </a:xfrm>
        </p:spPr>
        <p:txBody>
          <a:bodyPr/>
          <a:lstStyle/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dirty="0" smtClean="0"/>
              <a:t>Официальный сайт Россельхознадзора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dirty="0" smtClean="0"/>
              <a:t>Автоматизированная система «Аргус»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b="1" u="sng" dirty="0" smtClean="0"/>
              <a:t>Автоматизированная система «Меркурий»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b="1" u="sng" dirty="0" smtClean="0"/>
              <a:t>Автоматизированная система «Веста»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b="1" u="sng" dirty="0" smtClean="0"/>
              <a:t>Автоматизированная система «Сирано»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dirty="0" smtClean="0"/>
              <a:t>Автоматизированная система «Гермес»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dirty="0" smtClean="0"/>
              <a:t>Автоматизированная система «Цербер»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dirty="0" smtClean="0"/>
              <a:t>Автоматизированная система «ИРЕНА»</a:t>
            </a:r>
            <a:endParaRPr lang="en-US" altLang="ru-RU" sz="1800" dirty="0" smtClean="0"/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dirty="0" smtClean="0"/>
              <a:t>Почтовая система Россельхознадзора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dirty="0" smtClean="0"/>
              <a:t>Кадровая система Россельхознадзора</a:t>
            </a:r>
          </a:p>
          <a:p>
            <a:pPr algn="ctr" eaLnBrk="1" hangingPunct="1"/>
            <a:endParaRPr lang="ru-RU" altLang="ru-RU" sz="2600" dirty="0" smtClean="0">
              <a:solidFill>
                <a:schemeClr val="tx1"/>
              </a:solidFill>
            </a:endParaRPr>
          </a:p>
          <a:p>
            <a:pPr algn="ctr" eaLnBrk="1" hangingPunct="1"/>
            <a:endParaRPr lang="ru-RU" altLang="ru-RU" sz="2800" dirty="0" smtClean="0">
              <a:solidFill>
                <a:schemeClr val="tx1"/>
              </a:solidFill>
            </a:endParaRPr>
          </a:p>
          <a:p>
            <a:pPr algn="ctr" eaLnBrk="1" hangingPunct="1"/>
            <a:endParaRPr lang="ru-RU" altLang="ru-RU" sz="2800" dirty="0" smtClean="0">
              <a:solidFill>
                <a:schemeClr val="tx1"/>
              </a:solidFill>
            </a:endParaRPr>
          </a:p>
        </p:txBody>
      </p:sp>
      <p:sp>
        <p:nvSpPr>
          <p:cNvPr id="7172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7740650" y="6328372"/>
            <a:ext cx="193898" cy="30995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4E9C91-E79B-4F8C-8346-CB6BF7B06B1B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64295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060125" y="6226722"/>
            <a:ext cx="1184283" cy="37062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77B4137-2908-4D11-8CF4-6921F4E91D4C}" type="slidenum">
              <a:rPr lang="en-GB" altLang="ru-RU" sz="1400">
                <a:solidFill>
                  <a:schemeClr val="bg1"/>
                </a:solidFill>
                <a:latin typeface="Verdana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3</a:t>
            </a:fld>
            <a:endParaRPr lang="en-GB" altLang="ru-RU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21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dirty="0" smtClean="0"/>
              <a:t>ФГИС Меркурий</a:t>
            </a:r>
            <a:endParaRPr lang="en-GB" altLang="ru-RU" b="1" dirty="0" smtClean="0"/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250825" y="1109663"/>
            <a:ext cx="8713788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Font typeface="Times New Roman" pitchFamily="18" charset="0"/>
              <a:buNone/>
            </a:pPr>
            <a:r>
              <a:rPr lang="ru-RU" altLang="ru-RU" sz="1600" b="1" dirty="0">
                <a:solidFill>
                  <a:schemeClr val="tx1"/>
                </a:solidFill>
              </a:rPr>
              <a:t>			ФГИС «Меркурий»</a:t>
            </a:r>
            <a:r>
              <a:rPr lang="ru-RU" altLang="ru-RU" sz="1600" dirty="0">
                <a:solidFill>
                  <a:schemeClr val="tx1"/>
                </a:solidFill>
              </a:rPr>
              <a:t> - одна из основных специализированных информационных систем, из которых состоит  «Государственная информационная система в сфере ветеринарии» </a:t>
            </a:r>
            <a:r>
              <a:rPr lang="ru-RU" altLang="ru-RU" sz="1600" b="1" dirty="0" err="1">
                <a:solidFill>
                  <a:schemeClr val="tx1"/>
                </a:solidFill>
              </a:rPr>
              <a:t>Ветис</a:t>
            </a:r>
            <a:r>
              <a:rPr lang="ru-RU" altLang="ru-RU" sz="1600" dirty="0">
                <a:solidFill>
                  <a:schemeClr val="tx1"/>
                </a:solidFill>
              </a:rPr>
              <a:t>, над созданием которой с 2005 года работает Россельхознадзор. 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Font typeface="Times New Roman" pitchFamily="18" charset="0"/>
              <a:buNone/>
            </a:pPr>
            <a:r>
              <a:rPr lang="ru-RU" altLang="ru-RU" sz="1600" b="1" dirty="0">
                <a:solidFill>
                  <a:schemeClr val="tx1"/>
                </a:solidFill>
              </a:rPr>
              <a:t>			ФГИС «Меркурий»</a:t>
            </a:r>
            <a:r>
              <a:rPr lang="ru-RU" altLang="ru-RU" sz="1600" dirty="0">
                <a:solidFill>
                  <a:schemeClr val="tx1"/>
                </a:solidFill>
              </a:rPr>
              <a:t> предназначена для электронной сертификации поднадзорных </a:t>
            </a:r>
            <a:r>
              <a:rPr lang="ru-RU" altLang="ru-RU" sz="1600" dirty="0" err="1">
                <a:solidFill>
                  <a:schemeClr val="tx1"/>
                </a:solidFill>
              </a:rPr>
              <a:t>госветнадзору</a:t>
            </a:r>
            <a:r>
              <a:rPr lang="ru-RU" altLang="ru-RU" sz="1600" dirty="0">
                <a:solidFill>
                  <a:schemeClr val="tx1"/>
                </a:solidFill>
              </a:rPr>
              <a:t> грузов, отслеживания их транзакций и </a:t>
            </a:r>
            <a:r>
              <a:rPr lang="ru-RU" altLang="ru-RU" sz="1600" dirty="0" smtClean="0">
                <a:solidFill>
                  <a:schemeClr val="tx1"/>
                </a:solidFill>
              </a:rPr>
              <a:t>путей </a:t>
            </a:r>
            <a:r>
              <a:rPr lang="ru-RU" altLang="ru-RU" sz="1600" dirty="0">
                <a:solidFill>
                  <a:schemeClr val="tx1"/>
                </a:solidFill>
              </a:rPr>
              <a:t>их перемещения по территории Российской Федерации и Таможенного союза. 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Font typeface="Times New Roman" pitchFamily="18" charset="0"/>
              <a:buNone/>
            </a:pPr>
            <a:r>
              <a:rPr lang="ru-RU" altLang="ru-RU" sz="1600" dirty="0">
                <a:solidFill>
                  <a:schemeClr val="tx1"/>
                </a:solidFill>
              </a:rPr>
              <a:t>			В результате интеграции </a:t>
            </a:r>
            <a:r>
              <a:rPr lang="ru-RU" altLang="ru-RU" sz="1600" b="1" dirty="0">
                <a:solidFill>
                  <a:schemeClr val="tx1"/>
                </a:solidFill>
              </a:rPr>
              <a:t>ФГИС «Меркурий»</a:t>
            </a:r>
            <a:r>
              <a:rPr lang="ru-RU" altLang="ru-RU" sz="1600" dirty="0">
                <a:solidFill>
                  <a:schemeClr val="tx1"/>
                </a:solidFill>
              </a:rPr>
              <a:t> с действующими системами </a:t>
            </a:r>
            <a:r>
              <a:rPr lang="ru-RU" altLang="ru-RU" sz="1600" b="1" dirty="0">
                <a:solidFill>
                  <a:schemeClr val="tx1"/>
                </a:solidFill>
              </a:rPr>
              <a:t>ФГИС «Аргус»</a:t>
            </a:r>
            <a:r>
              <a:rPr lang="ru-RU" altLang="ru-RU" sz="1600" dirty="0">
                <a:solidFill>
                  <a:schemeClr val="tx1"/>
                </a:solidFill>
              </a:rPr>
              <a:t> и </a:t>
            </a:r>
            <a:r>
              <a:rPr lang="ru-RU" altLang="ru-RU" sz="1600" b="1" dirty="0">
                <a:solidFill>
                  <a:schemeClr val="tx1"/>
                </a:solidFill>
              </a:rPr>
              <a:t>ФГИС «Веста»</a:t>
            </a:r>
            <a:r>
              <a:rPr lang="ru-RU" altLang="ru-RU" sz="1600" dirty="0">
                <a:solidFill>
                  <a:schemeClr val="tx1"/>
                </a:solidFill>
              </a:rPr>
              <a:t> и с разрабатываемыми </a:t>
            </a:r>
            <a:r>
              <a:rPr lang="ru-RU" altLang="ru-RU" sz="1600" dirty="0" err="1">
                <a:solidFill>
                  <a:schemeClr val="tx1"/>
                </a:solidFill>
              </a:rPr>
              <a:t>Россельхознадзором</a:t>
            </a:r>
            <a:r>
              <a:rPr lang="ru-RU" altLang="ru-RU" sz="1600" dirty="0">
                <a:solidFill>
                  <a:schemeClr val="tx1"/>
                </a:solidFill>
              </a:rPr>
              <a:t> системами </a:t>
            </a:r>
            <a:r>
              <a:rPr lang="ru-RU" altLang="ru-RU" sz="1600" b="1" dirty="0">
                <a:solidFill>
                  <a:schemeClr val="tx1"/>
                </a:solidFill>
              </a:rPr>
              <a:t>«Цербер»</a:t>
            </a:r>
            <a:r>
              <a:rPr lang="ru-RU" altLang="ru-RU" sz="1600" dirty="0">
                <a:solidFill>
                  <a:schemeClr val="tx1"/>
                </a:solidFill>
              </a:rPr>
              <a:t> и </a:t>
            </a:r>
            <a:r>
              <a:rPr lang="ru-RU" altLang="ru-RU" sz="1600" b="1" dirty="0">
                <a:solidFill>
                  <a:schemeClr val="tx1"/>
                </a:solidFill>
              </a:rPr>
              <a:t>«</a:t>
            </a:r>
            <a:r>
              <a:rPr lang="ru-RU" altLang="ru-RU" sz="1600" b="1" dirty="0" err="1">
                <a:solidFill>
                  <a:schemeClr val="tx1"/>
                </a:solidFill>
              </a:rPr>
              <a:t>Хорриот</a:t>
            </a:r>
            <a:r>
              <a:rPr lang="ru-RU" altLang="ru-RU" sz="1600" b="1" dirty="0">
                <a:solidFill>
                  <a:schemeClr val="tx1"/>
                </a:solidFill>
              </a:rPr>
              <a:t>»</a:t>
            </a:r>
            <a:r>
              <a:rPr lang="ru-RU" altLang="ru-RU" sz="1600" dirty="0">
                <a:solidFill>
                  <a:schemeClr val="tx1"/>
                </a:solidFill>
              </a:rPr>
              <a:t> создается единая информационная среда в области ветеринарии и обеспечения пищевой безопасности.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Font typeface="Times New Roman" pitchFamily="18" charset="0"/>
              <a:buNone/>
            </a:pPr>
            <a:r>
              <a:rPr lang="ru-RU" altLang="ru-RU" sz="1600" dirty="0">
                <a:solidFill>
                  <a:schemeClr val="tx1"/>
                </a:solidFill>
              </a:rPr>
              <a:t>			Эта информационная среда сможет обеспечить: полную </a:t>
            </a:r>
            <a:r>
              <a:rPr lang="ru-RU" altLang="ru-RU" sz="1600" dirty="0" err="1">
                <a:solidFill>
                  <a:schemeClr val="tx1"/>
                </a:solidFill>
              </a:rPr>
              <a:t>прослеживаемость</a:t>
            </a:r>
            <a:r>
              <a:rPr lang="ru-RU" altLang="ru-RU" sz="1600" dirty="0">
                <a:solidFill>
                  <a:schemeClr val="tx1"/>
                </a:solidFill>
              </a:rPr>
              <a:t> поднадзорной продукции</a:t>
            </a:r>
            <a:r>
              <a:rPr lang="en-US" altLang="ru-RU" sz="1600" dirty="0">
                <a:solidFill>
                  <a:schemeClr val="tx1"/>
                </a:solidFill>
              </a:rPr>
              <a:t>; </a:t>
            </a:r>
            <a:r>
              <a:rPr lang="ru-RU" altLang="ru-RU" sz="1600" dirty="0">
                <a:solidFill>
                  <a:schemeClr val="tx1"/>
                </a:solidFill>
              </a:rPr>
              <a:t>качественно повысить защищенность потребителя</a:t>
            </a:r>
            <a:r>
              <a:rPr lang="en-US" altLang="ru-RU" sz="1600" dirty="0">
                <a:solidFill>
                  <a:schemeClr val="tx1"/>
                </a:solidFill>
              </a:rPr>
              <a:t>;</a:t>
            </a:r>
            <a:r>
              <a:rPr lang="ru-RU" altLang="ru-RU" sz="1600" dirty="0">
                <a:solidFill>
                  <a:schemeClr val="tx1"/>
                </a:solidFill>
              </a:rPr>
              <a:t> обеспечить основы честной конкуренции в производстве и обороте поднадзорных грузов</a:t>
            </a:r>
            <a:r>
              <a:rPr lang="en-US" altLang="ru-RU" sz="1600" dirty="0">
                <a:solidFill>
                  <a:schemeClr val="tx1"/>
                </a:solidFill>
              </a:rPr>
              <a:t>;</a:t>
            </a:r>
            <a:r>
              <a:rPr lang="ru-RU" altLang="ru-RU" sz="1600" dirty="0">
                <a:solidFill>
                  <a:schemeClr val="tx1"/>
                </a:solidFill>
              </a:rPr>
              <a:t> защитить производителя от коррупционных проявлений</a:t>
            </a:r>
            <a:r>
              <a:rPr lang="en-US" altLang="ru-RU" sz="1600" dirty="0">
                <a:solidFill>
                  <a:schemeClr val="tx1"/>
                </a:solidFill>
              </a:rPr>
              <a:t>; </a:t>
            </a:r>
            <a:r>
              <a:rPr lang="ru-RU" altLang="ru-RU" sz="1600" dirty="0">
                <a:solidFill>
                  <a:schemeClr val="tx1"/>
                </a:solidFill>
              </a:rPr>
              <a:t>сделать полностью прозрачными и подконтрольными действия надзорных органов</a:t>
            </a:r>
            <a:r>
              <a:rPr lang="en-US" altLang="ru-RU" sz="1600" dirty="0">
                <a:solidFill>
                  <a:schemeClr val="tx1"/>
                </a:solidFill>
              </a:rPr>
              <a:t>;</a:t>
            </a:r>
            <a:r>
              <a:rPr lang="ru-RU" altLang="ru-RU" sz="1600" dirty="0">
                <a:solidFill>
                  <a:schemeClr val="tx1"/>
                </a:solidFill>
              </a:rPr>
              <a:t> сэкономить огромные средства за счет удешевления надзорных и контрольных процедур.</a:t>
            </a:r>
          </a:p>
        </p:txBody>
      </p:sp>
    </p:spTree>
    <p:extLst>
      <p:ext uri="{BB962C8B-B14F-4D97-AF65-F5344CB8AC3E}">
        <p14:creationId xmlns="" xmlns:p14="http://schemas.microsoft.com/office/powerpoint/2010/main" val="3017191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804248" y="6262491"/>
            <a:ext cx="1584175" cy="30995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2CECFDE-94E2-4440-8D13-333DE80A9EDD}" type="slidenum">
              <a:rPr lang="en-GB" altLang="ru-RU" sz="1400">
                <a:solidFill>
                  <a:schemeClr val="bg1"/>
                </a:solidFill>
                <a:latin typeface="Verdana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GB" altLang="ru-RU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26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777875"/>
          </a:xfrm>
        </p:spPr>
        <p:txBody>
          <a:bodyPr>
            <a:norm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dirty="0" smtClean="0"/>
              <a:t>Динамика оформления ВСД</a:t>
            </a:r>
            <a:endParaRPr lang="en-GB" altLang="ru-RU" b="1" dirty="0" smtClean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1052736"/>
          <a:ext cx="896448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7673111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060125" y="6262491"/>
            <a:ext cx="208326" cy="30995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6C7F532-6B3A-40D4-BB35-1D784048C4C6}" type="slidenum">
              <a:rPr lang="en-GB" altLang="ru-RU" sz="1400">
                <a:solidFill>
                  <a:schemeClr val="bg1"/>
                </a:solidFill>
                <a:latin typeface="Verdana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GB" altLang="ru-RU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3315" name="Rectangle 1"/>
          <p:cNvSpPr>
            <a:spLocks noGrp="1" noChangeArrowheads="1"/>
          </p:cNvSpPr>
          <p:nvPr>
            <p:ph type="title"/>
          </p:nvPr>
        </p:nvSpPr>
        <p:spPr>
          <a:xfrm>
            <a:off x="179512" y="130845"/>
            <a:ext cx="8964488" cy="777875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dirty="0" smtClean="0"/>
              <a:t>Активно используют Меркурий</a:t>
            </a:r>
            <a:endParaRPr lang="en-GB" altLang="ru-RU" b="1" dirty="0" smtClean="0"/>
          </a:p>
        </p:txBody>
      </p:sp>
      <p:sp>
        <p:nvSpPr>
          <p:cNvPr id="13316" name="Прямоугольник 1"/>
          <p:cNvSpPr>
            <a:spLocks noChangeArrowheads="1"/>
          </p:cNvSpPr>
          <p:nvPr/>
        </p:nvSpPr>
        <p:spPr bwMode="auto">
          <a:xfrm>
            <a:off x="539428" y="777993"/>
            <a:ext cx="4176588" cy="524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Челябинская область 441958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Краснодарский край 197907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Владимирская область 96931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Архангельская область 91638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Курганская область 75444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Вологодская область 62567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 Коми 61921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Брянская область 60685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Новосибирская область 55955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Саратовская область 50090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Костромская область 40170 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Воронежская область 39120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 Татарстан 34609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Кемеровская область 33340</a:t>
            </a:r>
          </a:p>
          <a:p>
            <a:pPr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Мурманская область 32022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620688"/>
            <a:ext cx="4716016" cy="545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Tx/>
              <a:buAutoNum type="arabicPeriod"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г. Москва 30043  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Красноярский край 26102 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Курская область 20616 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Кировская область 19432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Белгородская область 19264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Калужская область 19162 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Ростовская область 16528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Смоленская область 16078 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Липецкая область 15391 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Республика Саха (Якутия) 15316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Свердловская область 13514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Ставропольский край 10737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Волгоградская область 10661</a:t>
            </a:r>
          </a:p>
          <a:p>
            <a:pPr marL="457200" indent="-457200" hangingPunct="1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+mj-lt"/>
              <a:buAutoNum type="arabicPeriod" startAt="16"/>
            </a:pP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Хабаровский край 10084 </a:t>
            </a:r>
          </a:p>
        </p:txBody>
      </p:sp>
    </p:spTree>
    <p:extLst>
      <p:ext uri="{BB962C8B-B14F-4D97-AF65-F5344CB8AC3E}">
        <p14:creationId xmlns="" xmlns:p14="http://schemas.microsoft.com/office/powerpoint/2010/main" val="13416834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876256" y="6262491"/>
            <a:ext cx="1296144" cy="30995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B8DCFD9F-051E-469A-A0FB-F2521998E3C0}" type="slidenum">
              <a:rPr lang="en-GB" altLang="ru-RU" sz="1400" smtClean="0">
                <a:solidFill>
                  <a:schemeClr val="bg1"/>
                </a:solidFill>
                <a:latin typeface="Verdana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r>
              <a:rPr lang="ru-RU" altLang="ru-RU" sz="1400" dirty="0" smtClean="0">
                <a:solidFill>
                  <a:schemeClr val="bg1"/>
                </a:solidFill>
                <a:latin typeface="Verdana" pitchFamily="34" charset="0"/>
              </a:rPr>
              <a:t>  </a:t>
            </a:r>
          </a:p>
        </p:txBody>
      </p:sp>
      <p:sp>
        <p:nvSpPr>
          <p:cNvPr id="1536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777875"/>
          </a:xfrm>
        </p:spPr>
        <p:txBody>
          <a:bodyPr>
            <a:norm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dirty="0" smtClean="0"/>
              <a:t>Попробовали работать</a:t>
            </a:r>
            <a:endParaRPr lang="en-GB" altLang="ru-RU" b="1" dirty="0" smtClean="0"/>
          </a:p>
        </p:txBody>
      </p:sp>
      <p:sp>
        <p:nvSpPr>
          <p:cNvPr id="4" name="Прямоугольник 3"/>
          <p:cNvSpPr>
            <a:spLocks/>
          </p:cNvSpPr>
          <p:nvPr/>
        </p:nvSpPr>
        <p:spPr>
          <a:xfrm>
            <a:off x="251520" y="836712"/>
            <a:ext cx="8712968" cy="517064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Ярославская область 8862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Сахалинская область 8843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Тульская область 7297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Мордовия 4941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Калининградская область 4100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Дагестан 3365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Тверская область 3347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Оренбургская область 2976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Рязанская область 2807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 Пермский край 2526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 Омская область 2240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Удмуртская Республика 1823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Нижегородская область 1789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Калмыкия 1721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 г. Севастополь 1405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Хакасия1390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Амурская область 1289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Алтайский край 1184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Ямало-Ненецкий АО1071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Ханты-Мансийский АО1050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Астраханская область 978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Тюменская область 939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Башкортостан 895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Чеченская Республика 842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Ивановская область 805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Марий Эл 789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Пензенская область 734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 Камчатский край 678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Алтай 677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Иркутская область 623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Карачаево-Черкесская Республика 517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 Московская область 503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Забайкальский край 420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Чувашская Республика 389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Самарская область 368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Кабардино-Балкарская Республика 356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Новгородская область 346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Бурятия 278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 Псковская область 258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Приморский край 219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Северная Осетия - Алания 217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Орловская область 213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Республика Карелия 201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Ленинградская область 176 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19558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5292725" y="6092825"/>
            <a:ext cx="2087563" cy="649288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3F5BC3BB-8A94-4A9A-95D7-36C313C14F40}" type="slidenum">
              <a:rPr lang="en-GB" altLang="ru-RU" sz="1400">
                <a:solidFill>
                  <a:schemeClr val="bg1"/>
                </a:solidFill>
                <a:latin typeface="Verdana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GB" altLang="ru-RU" sz="14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7411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418877"/>
            <a:ext cx="8229600" cy="777875"/>
          </a:xfrm>
        </p:spPr>
        <p:txBody>
          <a:bodyPr>
            <a:norm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dirty="0" smtClean="0"/>
              <a:t>Не работают и не работали</a:t>
            </a:r>
            <a:endParaRPr lang="en-GB" altLang="ru-RU" b="1" dirty="0" smtClean="0"/>
          </a:p>
        </p:txBody>
      </p:sp>
      <p:sp>
        <p:nvSpPr>
          <p:cNvPr id="4" name="Прямоугольник 3"/>
          <p:cNvSpPr>
            <a:spLocks/>
          </p:cNvSpPr>
          <p:nvPr/>
        </p:nvSpPr>
        <p:spPr>
          <a:xfrm>
            <a:off x="504056" y="1556792"/>
            <a:ext cx="8892480" cy="300082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Томская область 92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 Республика Адыгея 82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 Тамбовская область 64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 Ненецкий АО 63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 Еврейская АО 56 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Магаданская область 47 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Республика Тыва 45 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Ульяновская область 22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г. Санкт-Петербург 3 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Чукотский автономный округ 1 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Байконур 0 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Республика Ингушетия 0 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Республика Крым 0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32207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539750" y="2636838"/>
            <a:ext cx="8229600" cy="1143000"/>
          </a:xfrm>
        </p:spPr>
        <p:txBody>
          <a:bodyPr/>
          <a:lstStyle/>
          <a:p>
            <a:r>
              <a:rPr lang="ru-RU" altLang="ru-RU" b="1" dirty="0" smtClean="0"/>
              <a:t>ФГИС «ВЕСТА»</a:t>
            </a: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62507E-610C-42DE-B62E-5AF14B28D042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20417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444208" y="6237312"/>
            <a:ext cx="936080" cy="36004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4E9DD9E-74FB-4458-8503-1AD0106E4534}" type="slidenum">
              <a:rPr lang="en-GB" altLang="ru-RU" sz="1400">
                <a:solidFill>
                  <a:schemeClr val="bg1"/>
                </a:solidFill>
                <a:latin typeface="Verdana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GB" altLang="ru-RU" sz="14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48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06437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600" b="1" u="sng" dirty="0" smtClean="0"/>
              <a:t>Автоматизированная система Веста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713788" cy="4895850"/>
          </a:xfrm>
        </p:spPr>
        <p:txBody>
          <a:bodyPr/>
          <a:lstStyle/>
          <a:p>
            <a:pPr marL="0" indent="431800" algn="just" eaLnBrk="1" hangingPunct="1">
              <a:spcBef>
                <a:spcPts val="600"/>
              </a:spcBef>
              <a:tabLst>
                <a:tab pos="361950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ru-RU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Система «</a:t>
            </a:r>
            <a:r>
              <a:rPr lang="en-US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Веста</a:t>
            </a:r>
            <a:r>
              <a:rPr lang="ru-RU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en-US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предназначена для автоматизации процесса сбора, передачи и анализа информации по проведению лабораторного тестирования образцов поднадзорной продукции при исследованиях в области диагностики, пищевой безопасности, качества продовольствия и кормов, качества и безопасности лекарственных средств для животных и т.п.</a:t>
            </a:r>
          </a:p>
          <a:p>
            <a:pPr marL="0" indent="431800" algn="just" eaLnBrk="1" hangingPunct="1">
              <a:spcBef>
                <a:spcPts val="600"/>
              </a:spcBef>
              <a:tabLst>
                <a:tab pos="361950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ru-RU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С помощью системы «Веста» осуществляется централизованный контроль за выполнением государственных программ.</a:t>
            </a:r>
          </a:p>
          <a:p>
            <a:pPr marL="0" indent="431800" algn="just" eaLnBrk="1" hangingPunct="1">
              <a:spcBef>
                <a:spcPts val="600"/>
              </a:spcBef>
              <a:tabLst>
                <a:tab pos="361950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ru-RU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Осуществляется контроль  за мониторингом безопасности пищевой продукции и эпизоотический мониторинг.</a:t>
            </a:r>
          </a:p>
          <a:p>
            <a:pPr marL="0" indent="431800" algn="ctr" eaLnBrk="1" hangingPunct="1">
              <a:spcBef>
                <a:spcPts val="600"/>
              </a:spcBef>
              <a:buFontTx/>
              <a:buNone/>
              <a:tabLst>
                <a:tab pos="361950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ru-RU" sz="2000" b="1" dirty="0" smtClean="0">
                <a:latin typeface="+mj-lt"/>
                <a:cs typeface="Times New Roman" pitchFamily="18" charset="0"/>
              </a:rPr>
              <a:t>Цели создания</a:t>
            </a:r>
            <a:endParaRPr lang="ru-RU" sz="2000" dirty="0" smtClean="0">
              <a:solidFill>
                <a:srgbClr val="0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50825" y="3500438"/>
            <a:ext cx="8675688" cy="2449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indent="432000" algn="just" eaLnBrk="1" hangingPunct="1">
              <a:lnSpc>
                <a:spcPct val="80000"/>
              </a:lnSpc>
              <a:spcBef>
                <a:spcPts val="6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Создание информационно-аналитического комплекса, обслуживающего сеть ветеринарных лабораторий в Российской Федерации.</a:t>
            </a:r>
          </a:p>
          <a:p>
            <a:pPr indent="432000" algn="just" eaLnBrk="1" hangingPunct="1">
              <a:lnSpc>
                <a:spcPct val="80000"/>
              </a:lnSpc>
              <a:spcBef>
                <a:spcPts val="6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1500" dirty="0">
                <a:latin typeface="Arial" pitchFamily="34" charset="0"/>
                <a:cs typeface="Arial" pitchFamily="34" charset="0"/>
              </a:rPr>
              <a:t>Создание единой централизованной базы данных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результатов лабораторных исследований поднадзорной продукции с возможностью доступа </a:t>
            </a:r>
            <a:r>
              <a:rPr lang="en-GB" sz="1500" dirty="0">
                <a:latin typeface="Arial" pitchFamily="34" charset="0"/>
                <a:cs typeface="Arial" pitchFamily="34" charset="0"/>
              </a:rPr>
              <a:t>в любой момент времени к актуальной информации для формирования отчетов, быстрого поиска и анализа информации.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indent="432000" algn="just" eaLnBrk="1" hangingPunct="1">
              <a:lnSpc>
                <a:spcPct val="80000"/>
              </a:lnSpc>
              <a:spcBef>
                <a:spcPts val="6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1500" dirty="0">
                <a:latin typeface="Arial" pitchFamily="34" charset="0"/>
                <a:cs typeface="Arial" pitchFamily="34" charset="0"/>
              </a:rPr>
              <a:t>Сокращение времени на оформление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лабораторной отчетности</a:t>
            </a:r>
            <a:r>
              <a:rPr lang="en-GB" sz="1500" dirty="0">
                <a:latin typeface="Arial" pitchFamily="34" charset="0"/>
                <a:cs typeface="Arial" pitchFamily="34" charset="0"/>
              </a:rPr>
              <a:t>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indent="432000" algn="just" eaLnBrk="1" hangingPunct="1">
              <a:lnSpc>
                <a:spcPct val="80000"/>
              </a:lnSpc>
              <a:spcBef>
                <a:spcPts val="6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Учет</a:t>
            </a:r>
            <a:r>
              <a:rPr lang="en-GB" sz="15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всех стадий проведения исследований</a:t>
            </a:r>
            <a:r>
              <a:rPr lang="en-GB" sz="1500" dirty="0">
                <a:latin typeface="Arial" pitchFamily="34" charset="0"/>
                <a:cs typeface="Arial" pitchFamily="34" charset="0"/>
              </a:rPr>
              <a:t>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indent="432000" algn="just" eaLnBrk="1" hangingPunct="1">
              <a:lnSpc>
                <a:spcPct val="80000"/>
              </a:lnSpc>
              <a:spcBef>
                <a:spcPts val="6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Сокращение</a:t>
            </a:r>
            <a:r>
              <a:rPr lang="en-GB" sz="1500" dirty="0">
                <a:latin typeface="Arial" pitchFamily="34" charset="0"/>
                <a:cs typeface="Arial" pitchFamily="34" charset="0"/>
              </a:rPr>
              <a:t> трудовых, материальных и финансовых затрат на оформление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документации,</a:t>
            </a:r>
            <a:r>
              <a:rPr lang="en-GB" sz="1500" dirty="0">
                <a:latin typeface="Arial" pitchFamily="34" charset="0"/>
                <a:cs typeface="Arial" pitchFamily="34" charset="0"/>
              </a:rPr>
              <a:t>минимизации человеческих ошибок, благодаря наличию готовых форм для ввода информации, а также проверки вводимых пользователем данных.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marL="180975" indent="180975" eaLnBrk="1" hangingPunct="1">
              <a:lnSpc>
                <a:spcPct val="80000"/>
              </a:lnSpc>
              <a:spcBef>
                <a:spcPts val="5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1400" dirty="0"/>
          </a:p>
        </p:txBody>
      </p:sp>
    </p:spTree>
    <p:extLst>
      <p:ext uri="{BB962C8B-B14F-4D97-AF65-F5344CB8AC3E}">
        <p14:creationId xmlns="" xmlns:p14="http://schemas.microsoft.com/office/powerpoint/2010/main" val="31471627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476250"/>
            <a:ext cx="8229600" cy="5400675"/>
          </a:xfrm>
        </p:spPr>
        <p:txBody>
          <a:bodyPr>
            <a:normAutofit fontScale="92500"/>
          </a:bodyPr>
          <a:lstStyle/>
          <a:p>
            <a:pPr algn="ctr">
              <a:buFontTx/>
              <a:buNone/>
            </a:pPr>
            <a:r>
              <a:rPr lang="ru-RU" altLang="ru-RU" sz="2000" b="1" dirty="0" smtClean="0"/>
              <a:t>К ФГИС «Веста» подключены </a:t>
            </a:r>
            <a:r>
              <a:rPr lang="en-US" altLang="ru-RU" sz="2000" b="1" dirty="0" smtClean="0"/>
              <a:t>276 </a:t>
            </a:r>
            <a:r>
              <a:rPr lang="ru-RU" altLang="ru-RU" sz="2000" b="1" dirty="0" smtClean="0"/>
              <a:t>лабораторий (+</a:t>
            </a:r>
            <a:r>
              <a:rPr lang="en-US" altLang="ru-RU" sz="2000" b="1" dirty="0" smtClean="0"/>
              <a:t>121</a:t>
            </a:r>
            <a:r>
              <a:rPr lang="ru-RU" altLang="ru-RU" sz="2000" b="1" dirty="0" smtClean="0"/>
              <a:t> учреждение в 201</a:t>
            </a:r>
            <a:r>
              <a:rPr lang="en-US" altLang="ru-RU" sz="2000" b="1" dirty="0" smtClean="0"/>
              <a:t>5</a:t>
            </a:r>
            <a:r>
              <a:rPr lang="ru-RU" altLang="ru-RU" sz="2000" b="1" dirty="0" smtClean="0"/>
              <a:t> году) различных форм собственности, из них:</a:t>
            </a:r>
          </a:p>
          <a:p>
            <a:pPr marL="0" lvl="1" indent="-431800" algn="just" eaLnBrk="1" hangingPunct="1">
              <a:spcBef>
                <a:spcPts val="600"/>
              </a:spcBef>
              <a:buFontTx/>
              <a:buChar char="•"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все федеральные  государственные учреждения, подведомственные РСХН (22 ветеринарных лабораторий, 12 референтных центров, 3 научно-исследовательских института);</a:t>
            </a:r>
          </a:p>
          <a:p>
            <a:pPr marL="0" lvl="1" indent="-431800" algn="just" eaLnBrk="1" hangingPunct="1">
              <a:spcBef>
                <a:spcPts val="600"/>
              </a:spcBef>
              <a:buFontTx/>
              <a:buChar char="•"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225 (+121 в 2015 году) государственных ветеринарных лабораторий, подведомственных органам управления ветеринарией субъектов Российской Федерации;</a:t>
            </a:r>
          </a:p>
          <a:p>
            <a:pPr>
              <a:buFont typeface="Arial" pitchFamily="34" charset="0"/>
              <a:buChar char="•"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5 научно-исследовательских институтов:</a:t>
            </a:r>
          </a:p>
          <a:p>
            <a:pPr>
              <a:buFontTx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ФГАОУВПО Дальневосточный федеральный университет;</a:t>
            </a:r>
          </a:p>
          <a:p>
            <a:pPr>
              <a:buFontTx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ГНУ ВНИИМП им. Горбатова Россельхозакадемии;</a:t>
            </a:r>
          </a:p>
          <a:p>
            <a:pPr>
              <a:buFontTx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ГНУ Краснодарский научно-исследовательский ветеринарный институт;</a:t>
            </a:r>
          </a:p>
          <a:p>
            <a:pPr>
              <a:buFontTx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ФГУП «ВНИРО»;</a:t>
            </a:r>
          </a:p>
          <a:p>
            <a:pPr>
              <a:buFontTx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ФБУ Мурманский центр стандартизации и метрологии.</a:t>
            </a:r>
          </a:p>
          <a:p>
            <a:pPr marL="0" lvl="1" indent="-431800" algn="just" eaLnBrk="1" hangingPunct="1">
              <a:spcBef>
                <a:spcPts val="600"/>
              </a:spcBef>
              <a:buFontTx/>
              <a:buChar char="•"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ветеринарные лаборатории государственной ветеринарной службы Республики Беларусь.</a:t>
            </a:r>
          </a:p>
          <a:p>
            <a:pPr>
              <a:buFontTx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ГУ Белорусский государственный ветеринарный институт;</a:t>
            </a:r>
          </a:p>
          <a:p>
            <a:pPr>
              <a:buFontTx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ГВСУ Минская областная ветеринарная лаборатория.</a:t>
            </a:r>
          </a:p>
          <a:p>
            <a:pPr marL="0" lvl="1" indent="-431800" algn="just" eaLnBrk="1" hangingPunct="1">
              <a:spcBef>
                <a:spcPts val="600"/>
              </a:spcBef>
              <a:buFontTx/>
              <a:buNone/>
            </a:pPr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Номер слайда 4"/>
          <p:cNvSpPr txBox="1">
            <a:spLocks noGrp="1"/>
          </p:cNvSpPr>
          <p:nvPr/>
        </p:nvSpPr>
        <p:spPr bwMode="auto">
          <a:xfrm>
            <a:off x="7740650" y="6245225"/>
            <a:ext cx="946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75BA159-07D4-4BD3-984A-60A50DAC5BB4}" type="slidenum">
              <a:rPr lang="ru-RU" altLang="ru-RU" sz="1400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41388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332656"/>
            <a:ext cx="8229600" cy="5544269"/>
          </a:xfrm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2800" b="1" dirty="0" smtClean="0"/>
              <a:t>Итоги работы за 9 месяцев 2015 г.</a:t>
            </a:r>
          </a:p>
          <a:p>
            <a:pPr algn="just"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2000" b="1" dirty="0" smtClean="0"/>
              <a:t>	</a:t>
            </a:r>
          </a:p>
          <a:p>
            <a:pPr algn="just"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2000" b="1" dirty="0" smtClean="0"/>
              <a:t>           </a:t>
            </a:r>
            <a:r>
              <a:rPr lang="ru-RU" altLang="ru-RU" sz="7200" b="1" dirty="0" smtClean="0"/>
              <a:t>Наиболее активно использовали ФГИС «Веста»:</a:t>
            </a:r>
          </a:p>
          <a:p>
            <a:r>
              <a:rPr lang="ru-RU" altLang="ru-RU" sz="7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7200" dirty="0" smtClean="0">
                <a:solidFill>
                  <a:schemeClr val="tx1"/>
                </a:solidFill>
                <a:cs typeface="Times New Roman" pitchFamily="18" charset="0"/>
              </a:rPr>
              <a:t>ФГБУ «Белгородская МВЛ» – 474 842 исследования</a:t>
            </a:r>
          </a:p>
          <a:p>
            <a:r>
              <a:rPr lang="ru-RU" altLang="ru-RU" sz="7200" dirty="0" smtClean="0">
                <a:solidFill>
                  <a:schemeClr val="tx1"/>
                </a:solidFill>
                <a:cs typeface="Times New Roman" pitchFamily="18" charset="0"/>
              </a:rPr>
              <a:t>	ФГБУ «Ставропольская МВЛ» – 302 267 исследований (отсутствовали в числе лидеров в 2014 году);</a:t>
            </a:r>
          </a:p>
          <a:p>
            <a:r>
              <a:rPr lang="ru-RU" altLang="ru-RU" sz="7200" dirty="0" smtClean="0">
                <a:solidFill>
                  <a:schemeClr val="tx1"/>
                </a:solidFill>
                <a:cs typeface="Times New Roman" pitchFamily="18" charset="0"/>
              </a:rPr>
              <a:t>	ФГБУ «Брянская МВЛ» – 256 538 исследований (отсутствовали в числе лидеров в 2014 году);</a:t>
            </a:r>
          </a:p>
          <a:p>
            <a:r>
              <a:rPr lang="ru-RU" altLang="ru-RU" sz="7200" dirty="0" smtClean="0">
                <a:solidFill>
                  <a:schemeClr val="tx1"/>
                </a:solidFill>
                <a:cs typeface="Times New Roman" pitchFamily="18" charset="0"/>
              </a:rPr>
              <a:t>	ФГБУ «Ленинградская МВЛ» – 23 1876 исследования</a:t>
            </a:r>
          </a:p>
          <a:p>
            <a:r>
              <a:rPr lang="ru-RU" altLang="ru-RU" sz="7200" dirty="0" smtClean="0">
                <a:cs typeface="Times New Roman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7200" b="1" dirty="0" smtClean="0"/>
              <a:t>	До сих пор не полностью работают в ФГИС «Веста» (не вносят информацию по диагностике болезней животных):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7200" b="1" dirty="0" smtClean="0"/>
              <a:t>	</a:t>
            </a:r>
            <a:r>
              <a:rPr lang="ru-RU" altLang="ru-RU" sz="7200" dirty="0" smtClean="0">
                <a:solidFill>
                  <a:schemeClr val="tx1"/>
                </a:solidFill>
              </a:rPr>
              <a:t>ФГБУ «Башкирский РЦ», ФГБУ «ВНИИЗЖ»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endParaRPr lang="ru-RU" altLang="ru-RU" sz="72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ru-RU" altLang="ru-RU" sz="7200" b="1" dirty="0" smtClean="0"/>
              <a:t>	Наименьшее количество внесенных в ФГИС «Веста» исследований: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7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7200" dirty="0" smtClean="0">
                <a:solidFill>
                  <a:schemeClr val="tx1"/>
                </a:solidFill>
                <a:cs typeface="Times New Roman" pitchFamily="18" charset="0"/>
              </a:rPr>
              <a:t>ФГБУ «Башкирский РЦ» – 4 199 исследований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7200" b="1" dirty="0" smtClean="0">
                <a:solidFill>
                  <a:schemeClr val="tx1"/>
                </a:solidFill>
                <a:cs typeface="Times New Roman" pitchFamily="18" charset="0"/>
              </a:rPr>
              <a:t>	</a:t>
            </a:r>
            <a:r>
              <a:rPr lang="ru-RU" altLang="ru-RU" sz="7200" dirty="0" smtClean="0">
                <a:solidFill>
                  <a:schemeClr val="tx1"/>
                </a:solidFill>
                <a:cs typeface="Times New Roman" pitchFamily="18" charset="0"/>
              </a:rPr>
              <a:t>ФГБУ «ВНИИКР» - 6 620 исследований</a:t>
            </a:r>
          </a:p>
          <a:p>
            <a:pPr>
              <a:buFontTx/>
              <a:buNone/>
            </a:pPr>
            <a:endParaRPr lang="ru-RU" alt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7200" b="1" dirty="0" smtClean="0"/>
              <a:t>		</a:t>
            </a:r>
          </a:p>
        </p:txBody>
      </p:sp>
      <p:sp>
        <p:nvSpPr>
          <p:cNvPr id="24579" name="Номер слайда 4"/>
          <p:cNvSpPr txBox="1">
            <a:spLocks noGrp="1"/>
          </p:cNvSpPr>
          <p:nvPr/>
        </p:nvSpPr>
        <p:spPr bwMode="auto">
          <a:xfrm>
            <a:off x="7740650" y="6245225"/>
            <a:ext cx="946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835B07B-2B4E-4155-A8F2-C46356D6F54C}" type="slidenum">
              <a:rPr lang="ru-RU" altLang="ru-RU" sz="1400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07610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 smtClean="0"/>
              <a:t/>
            </a:r>
            <a:br>
              <a:rPr lang="ru-RU" altLang="ru-RU" sz="2000" b="1" dirty="0" smtClean="0"/>
            </a:br>
            <a:r>
              <a:rPr lang="ru-RU" altLang="ru-RU" sz="2000" b="1" dirty="0" smtClean="0"/>
              <a:t/>
            </a:r>
            <a:br>
              <a:rPr lang="ru-RU" altLang="ru-RU" sz="2000" b="1" dirty="0" smtClean="0"/>
            </a:br>
            <a:r>
              <a:rPr lang="ru-RU" altLang="ru-RU" sz="3600" b="1" dirty="0" smtClean="0"/>
              <a:t>Итоги работы за 2015 г.  </a:t>
            </a:r>
            <a:br>
              <a:rPr lang="ru-RU" altLang="ru-RU" sz="3600" b="1" dirty="0" smtClean="0"/>
            </a:br>
            <a:endParaRPr lang="ru-RU" altLang="ru-RU" sz="3600" dirty="0" smtClean="0"/>
          </a:p>
        </p:txBody>
      </p:sp>
      <p:sp>
        <p:nvSpPr>
          <p:cNvPr id="26627" name="Содержимое 3"/>
          <p:cNvSpPr>
            <a:spLocks noGrp="1"/>
          </p:cNvSpPr>
          <p:nvPr>
            <p:ph idx="1"/>
          </p:nvPr>
        </p:nvSpPr>
        <p:spPr>
          <a:xfrm>
            <a:off x="457200" y="1484783"/>
            <a:ext cx="8229600" cy="4392141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2000" b="1" dirty="0" smtClean="0"/>
              <a:t>	Наиболее активно участвуют в «народном творчестве», т.е. совершенствуют и развивают систему: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ru-RU" altLang="ru-RU" sz="1600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ФГБУ «Брянская МВЛ»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ФГБУ «Белгородская МВЛ»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ФГБУ «ВГНКИ»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ФГБУ «Тверская МВЛ»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ФГБУ «НЦБРП»</a:t>
            </a:r>
          </a:p>
          <a:p>
            <a:pPr>
              <a:buFontTx/>
              <a:buNone/>
            </a:pPr>
            <a:endParaRPr lang="ru-RU" altLang="ru-RU" dirty="0" smtClean="0"/>
          </a:p>
        </p:txBody>
      </p:sp>
      <p:sp>
        <p:nvSpPr>
          <p:cNvPr id="26628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2DC716-7E86-405F-967D-85ED520E6890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547117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38238"/>
          </a:xfrm>
        </p:spPr>
        <p:txBody>
          <a:bodyPr>
            <a:noAutofit/>
          </a:bodyPr>
          <a:lstStyle/>
          <a:p>
            <a:r>
              <a:rPr lang="ru-RU" altLang="ru-RU" sz="3200" b="1" dirty="0" smtClean="0"/>
              <a:t>Количество  заявок поступивших  в ФГИС «Веста» для исправления результатов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176117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RU" sz="2400" dirty="0" smtClean="0"/>
              <a:t>		</a:t>
            </a:r>
            <a:r>
              <a:rPr lang="ru-RU" altLang="ru-RU" sz="2000" dirty="0" smtClean="0"/>
              <a:t>Всего за 2015 год поступило 2661 заявка, из них:</a:t>
            </a:r>
          </a:p>
          <a:p>
            <a:pPr algn="just">
              <a:buFontTx/>
              <a:buNone/>
            </a:pPr>
            <a:r>
              <a:rPr lang="ru-RU" altLang="ru-RU" sz="2000" dirty="0" smtClean="0"/>
              <a:t>              одобрено 2400, отклонена 261 заявка.</a:t>
            </a:r>
          </a:p>
          <a:p>
            <a:pPr algn="just">
              <a:buFontTx/>
              <a:buNone/>
            </a:pPr>
            <a:r>
              <a:rPr lang="ru-RU" altLang="ru-RU" sz="2000" dirty="0" smtClean="0"/>
              <a:t>		</a:t>
            </a:r>
          </a:p>
          <a:p>
            <a:pPr algn="just">
              <a:buFontTx/>
              <a:buNone/>
            </a:pPr>
            <a:r>
              <a:rPr lang="ru-RU" altLang="ru-RU" sz="2000" dirty="0" smtClean="0"/>
              <a:t>       Наибольшее количество заявок поступило от: </a:t>
            </a:r>
          </a:p>
          <a:p>
            <a:pPr>
              <a:buFontTx/>
              <a:buNone/>
            </a:pPr>
            <a:r>
              <a:rPr lang="ru-RU" altLang="ru-RU" sz="2000" dirty="0" smtClean="0"/>
              <a:t>	</a:t>
            </a:r>
            <a:r>
              <a:rPr lang="ru-RU" altLang="ru-RU" sz="2000" b="1" dirty="0" smtClean="0"/>
              <a:t>      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ФГБУ «Иркутская МВЛ» - 1565</a:t>
            </a:r>
          </a:p>
          <a:p>
            <a:pPr>
              <a:buFontTx/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      ФГБУ «Белгородская МВЛ» - 93</a:t>
            </a:r>
          </a:p>
          <a:p>
            <a:pPr>
              <a:buFontTx/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      ФГБУ «Калининградская МВЛ» - 85</a:t>
            </a:r>
          </a:p>
          <a:p>
            <a:pPr>
              <a:buFontTx/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      ФГБУ «Тульская МВЛ» - 82</a:t>
            </a:r>
          </a:p>
          <a:p>
            <a:pPr>
              <a:buFontTx/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      ФГБУ «Красноярский РЦ» - 59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C2929-CA1A-45FC-863C-3BC04D68AD7A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864618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964488" cy="576064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Примеры не правильного внесения сведений в ФГИС «Веста» о материалах и показателях  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980728"/>
            <a:ext cx="8712968" cy="4920011"/>
          </a:xfrm>
        </p:spPr>
        <p:txBody>
          <a:bodyPr>
            <a:normAutofit/>
          </a:bodyPr>
          <a:lstStyle/>
          <a:p>
            <a:pPr marL="0" indent="0"/>
            <a:endParaRPr lang="ru-RU" sz="1600" dirty="0" smtClean="0"/>
          </a:p>
          <a:p>
            <a:pPr marL="0" indent="0"/>
            <a:endParaRPr lang="ru-RU" sz="1600" dirty="0"/>
          </a:p>
          <a:p>
            <a:pPr marL="0" indent="0"/>
            <a:r>
              <a:rPr lang="ru-RU" sz="1600" dirty="0" smtClean="0"/>
              <a:t>По государственной работе «</a:t>
            </a:r>
            <a:r>
              <a:rPr lang="ru-RU" sz="1600" b="1" dirty="0" smtClean="0"/>
              <a:t>Проведение лабораторных исследований </a:t>
            </a:r>
            <a:r>
              <a:rPr lang="ru-RU" sz="1600" dirty="0" smtClean="0"/>
              <a:t>сырья, продукции животного происхождения, кормов и биологического материала </a:t>
            </a:r>
            <a:r>
              <a:rPr lang="ru-RU" sz="1600" b="1" dirty="0" smtClean="0"/>
              <a:t>в целях обеспечения качества и безопасности пищевых продуктов</a:t>
            </a:r>
            <a:r>
              <a:rPr lang="ru-RU" sz="1600" dirty="0" smtClean="0"/>
              <a:t>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 smtClean="0"/>
              <a:t>ВНИИЗЖ</a:t>
            </a:r>
            <a:r>
              <a:rPr lang="ru-RU" sz="1600" dirty="0" smtClean="0"/>
              <a:t> определяет в СЫВОРОТКЕ КРОВИ Альбумин, общий белок, кальций, фосфор и хлориды</a:t>
            </a:r>
          </a:p>
          <a:p>
            <a:pPr marL="0" indent="0"/>
            <a:r>
              <a:rPr lang="ru-RU" sz="1600" dirty="0">
                <a:latin typeface="Arial" pitchFamily="34" charset="0"/>
                <a:cs typeface="Arial" pitchFamily="34" charset="0"/>
              </a:rPr>
              <a:t>По государственной работе «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Лабораторные исследования по диагностике и профилактике болезней животных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направленные на обеспечение охраны территории Российской Федерации от заноса из иностранных государств и распространения болезней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животных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Тверская МВЛ </a:t>
            </a:r>
            <a:r>
              <a:rPr lang="ru-RU" sz="1600" dirty="0" smtClean="0"/>
              <a:t>определяет в молоке коровьем  </a:t>
            </a:r>
            <a:r>
              <a:rPr lang="ru-RU" sz="1600" dirty="0" err="1" smtClean="0"/>
              <a:t>КМАФАнМ</a:t>
            </a:r>
            <a:r>
              <a:rPr lang="ru-RU" sz="1600" dirty="0"/>
              <a:t>, </a:t>
            </a:r>
            <a:r>
              <a:rPr lang="ru-RU" sz="1600" dirty="0" err="1"/>
              <a:t>нитрофураны</a:t>
            </a:r>
            <a:r>
              <a:rPr lang="ru-RU" sz="1600" dirty="0"/>
              <a:t> и их метаболиты АОZ, </a:t>
            </a:r>
            <a:r>
              <a:rPr lang="ru-RU" sz="1600" dirty="0" smtClean="0"/>
              <a:t>Стрептомицин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Сахалинская МВЛ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/>
              <a:t>определяет в сыворотке крови </a:t>
            </a:r>
            <a:r>
              <a:rPr lang="ru-RU" sz="1600" b="1" dirty="0"/>
              <a:t>Белок общий, Кальций общий, Каротин, Фосфор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 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ru-RU" sz="1600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C2929-CA1A-45FC-863C-3BC04D68AD7A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15AB10-9FCA-488A-B337-09437CB3D808}" type="slidenum">
              <a:rPr lang="ru-RU" altLang="ru-RU" sz="1400">
                <a:solidFill>
                  <a:srgbClr val="FFFFFF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>
              <a:solidFill>
                <a:srgbClr val="FFFFFF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750" y="26368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4400" b="1" dirty="0" smtClean="0">
                <a:solidFill>
                  <a:srgbClr val="601A24"/>
                </a:solidFill>
              </a:rPr>
              <a:t>ФГИС </a:t>
            </a:r>
            <a:r>
              <a:rPr lang="ru-RU" sz="4400" b="1" dirty="0">
                <a:solidFill>
                  <a:srgbClr val="601A24"/>
                </a:solidFill>
              </a:rPr>
              <a:t>«СИРАНО»</a:t>
            </a:r>
          </a:p>
        </p:txBody>
      </p:sp>
    </p:spTree>
    <p:extLst>
      <p:ext uri="{BB962C8B-B14F-4D97-AF65-F5344CB8AC3E}">
        <p14:creationId xmlns="" xmlns:p14="http://schemas.microsoft.com/office/powerpoint/2010/main" val="404998842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7064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u="sng" dirty="0" smtClean="0"/>
              <a:t>Автоматизированная система «Сирано»</a:t>
            </a:r>
            <a:endParaRPr lang="ru-RU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908050"/>
            <a:ext cx="8713788" cy="5111750"/>
          </a:xfrm>
        </p:spPr>
        <p:txBody>
          <a:bodyPr/>
          <a:lstStyle/>
          <a:p>
            <a:pPr marL="0" indent="457200" algn="just">
              <a:spcBef>
                <a:spcPts val="600"/>
              </a:spcBef>
            </a:pPr>
            <a:r>
              <a:rPr lang="ru-RU" altLang="ru-RU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25 декабря 2012 г. по указанию Россельхознадзора ФС-НВ-2/17358 началась реализация поэтапного ввода в эксплуатацию </a:t>
            </a:r>
            <a:r>
              <a:rPr lang="ru-RU" altLang="ru-RU" sz="1600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Системы Раннего Оповещения</a:t>
            </a:r>
            <a:r>
              <a:rPr lang="ru-RU" altLang="ru-RU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– Сирано - это аббревиатура слов СИстема РАНнего Оповещения (далее-Система).</a:t>
            </a:r>
            <a:r>
              <a:rPr lang="ru-RU" altLang="ru-RU" sz="1600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50825" y="1557338"/>
            <a:ext cx="864235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57200" algn="just">
              <a:lnSpc>
                <a:spcPct val="80000"/>
              </a:lnSpc>
              <a:spcBef>
                <a:spcPts val="600"/>
              </a:spcBef>
              <a:defRPr/>
            </a:pPr>
            <a:endParaRPr lang="en-US" sz="160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spcBef>
                <a:spcPts val="600"/>
              </a:spcBef>
              <a:defRPr/>
            </a:pPr>
            <a:r>
              <a:rPr lang="en-US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августа 2015 года – «Сирано» зарегистрирована в Роскомнадзоре, присвоен статус «Федеральной Государственной Информационной Системы» – ФС-77150421</a:t>
            </a:r>
            <a:endParaRPr lang="ru-RU" sz="16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marL="144000" indent="457200" algn="just">
              <a:spcBef>
                <a:spcPts val="600"/>
              </a:spcBef>
              <a:buFontTx/>
              <a:buChar char="•"/>
              <a:defRPr/>
            </a:pP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Функции СИРАНО аналогичны функциям европейской система </a:t>
            </a:r>
            <a:r>
              <a:rPr lang="en-US" sz="16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RASFF</a:t>
            </a: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(Rapid Alert System for Food and Feed</a:t>
            </a:r>
            <a:r>
              <a:rPr lang="ru-RU" sz="16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система быстрого оповещения по продуктам питания и корма).</a:t>
            </a:r>
          </a:p>
          <a:p>
            <a:pPr indent="457200" algn="just">
              <a:spcBef>
                <a:spcPts val="600"/>
              </a:spcBef>
              <a:buFont typeface="Times New Roman" pitchFamily="18" charset="0"/>
              <a:buChar char="•"/>
              <a:defRPr/>
            </a:pP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СИРАНО в режиме реального времени доводит информацию и СОБЫТИЯ до всех, к кому данное событие имеет отношение (включая и «виновников» события);</a:t>
            </a:r>
          </a:p>
          <a:p>
            <a:pPr indent="457200" algn="just">
              <a:spcBef>
                <a:spcPts val="600"/>
              </a:spcBef>
              <a:buFont typeface="Times New Roman" pitchFamily="18" charset="0"/>
              <a:buChar char="•"/>
              <a:defRPr/>
            </a:pP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Это позволяет в кратчайшие сроки принимать меры на обнаруженные события</a:t>
            </a:r>
            <a:r>
              <a:rPr lang="ru-RU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Times New Roman" pitchFamily="18" charset="0"/>
              <a:buChar char="•"/>
              <a:defRPr/>
            </a:pP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СИРАНО – основа для реализации Соглашения ВТО по упрощению процедур торговли;</a:t>
            </a:r>
          </a:p>
          <a:p>
            <a:pPr indent="457200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Times New Roman" pitchFamily="18" charset="0"/>
              <a:buChar char="•"/>
              <a:defRPr/>
            </a:pPr>
            <a:r>
              <a:rPr lang="ru-RU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Это риски, </a:t>
            </a: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связанные с опасностью для жизни и здоровья людей, животных, растений, а также безопасностью пищевых продуктов и качеством импортируемых продуктов питания (</a:t>
            </a:r>
            <a:r>
              <a:rPr lang="ru-RU" sz="16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пункт 1 статьи 5 проекта Соглашения</a:t>
            </a:r>
            <a:r>
              <a:rPr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 typeface="Times New Roman" pitchFamily="18" charset="0"/>
              <a:buChar char="•"/>
              <a:defRPr/>
            </a:pPr>
            <a:endParaRPr lang="ru-RU" sz="1600" dirty="0">
              <a:solidFill>
                <a:srgbClr val="800000"/>
              </a:solidFill>
              <a:latin typeface="Helvetica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C2929-CA1A-45FC-863C-3BC04D68AD7A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7560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94" descr="MC90043163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916113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Рисунок 71" descr="MC90043162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62877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Заголовок 1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792163"/>
          </a:xfrm>
        </p:spPr>
        <p:txBody>
          <a:bodyPr>
            <a:normAutofit/>
          </a:bodyPr>
          <a:lstStyle/>
          <a:p>
            <a:r>
              <a:rPr lang="ru-RU" altLang="ru-RU" sz="3200" b="1" dirty="0" smtClean="0"/>
              <a:t>Схема работы СИРАНО</a:t>
            </a:r>
          </a:p>
        </p:txBody>
      </p:sp>
      <p:graphicFrame>
        <p:nvGraphicFramePr>
          <p:cNvPr id="30" name="Содержимое 29"/>
          <p:cNvGraphicFramePr>
            <a:graphicFrameLocks noGrp="1"/>
          </p:cNvGraphicFramePr>
          <p:nvPr>
            <p:ph sz="quarter" idx="1"/>
          </p:nvPr>
        </p:nvGraphicFramePr>
        <p:xfrm>
          <a:off x="755576" y="3214686"/>
          <a:ext cx="7772400" cy="3381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1750" name="TextBox 33"/>
          <p:cNvSpPr txBox="1">
            <a:spLocks noChangeArrowheads="1"/>
          </p:cNvSpPr>
          <p:nvPr/>
        </p:nvSpPr>
        <p:spPr bwMode="auto">
          <a:xfrm>
            <a:off x="179388" y="1125538"/>
            <a:ext cx="14398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 dirty="0" err="1">
                <a:solidFill>
                  <a:srgbClr val="000000"/>
                </a:solidFill>
              </a:rPr>
              <a:t>Вет</a:t>
            </a:r>
            <a:r>
              <a:rPr lang="ru-RU" altLang="ru-RU" sz="1400" dirty="0">
                <a:solidFill>
                  <a:srgbClr val="000000"/>
                </a:solidFill>
              </a:rPr>
              <a:t>. Лаборатория субъекта РФ</a:t>
            </a:r>
          </a:p>
        </p:txBody>
      </p:sp>
      <p:sp>
        <p:nvSpPr>
          <p:cNvPr id="31751" name="TextBox 35"/>
          <p:cNvSpPr txBox="1">
            <a:spLocks noChangeArrowheads="1"/>
          </p:cNvSpPr>
          <p:nvPr/>
        </p:nvSpPr>
        <p:spPr bwMode="auto">
          <a:xfrm>
            <a:off x="323850" y="2708275"/>
            <a:ext cx="1727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СББЖ</a:t>
            </a:r>
          </a:p>
        </p:txBody>
      </p:sp>
      <p:sp>
        <p:nvSpPr>
          <p:cNvPr id="31752" name="TextBox 40"/>
          <p:cNvSpPr txBox="1">
            <a:spLocks noChangeArrowheads="1"/>
          </p:cNvSpPr>
          <p:nvPr/>
        </p:nvSpPr>
        <p:spPr bwMode="auto">
          <a:xfrm>
            <a:off x="323850" y="3789363"/>
            <a:ext cx="1727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Пункты ВСЭ</a:t>
            </a:r>
          </a:p>
        </p:txBody>
      </p:sp>
      <p:sp>
        <p:nvSpPr>
          <p:cNvPr id="31753" name="TextBox 43"/>
          <p:cNvSpPr txBox="1">
            <a:spLocks noChangeArrowheads="1"/>
          </p:cNvSpPr>
          <p:nvPr/>
        </p:nvSpPr>
        <p:spPr bwMode="auto">
          <a:xfrm>
            <a:off x="2268538" y="5589588"/>
            <a:ext cx="215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0000"/>
                </a:solidFill>
              </a:rPr>
              <a:t>Регион обнаружения</a:t>
            </a:r>
          </a:p>
        </p:txBody>
      </p:sp>
      <p:sp>
        <p:nvSpPr>
          <p:cNvPr id="31754" name="TextBox 46"/>
          <p:cNvSpPr txBox="1">
            <a:spLocks noChangeArrowheads="1"/>
          </p:cNvSpPr>
          <p:nvPr/>
        </p:nvSpPr>
        <p:spPr bwMode="auto">
          <a:xfrm>
            <a:off x="4500563" y="5589588"/>
            <a:ext cx="2087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0000"/>
                </a:solidFill>
              </a:rPr>
              <a:t>Регион</a:t>
            </a:r>
            <a:r>
              <a:rPr lang="ru-RU" altLang="ru-RU" sz="1400">
                <a:solidFill>
                  <a:srgbClr val="000000"/>
                </a:solidFill>
              </a:rPr>
              <a:t> </a:t>
            </a:r>
            <a:r>
              <a:rPr lang="ru-RU" altLang="ru-RU" sz="1400" b="1">
                <a:solidFill>
                  <a:srgbClr val="000000"/>
                </a:solidFill>
              </a:rPr>
              <a:t>отправителя</a:t>
            </a:r>
          </a:p>
        </p:txBody>
      </p:sp>
      <p:sp>
        <p:nvSpPr>
          <p:cNvPr id="31755" name="TextBox 57"/>
          <p:cNvSpPr txBox="1">
            <a:spLocks noChangeArrowheads="1"/>
          </p:cNvSpPr>
          <p:nvPr/>
        </p:nvSpPr>
        <p:spPr bwMode="auto">
          <a:xfrm>
            <a:off x="6659563" y="5589588"/>
            <a:ext cx="2160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0000"/>
                </a:solidFill>
              </a:rPr>
              <a:t>Регион производства</a:t>
            </a:r>
          </a:p>
        </p:txBody>
      </p:sp>
      <p:sp>
        <p:nvSpPr>
          <p:cNvPr id="31756" name="TextBox 58"/>
          <p:cNvSpPr txBox="1">
            <a:spLocks noChangeArrowheads="1"/>
          </p:cNvSpPr>
          <p:nvPr/>
        </p:nvSpPr>
        <p:spPr bwMode="auto">
          <a:xfrm>
            <a:off x="2771775" y="1341438"/>
            <a:ext cx="14398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ФГБУ «ЦНМВЛ»</a:t>
            </a:r>
          </a:p>
        </p:txBody>
      </p:sp>
      <p:sp>
        <p:nvSpPr>
          <p:cNvPr id="31757" name="TextBox 59"/>
          <p:cNvSpPr txBox="1">
            <a:spLocks noChangeArrowheads="1"/>
          </p:cNvSpPr>
          <p:nvPr/>
        </p:nvSpPr>
        <p:spPr bwMode="auto">
          <a:xfrm>
            <a:off x="7235825" y="1341438"/>
            <a:ext cx="14398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Центральный аппарат</a:t>
            </a:r>
          </a:p>
        </p:txBody>
      </p:sp>
      <p:sp>
        <p:nvSpPr>
          <p:cNvPr id="31758" name="TextBox 60"/>
          <p:cNvSpPr txBox="1">
            <a:spLocks noChangeArrowheads="1"/>
          </p:cNvSpPr>
          <p:nvPr/>
        </p:nvSpPr>
        <p:spPr bwMode="auto">
          <a:xfrm>
            <a:off x="4787900" y="1268413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Система Раннего Оповещения</a:t>
            </a:r>
          </a:p>
        </p:txBody>
      </p:sp>
      <p:sp>
        <p:nvSpPr>
          <p:cNvPr id="31759" name="TextBox 61"/>
          <p:cNvSpPr txBox="1">
            <a:spLocks noChangeArrowheads="1"/>
          </p:cNvSpPr>
          <p:nvPr/>
        </p:nvSpPr>
        <p:spPr bwMode="auto">
          <a:xfrm>
            <a:off x="2627313" y="5373688"/>
            <a:ext cx="576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ВУ</a:t>
            </a:r>
          </a:p>
        </p:txBody>
      </p:sp>
      <p:sp>
        <p:nvSpPr>
          <p:cNvPr id="31760" name="TextBox 62"/>
          <p:cNvSpPr txBox="1">
            <a:spLocks noChangeArrowheads="1"/>
          </p:cNvSpPr>
          <p:nvPr/>
        </p:nvSpPr>
        <p:spPr bwMode="auto">
          <a:xfrm>
            <a:off x="3779838" y="5373688"/>
            <a:ext cx="576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ТУ</a:t>
            </a:r>
          </a:p>
        </p:txBody>
      </p:sp>
      <p:sp>
        <p:nvSpPr>
          <p:cNvPr id="31761" name="TextBox 63"/>
          <p:cNvSpPr txBox="1">
            <a:spLocks noChangeArrowheads="1"/>
          </p:cNvSpPr>
          <p:nvPr/>
        </p:nvSpPr>
        <p:spPr bwMode="auto">
          <a:xfrm>
            <a:off x="8027988" y="5300663"/>
            <a:ext cx="576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ТУ</a:t>
            </a:r>
          </a:p>
        </p:txBody>
      </p:sp>
      <p:sp>
        <p:nvSpPr>
          <p:cNvPr id="31762" name="TextBox 64"/>
          <p:cNvSpPr txBox="1">
            <a:spLocks noChangeArrowheads="1"/>
          </p:cNvSpPr>
          <p:nvPr/>
        </p:nvSpPr>
        <p:spPr bwMode="auto">
          <a:xfrm>
            <a:off x="5940425" y="5300663"/>
            <a:ext cx="576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ТУ</a:t>
            </a:r>
          </a:p>
        </p:txBody>
      </p:sp>
      <p:sp>
        <p:nvSpPr>
          <p:cNvPr id="31763" name="TextBox 65"/>
          <p:cNvSpPr txBox="1">
            <a:spLocks noChangeArrowheads="1"/>
          </p:cNvSpPr>
          <p:nvPr/>
        </p:nvSpPr>
        <p:spPr bwMode="auto">
          <a:xfrm>
            <a:off x="6804025" y="5300663"/>
            <a:ext cx="576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ВУ</a:t>
            </a:r>
          </a:p>
        </p:txBody>
      </p:sp>
      <p:sp>
        <p:nvSpPr>
          <p:cNvPr id="31764" name="TextBox 66"/>
          <p:cNvSpPr txBox="1">
            <a:spLocks noChangeArrowheads="1"/>
          </p:cNvSpPr>
          <p:nvPr/>
        </p:nvSpPr>
        <p:spPr bwMode="auto">
          <a:xfrm>
            <a:off x="4716463" y="5300663"/>
            <a:ext cx="576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</a:rPr>
              <a:t>ВУ</a:t>
            </a:r>
          </a:p>
        </p:txBody>
      </p:sp>
      <p:pic>
        <p:nvPicPr>
          <p:cNvPr id="31765" name="Рисунок 69" descr="MC900431627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32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6" name="Рисунок 68" descr="MC90043162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16113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7" name="Рисунок 84" descr="MC900433918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700213"/>
            <a:ext cx="15113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8" name="Рисунок 85" descr="MC900433856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9161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9" name="Рисунок 86" descr="MC90043162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70827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0" name="Рисунок 87" descr="MC90043162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85273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1" name="Рисунок 88" descr="MC900431627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2" name="Рисунок 89" descr="MC900431627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933825"/>
            <a:ext cx="71913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3" name="Рисунок 90" descr="MC900431627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76700"/>
            <a:ext cx="719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4" name="Рисунок 91" descr="MC900431627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21163"/>
            <a:ext cx="71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5" name="Рисунок 92" descr="MC90043163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916113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6" name="Рисунок 93" descr="MC90043163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916113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7" name="Рисунок 95" descr="MC900431640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652963"/>
            <a:ext cx="7143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8" name="Рисунок 96" descr="MC900431640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581525"/>
            <a:ext cx="714375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9" name="Рисунок 97" descr="MC900431640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581525"/>
            <a:ext cx="714375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780" name="Прямая со стрелкой 99"/>
          <p:cNvCxnSpPr>
            <a:cxnSpLocks noChangeShapeType="1"/>
          </p:cNvCxnSpPr>
          <p:nvPr/>
        </p:nvCxnSpPr>
        <p:spPr bwMode="auto">
          <a:xfrm>
            <a:off x="1908175" y="2133600"/>
            <a:ext cx="1008063" cy="287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1" name="Прямая со стрелкой 100"/>
          <p:cNvCxnSpPr>
            <a:cxnSpLocks noChangeShapeType="1"/>
          </p:cNvCxnSpPr>
          <p:nvPr/>
        </p:nvCxnSpPr>
        <p:spPr bwMode="auto">
          <a:xfrm>
            <a:off x="1258888" y="2349500"/>
            <a:ext cx="1657350" cy="1428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2" name="Прямая со стрелкой 105"/>
          <p:cNvCxnSpPr>
            <a:cxnSpLocks noChangeShapeType="1"/>
          </p:cNvCxnSpPr>
          <p:nvPr/>
        </p:nvCxnSpPr>
        <p:spPr bwMode="auto">
          <a:xfrm>
            <a:off x="684213" y="2565400"/>
            <a:ext cx="2159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3" name="Прямая со стрелкой 110"/>
          <p:cNvCxnSpPr>
            <a:cxnSpLocks noChangeShapeType="1"/>
          </p:cNvCxnSpPr>
          <p:nvPr/>
        </p:nvCxnSpPr>
        <p:spPr bwMode="auto">
          <a:xfrm flipV="1">
            <a:off x="755650" y="2852738"/>
            <a:ext cx="2376488" cy="57626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4" name="Прямая со стрелкой 113"/>
          <p:cNvCxnSpPr>
            <a:cxnSpLocks noChangeShapeType="1"/>
          </p:cNvCxnSpPr>
          <p:nvPr/>
        </p:nvCxnSpPr>
        <p:spPr bwMode="auto">
          <a:xfrm flipV="1">
            <a:off x="1331913" y="2781300"/>
            <a:ext cx="1727200" cy="4318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5" name="Прямая со стрелкой 115"/>
          <p:cNvCxnSpPr>
            <a:cxnSpLocks noChangeShapeType="1"/>
          </p:cNvCxnSpPr>
          <p:nvPr/>
        </p:nvCxnSpPr>
        <p:spPr bwMode="auto">
          <a:xfrm flipV="1">
            <a:off x="1835150" y="2708275"/>
            <a:ext cx="1223963" cy="28892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6" name="Прямая со стрелкой 127"/>
          <p:cNvCxnSpPr>
            <a:cxnSpLocks noChangeShapeType="1"/>
          </p:cNvCxnSpPr>
          <p:nvPr/>
        </p:nvCxnSpPr>
        <p:spPr bwMode="auto">
          <a:xfrm flipV="1">
            <a:off x="684213" y="3068638"/>
            <a:ext cx="2303462" cy="172878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7" name="Прямая со стрелкой 129"/>
          <p:cNvCxnSpPr>
            <a:cxnSpLocks noChangeShapeType="1"/>
          </p:cNvCxnSpPr>
          <p:nvPr/>
        </p:nvCxnSpPr>
        <p:spPr bwMode="auto">
          <a:xfrm flipV="1">
            <a:off x="1331913" y="3068638"/>
            <a:ext cx="1727200" cy="158432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8" name="Прямая со стрелкой 131"/>
          <p:cNvCxnSpPr>
            <a:cxnSpLocks noChangeShapeType="1"/>
          </p:cNvCxnSpPr>
          <p:nvPr/>
        </p:nvCxnSpPr>
        <p:spPr bwMode="auto">
          <a:xfrm flipV="1">
            <a:off x="2051050" y="3068638"/>
            <a:ext cx="1081088" cy="122396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89" name="Прямая со стрелкой 134"/>
          <p:cNvCxnSpPr>
            <a:cxnSpLocks noChangeShapeType="1"/>
          </p:cNvCxnSpPr>
          <p:nvPr/>
        </p:nvCxnSpPr>
        <p:spPr bwMode="auto">
          <a:xfrm>
            <a:off x="4140200" y="2565400"/>
            <a:ext cx="719138" cy="0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90" name="Прямая со стрелкой 136"/>
          <p:cNvCxnSpPr>
            <a:cxnSpLocks noChangeShapeType="1"/>
          </p:cNvCxnSpPr>
          <p:nvPr/>
        </p:nvCxnSpPr>
        <p:spPr bwMode="auto">
          <a:xfrm>
            <a:off x="6516688" y="2565400"/>
            <a:ext cx="8636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91" name="Прямая со стрелкой 138"/>
          <p:cNvCxnSpPr>
            <a:cxnSpLocks noChangeShapeType="1"/>
          </p:cNvCxnSpPr>
          <p:nvPr/>
        </p:nvCxnSpPr>
        <p:spPr bwMode="auto">
          <a:xfrm flipH="1">
            <a:off x="5076825" y="2852738"/>
            <a:ext cx="503238" cy="165576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31792" name="Рисунок 140" descr="MC900431641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652963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793" name="Прямая со стрелкой 141"/>
          <p:cNvCxnSpPr>
            <a:cxnSpLocks noChangeShapeType="1"/>
          </p:cNvCxnSpPr>
          <p:nvPr/>
        </p:nvCxnSpPr>
        <p:spPr bwMode="auto">
          <a:xfrm>
            <a:off x="6372225" y="2781300"/>
            <a:ext cx="503238" cy="165576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31794" name="Рисунок 147" descr="MC900431641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581525"/>
            <a:ext cx="71913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95" name="Рисунок 148" descr="MC900431641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4581525"/>
            <a:ext cx="71913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796" name="Прямая со стрелкой 150"/>
          <p:cNvCxnSpPr>
            <a:cxnSpLocks noChangeShapeType="1"/>
          </p:cNvCxnSpPr>
          <p:nvPr/>
        </p:nvCxnSpPr>
        <p:spPr bwMode="auto">
          <a:xfrm flipH="1">
            <a:off x="4211638" y="2781300"/>
            <a:ext cx="865187" cy="17272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97" name="Прямая со стрелкой 152"/>
          <p:cNvCxnSpPr>
            <a:cxnSpLocks noChangeShapeType="1"/>
          </p:cNvCxnSpPr>
          <p:nvPr/>
        </p:nvCxnSpPr>
        <p:spPr bwMode="auto">
          <a:xfrm flipH="1">
            <a:off x="3276600" y="2781300"/>
            <a:ext cx="1727200" cy="180022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98" name="Прямая со стрелкой 154"/>
          <p:cNvCxnSpPr>
            <a:cxnSpLocks noChangeShapeType="1"/>
          </p:cNvCxnSpPr>
          <p:nvPr/>
        </p:nvCxnSpPr>
        <p:spPr bwMode="auto">
          <a:xfrm>
            <a:off x="5651500" y="2852738"/>
            <a:ext cx="504825" cy="158432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799" name="Прямая со стрелкой 158"/>
          <p:cNvCxnSpPr>
            <a:cxnSpLocks noChangeShapeType="1"/>
          </p:cNvCxnSpPr>
          <p:nvPr/>
        </p:nvCxnSpPr>
        <p:spPr bwMode="auto">
          <a:xfrm>
            <a:off x="6443663" y="2781300"/>
            <a:ext cx="1657350" cy="17272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0" name="Прямая со стрелкой 164"/>
          <p:cNvCxnSpPr>
            <a:cxnSpLocks noChangeShapeType="1"/>
          </p:cNvCxnSpPr>
          <p:nvPr/>
        </p:nvCxnSpPr>
        <p:spPr bwMode="auto">
          <a:xfrm>
            <a:off x="3348038" y="5229225"/>
            <a:ext cx="360362" cy="0"/>
          </a:xfrm>
          <a:prstGeom prst="straightConnector1">
            <a:avLst/>
          </a:prstGeom>
          <a:noFill/>
          <a:ln w="19050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1" name="Прямая со стрелкой 165"/>
          <p:cNvCxnSpPr>
            <a:cxnSpLocks noChangeShapeType="1"/>
          </p:cNvCxnSpPr>
          <p:nvPr/>
        </p:nvCxnSpPr>
        <p:spPr bwMode="auto">
          <a:xfrm>
            <a:off x="5364163" y="5157788"/>
            <a:ext cx="503237" cy="0"/>
          </a:xfrm>
          <a:prstGeom prst="straightConnector1">
            <a:avLst/>
          </a:prstGeom>
          <a:noFill/>
          <a:ln w="19050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2" name="Прямая со стрелкой 167"/>
          <p:cNvCxnSpPr>
            <a:cxnSpLocks noChangeShapeType="1"/>
          </p:cNvCxnSpPr>
          <p:nvPr/>
        </p:nvCxnSpPr>
        <p:spPr bwMode="auto">
          <a:xfrm>
            <a:off x="7380288" y="5157788"/>
            <a:ext cx="576262" cy="0"/>
          </a:xfrm>
          <a:prstGeom prst="straightConnector1">
            <a:avLst/>
          </a:prstGeom>
          <a:noFill/>
          <a:ln w="19050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3" name="Прямая со стрелкой 176"/>
          <p:cNvCxnSpPr>
            <a:cxnSpLocks noChangeShapeType="1"/>
          </p:cNvCxnSpPr>
          <p:nvPr/>
        </p:nvCxnSpPr>
        <p:spPr bwMode="auto">
          <a:xfrm flipV="1">
            <a:off x="3059113" y="2708275"/>
            <a:ext cx="1873250" cy="1873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4" name="Прямая со стрелкой 178"/>
          <p:cNvCxnSpPr>
            <a:cxnSpLocks noChangeShapeType="1"/>
          </p:cNvCxnSpPr>
          <p:nvPr/>
        </p:nvCxnSpPr>
        <p:spPr bwMode="auto">
          <a:xfrm flipV="1">
            <a:off x="4284663" y="2852738"/>
            <a:ext cx="863600" cy="17287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5" name="Прямая со стрелкой 180"/>
          <p:cNvCxnSpPr>
            <a:cxnSpLocks noChangeShapeType="1"/>
          </p:cNvCxnSpPr>
          <p:nvPr/>
        </p:nvCxnSpPr>
        <p:spPr bwMode="auto">
          <a:xfrm flipH="1" flipV="1">
            <a:off x="6300788" y="2852738"/>
            <a:ext cx="492125" cy="17287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6" name="Прямая со стрелкой 186"/>
          <p:cNvCxnSpPr>
            <a:cxnSpLocks noChangeShapeType="1"/>
          </p:cNvCxnSpPr>
          <p:nvPr/>
        </p:nvCxnSpPr>
        <p:spPr bwMode="auto">
          <a:xfrm flipV="1">
            <a:off x="5003800" y="2852738"/>
            <a:ext cx="504825" cy="16557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7" name="Прямая со стрелкой 189"/>
          <p:cNvCxnSpPr>
            <a:cxnSpLocks noChangeShapeType="1"/>
          </p:cNvCxnSpPr>
          <p:nvPr/>
        </p:nvCxnSpPr>
        <p:spPr bwMode="auto">
          <a:xfrm flipH="1" flipV="1">
            <a:off x="5724525" y="2852738"/>
            <a:ext cx="503238" cy="1584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808" name="Прямая со стрелкой 192"/>
          <p:cNvCxnSpPr>
            <a:cxnSpLocks noChangeShapeType="1"/>
          </p:cNvCxnSpPr>
          <p:nvPr/>
        </p:nvCxnSpPr>
        <p:spPr bwMode="auto">
          <a:xfrm flipH="1" flipV="1">
            <a:off x="6516688" y="2708275"/>
            <a:ext cx="1727200" cy="1800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C2929-CA1A-45FC-863C-3BC04D68AD7A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24783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377380">
              <a:defRPr sz="3696"/>
            </a:lvl1pPr>
          </a:lstStyle>
          <a:p>
            <a:r>
              <a:rPr sz="3200" b="1" dirty="0"/>
              <a:t>СИСТЕМА РАННЕГО ОПОВЕЩЕНИЯ</a:t>
            </a:r>
          </a:p>
        </p:txBody>
      </p:sp>
      <p:sp>
        <p:nvSpPr>
          <p:cNvPr id="204" name="Shape 204"/>
          <p:cNvSpPr>
            <a:spLocks noGrp="1"/>
          </p:cNvSpPr>
          <p:nvPr>
            <p:ph type="body" idx="1"/>
          </p:nvPr>
        </p:nvSpPr>
        <p:spPr>
          <a:xfrm>
            <a:off x="107505" y="1124744"/>
            <a:ext cx="9036496" cy="477599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dirty="0"/>
              <a:t>	</a:t>
            </a:r>
            <a:r>
              <a:rPr sz="1600" dirty="0" smtClean="0">
                <a:solidFill>
                  <a:schemeClr val="tx1"/>
                </a:solidFill>
              </a:rPr>
              <a:t>В  </a:t>
            </a:r>
            <a:r>
              <a:rPr sz="1600" dirty="0">
                <a:solidFill>
                  <a:schemeClr val="tx1"/>
                </a:solidFill>
              </a:rPr>
              <a:t>2015 </a:t>
            </a:r>
            <a:r>
              <a:rPr sz="1600" dirty="0" err="1" smtClean="0">
                <a:solidFill>
                  <a:schemeClr val="tx1"/>
                </a:solidFill>
              </a:rPr>
              <a:t>год</a:t>
            </a:r>
            <a:r>
              <a:rPr lang="ru-RU" sz="1600" dirty="0" smtClean="0">
                <a:solidFill>
                  <a:schemeClr val="tx1"/>
                </a:solidFill>
              </a:rPr>
              <a:t>у</a:t>
            </a:r>
            <a:r>
              <a:rPr sz="1600" dirty="0" smtClean="0">
                <a:solidFill>
                  <a:schemeClr val="tx1"/>
                </a:solidFill>
              </a:rPr>
              <a:t> </a:t>
            </a:r>
            <a:r>
              <a:rPr sz="1600" dirty="0">
                <a:solidFill>
                  <a:schemeClr val="tx1"/>
                </a:solidFill>
              </a:rPr>
              <a:t>в </a:t>
            </a:r>
            <a:r>
              <a:rPr sz="1600" dirty="0" err="1">
                <a:solidFill>
                  <a:schemeClr val="tx1"/>
                </a:solidFill>
              </a:rPr>
              <a:t>Системе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раннего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оповещения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 smtClean="0">
                <a:solidFill>
                  <a:schemeClr val="tx1"/>
                </a:solidFill>
              </a:rPr>
              <a:t>зафиксировано</a:t>
            </a:r>
            <a:r>
              <a:rPr lang="ru-RU" sz="1600" dirty="0" smtClean="0">
                <a:solidFill>
                  <a:schemeClr val="tx1"/>
                </a:solidFill>
              </a:rPr>
              <a:t>:</a:t>
            </a:r>
          </a:p>
          <a:p>
            <a:pPr algn="ctr">
              <a:lnSpc>
                <a:spcPct val="120000"/>
              </a:lnSpc>
            </a:pPr>
            <a:r>
              <a:rPr lang="ru-RU" sz="2000" b="1" dirty="0" smtClean="0">
                <a:solidFill>
                  <a:schemeClr val="tx1"/>
                </a:solidFill>
              </a:rPr>
              <a:t>22 472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случая несоответствия нормам и требованиям: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</a:pPr>
            <a:endParaRPr lang="ru-RU" sz="16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endParaRPr lang="ru-RU" sz="16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endParaRPr lang="ru-RU" sz="16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endParaRPr lang="ru-RU" sz="16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endParaRPr lang="ru-RU" sz="1600" dirty="0"/>
          </a:p>
          <a:p>
            <a:pPr algn="just">
              <a:spcBef>
                <a:spcPts val="0"/>
              </a:spcBef>
            </a:pPr>
            <a:endParaRPr lang="ru-RU" sz="1600" dirty="0"/>
          </a:p>
          <a:p>
            <a:pPr algn="just">
              <a:spcBef>
                <a:spcPts val="0"/>
              </a:spcBef>
            </a:pPr>
            <a:endParaRPr sz="1600" dirty="0"/>
          </a:p>
          <a:p>
            <a:pPr algn="just">
              <a:spcBef>
                <a:spcPts val="0"/>
              </a:spcBef>
              <a:defRPr sz="1600"/>
            </a:pPr>
            <a:r>
              <a:rPr lang="ru-RU" dirty="0" smtClean="0"/>
              <a:t>           </a:t>
            </a:r>
            <a:r>
              <a:rPr dirty="0" err="1" smtClean="0">
                <a:solidFill>
                  <a:schemeClr val="tx1"/>
                </a:solidFill>
              </a:rPr>
              <a:t>Из</a:t>
            </a:r>
            <a:r>
              <a:rPr dirty="0" smtClean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22472 </a:t>
            </a:r>
            <a:r>
              <a:rPr dirty="0" smtClean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выявленных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случаев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несоответствия</a:t>
            </a:r>
            <a:r>
              <a:rPr dirty="0">
                <a:solidFill>
                  <a:schemeClr val="tx1"/>
                </a:solidFill>
              </a:rPr>
              <a:t>  6585 (29,3%) </a:t>
            </a:r>
            <a:r>
              <a:rPr dirty="0" err="1">
                <a:solidFill>
                  <a:schemeClr val="tx1"/>
                </a:solidFill>
              </a:rPr>
              <a:t>касались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нарушений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норм</a:t>
            </a:r>
            <a:r>
              <a:rPr dirty="0">
                <a:solidFill>
                  <a:schemeClr val="tx1"/>
                </a:solidFill>
              </a:rPr>
              <a:t> и </a:t>
            </a:r>
            <a:r>
              <a:rPr dirty="0" err="1">
                <a:solidFill>
                  <a:schemeClr val="tx1"/>
                </a:solidFill>
              </a:rPr>
              <a:t>требований</a:t>
            </a:r>
            <a:r>
              <a:rPr dirty="0">
                <a:solidFill>
                  <a:schemeClr val="tx1"/>
                </a:solidFill>
              </a:rPr>
              <a:t> </a:t>
            </a:r>
            <a:r>
              <a:rPr dirty="0" err="1">
                <a:solidFill>
                  <a:schemeClr val="tx1"/>
                </a:solidFill>
              </a:rPr>
              <a:t>биологических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показателей</a:t>
            </a:r>
            <a:r>
              <a:rPr dirty="0">
                <a:solidFill>
                  <a:schemeClr val="tx1"/>
                </a:solidFill>
              </a:rPr>
              <a:t> (</a:t>
            </a:r>
            <a:r>
              <a:rPr dirty="0" err="1">
                <a:solidFill>
                  <a:schemeClr val="tx1"/>
                </a:solidFill>
              </a:rPr>
              <a:t>патогенные</a:t>
            </a:r>
            <a:r>
              <a:rPr dirty="0">
                <a:solidFill>
                  <a:schemeClr val="tx1"/>
                </a:solidFill>
              </a:rPr>
              <a:t> и </a:t>
            </a:r>
            <a:r>
              <a:rPr dirty="0" err="1">
                <a:solidFill>
                  <a:schemeClr val="tx1"/>
                </a:solidFill>
              </a:rPr>
              <a:t>условно-патогенные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макро</a:t>
            </a:r>
            <a:r>
              <a:rPr dirty="0">
                <a:solidFill>
                  <a:schemeClr val="tx1"/>
                </a:solidFill>
              </a:rPr>
              <a:t>- и </a:t>
            </a:r>
            <a:r>
              <a:rPr dirty="0" err="1">
                <a:solidFill>
                  <a:schemeClr val="tx1"/>
                </a:solidFill>
              </a:rPr>
              <a:t>микроорганизмы</a:t>
            </a:r>
            <a:r>
              <a:rPr dirty="0">
                <a:solidFill>
                  <a:schemeClr val="tx1"/>
                </a:solidFill>
              </a:rPr>
              <a:t> у животных и в продукции </a:t>
            </a:r>
            <a:r>
              <a:rPr dirty="0" err="1">
                <a:solidFill>
                  <a:schemeClr val="tx1"/>
                </a:solidFill>
              </a:rPr>
              <a:t>животного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происхождения</a:t>
            </a:r>
            <a:r>
              <a:rPr dirty="0">
                <a:solidFill>
                  <a:schemeClr val="tx1"/>
                </a:solidFill>
              </a:rPr>
              <a:t>), а </a:t>
            </a:r>
            <a:r>
              <a:rPr dirty="0" err="1">
                <a:solidFill>
                  <a:schemeClr val="tx1"/>
                </a:solidFill>
              </a:rPr>
              <a:t>остальные</a:t>
            </a:r>
            <a:r>
              <a:rPr dirty="0">
                <a:solidFill>
                  <a:schemeClr val="tx1"/>
                </a:solidFill>
              </a:rPr>
              <a:t> 15887 (70,7%) </a:t>
            </a:r>
            <a:r>
              <a:rPr dirty="0" err="1">
                <a:solidFill>
                  <a:schemeClr val="tx1"/>
                </a:solidFill>
              </a:rPr>
              <a:t>события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касались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нарушений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требований</a:t>
            </a:r>
            <a:r>
              <a:rPr dirty="0">
                <a:solidFill>
                  <a:schemeClr val="tx1"/>
                </a:solidFill>
              </a:rPr>
              <a:t> пищевой безопасности.</a:t>
            </a:r>
          </a:p>
        </p:txBody>
      </p:sp>
      <p:sp>
        <p:nvSpPr>
          <p:cNvPr id="205" name="Shape 205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pPr/>
              <a:t>18</a:t>
            </a:fld>
            <a:endParaRPr dirty="0">
              <a:solidFill>
                <a:schemeClr val="bg1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339752" y="2204864"/>
            <a:ext cx="864096" cy="323203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" name="Прямая со стрелкой 4"/>
          <p:cNvCxnSpPr/>
          <p:nvPr/>
        </p:nvCxnSpPr>
        <p:spPr>
          <a:xfrm>
            <a:off x="6107895" y="2240035"/>
            <a:ext cx="720080" cy="288032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 стрелкой 6"/>
          <p:cNvCxnSpPr/>
          <p:nvPr/>
        </p:nvCxnSpPr>
        <p:spPr>
          <a:xfrm>
            <a:off x="4716016" y="2155451"/>
            <a:ext cx="0" cy="457200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11696286"/>
              </p:ext>
            </p:extLst>
          </p:nvPr>
        </p:nvGraphicFramePr>
        <p:xfrm>
          <a:off x="503548" y="2708920"/>
          <a:ext cx="8424936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8312"/>
                <a:gridCol w="2808312"/>
                <a:gridCol w="2808312"/>
              </a:tblGrid>
              <a:tr h="127099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7867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случаев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(35%)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находятся в работе у ТУ РСХН и ВУ субъектов РФ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9436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случаев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(42%)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ТУ РСХН и ВС субъектов РФ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приняли корректировочные меры реагирования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5169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случая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(23%) -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меры реагирования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приняты не были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9918744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3000"/>
            </a:pPr>
            <a:r>
              <a:rPr sz="3200" b="1" dirty="0" err="1"/>
              <a:t>Работа</a:t>
            </a:r>
            <a:r>
              <a:rPr sz="3200" b="1" dirty="0"/>
              <a:t> с ФГИС «</a:t>
            </a:r>
            <a:r>
              <a:rPr sz="3200" b="1" dirty="0" err="1"/>
              <a:t>Сирано</a:t>
            </a:r>
            <a:r>
              <a:rPr sz="3200" b="1" dirty="0"/>
              <a:t>» в </a:t>
            </a:r>
            <a:r>
              <a:rPr sz="3200" b="1" dirty="0" smtClean="0"/>
              <a:t>2015 </a:t>
            </a:r>
            <a:r>
              <a:rPr sz="3200" b="1" dirty="0" err="1"/>
              <a:t>года</a:t>
            </a:r>
            <a:endParaRPr sz="3200" b="1" dirty="0"/>
          </a:p>
        </p:txBody>
      </p:sp>
      <p:sp>
        <p:nvSpPr>
          <p:cNvPr id="212" name="Shape 212"/>
          <p:cNvSpPr>
            <a:spLocks noGrp="1"/>
          </p:cNvSpPr>
          <p:nvPr>
            <p:ph type="body" idx="1"/>
          </p:nvPr>
        </p:nvSpPr>
        <p:spPr>
          <a:xfrm>
            <a:off x="323528" y="1628775"/>
            <a:ext cx="8496944" cy="4271963"/>
          </a:xfrm>
          <a:prstGeom prst="rect">
            <a:avLst/>
          </a:prstGeom>
        </p:spPr>
        <p:txBody>
          <a:bodyPr/>
          <a:lstStyle/>
          <a:p>
            <a:pPr algn="just">
              <a:defRPr sz="1600"/>
            </a:pPr>
            <a:r>
              <a:rPr sz="2000" dirty="0"/>
              <a:t>         </a:t>
            </a:r>
            <a:r>
              <a:rPr lang="ru-RU" sz="2000" dirty="0" smtClean="0"/>
              <a:t>    </a:t>
            </a:r>
            <a:r>
              <a:rPr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sz="2000" dirty="0" err="1" smtClean="0">
                <a:latin typeface="Arial" pitchFamily="34" charset="0"/>
                <a:cs typeface="Arial" pitchFamily="34" charset="0"/>
              </a:rPr>
              <a:t>течени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года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проведены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видеоконференции</a:t>
            </a:r>
            <a:r>
              <a:rPr sz="2000" dirty="0">
                <a:latin typeface="Arial" pitchFamily="34" charset="0"/>
                <a:cs typeface="Arial" pitchFamily="34" charset="0"/>
              </a:rPr>
              <a:t> по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работе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территориальных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управлений</a:t>
            </a:r>
            <a:r>
              <a:rPr sz="2000" dirty="0">
                <a:latin typeface="Arial" pitchFamily="34" charset="0"/>
                <a:cs typeface="Arial" pitchFamily="34" charset="0"/>
              </a:rPr>
              <a:t> Россельхознадзора в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рамках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принятия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мер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реагирования</a:t>
            </a:r>
            <a:r>
              <a:rPr sz="2000" dirty="0">
                <a:latin typeface="Arial" pitchFamily="34" charset="0"/>
                <a:cs typeface="Arial" pitchFamily="34" charset="0"/>
              </a:rPr>
              <a:t>,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проведена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работа</a:t>
            </a:r>
            <a:r>
              <a:rPr sz="2000" dirty="0">
                <a:latin typeface="Arial" pitchFamily="34" charset="0"/>
                <a:cs typeface="Arial" pitchFamily="34" charset="0"/>
              </a:rPr>
              <a:t> по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нормированию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мер</a:t>
            </a:r>
            <a:r>
              <a:rPr sz="2000" dirty="0">
                <a:latin typeface="Arial" pitchFamily="34" charset="0"/>
                <a:cs typeface="Arial" pitchFamily="34" charset="0"/>
              </a:rPr>
              <a:t>,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принятых</a:t>
            </a:r>
            <a:r>
              <a:rPr sz="2000" dirty="0">
                <a:latin typeface="Arial" pitchFamily="34" charset="0"/>
                <a:cs typeface="Arial" pitchFamily="34" charset="0"/>
              </a:rPr>
              <a:t> к продукции с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содержанием</a:t>
            </a:r>
            <a:r>
              <a:rPr sz="2000" dirty="0">
                <a:latin typeface="Arial" pitchFamily="34" charset="0"/>
                <a:cs typeface="Arial" pitchFamily="34" charset="0"/>
              </a:rPr>
              <a:t> ГМО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компонентов</a:t>
            </a:r>
            <a:r>
              <a:rPr sz="2000" dirty="0">
                <a:latin typeface="Arial" pitchFamily="34" charset="0"/>
                <a:cs typeface="Arial" pitchFamily="34" charset="0"/>
              </a:rPr>
              <a:t>,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проведена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работа</a:t>
            </a:r>
            <a:r>
              <a:rPr sz="2000" dirty="0">
                <a:latin typeface="Arial" pitchFamily="34" charset="0"/>
                <a:cs typeface="Arial" pitchFamily="34" charset="0"/>
              </a:rPr>
              <a:t> в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рамках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совместной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работы</a:t>
            </a:r>
            <a:r>
              <a:rPr sz="2000" dirty="0">
                <a:latin typeface="Arial" pitchFamily="34" charset="0"/>
                <a:cs typeface="Arial" pitchFamily="34" charset="0"/>
              </a:rPr>
              <a:t> с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ветеринарными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службами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субъектов</a:t>
            </a:r>
            <a:r>
              <a:rPr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 sz="1600"/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algn="just">
              <a:defRPr sz="1600"/>
            </a:pPr>
            <a:r>
              <a:rPr sz="2000" dirty="0">
                <a:latin typeface="Arial" pitchFamily="34" charset="0"/>
                <a:cs typeface="Arial" pitchFamily="34" charset="0"/>
              </a:rPr>
              <a:t>               В 2015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году</a:t>
            </a:r>
            <a:r>
              <a:rPr sz="2000" dirty="0">
                <a:latin typeface="Arial" pitchFamily="34" charset="0"/>
                <a:cs typeface="Arial" pitchFamily="34" charset="0"/>
              </a:rPr>
              <a:t> к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информационной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системе</a:t>
            </a:r>
            <a:r>
              <a:rPr sz="2000" dirty="0">
                <a:latin typeface="Arial" pitchFamily="34" charset="0"/>
                <a:cs typeface="Arial" pitchFamily="34" charset="0"/>
              </a:rPr>
              <a:t> «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Сирано</a:t>
            </a:r>
            <a:r>
              <a:rPr sz="2000" dirty="0">
                <a:latin typeface="Arial" pitchFamily="34" charset="0"/>
                <a:cs typeface="Arial" pitchFamily="34" charset="0"/>
              </a:rPr>
              <a:t>»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подключилось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территориальное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управление</a:t>
            </a:r>
            <a:r>
              <a:rPr sz="2000" dirty="0">
                <a:latin typeface="Arial" pitchFamily="34" charset="0"/>
                <a:cs typeface="Arial" pitchFamily="34" charset="0"/>
              </a:rPr>
              <a:t> </a:t>
            </a:r>
            <a:r>
              <a:rPr sz="2000" dirty="0" err="1" smtClean="0">
                <a:latin typeface="Arial" pitchFamily="34" charset="0"/>
                <a:cs typeface="Arial" pitchFamily="34" charset="0"/>
              </a:rPr>
              <a:t>Рос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потребнадзора</a:t>
            </a:r>
            <a:r>
              <a:rPr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2000" dirty="0">
                <a:latin typeface="Arial" pitchFamily="34" charset="0"/>
                <a:cs typeface="Arial" pitchFamily="34" charset="0"/>
              </a:rPr>
              <a:t>по </a:t>
            </a:r>
            <a:r>
              <a:rPr sz="2000" dirty="0" err="1">
                <a:latin typeface="Arial" pitchFamily="34" charset="0"/>
                <a:cs typeface="Arial" pitchFamily="34" charset="0"/>
              </a:rPr>
              <a:t>Смоленской</a:t>
            </a:r>
            <a:r>
              <a:rPr sz="2000" dirty="0">
                <a:latin typeface="Arial" pitchFamily="34" charset="0"/>
                <a:cs typeface="Arial" pitchFamily="34" charset="0"/>
              </a:rPr>
              <a:t> области.</a:t>
            </a:r>
          </a:p>
          <a:p>
            <a:pPr algn="just">
              <a:defRPr sz="1600"/>
            </a:pPr>
            <a:endParaRPr sz="2000" dirty="0"/>
          </a:p>
          <a:p>
            <a:pPr algn="just">
              <a:defRPr sz="1600"/>
            </a:pPr>
            <a:r>
              <a:rPr sz="2000" dirty="0"/>
              <a:t>    </a:t>
            </a:r>
            <a:r>
              <a:rPr lang="ru-RU" sz="2000" dirty="0" smtClean="0"/>
              <a:t>            </a:t>
            </a:r>
            <a:endParaRPr sz="2000" dirty="0"/>
          </a:p>
        </p:txBody>
      </p:sp>
      <p:sp>
        <p:nvSpPr>
          <p:cNvPr id="213" name="Shape 213"/>
          <p:cNvSpPr>
            <a:spLocks noGrp="1"/>
          </p:cNvSpPr>
          <p:nvPr>
            <p:ph type="sldNum" sz="quarter" idx="2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pPr/>
              <a:t>19</a:t>
            </a:fld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4316966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56207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Информация о работе ТУ РСХН, </a:t>
            </a:r>
            <a:br>
              <a:rPr lang="ru-RU" sz="3200" b="1" dirty="0" smtClean="0"/>
            </a:br>
            <a:r>
              <a:rPr lang="ru-RU" sz="3200" b="1" dirty="0" smtClean="0"/>
              <a:t>совместно с ВС Субъектов РФ 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59089305"/>
              </p:ext>
            </p:extLst>
          </p:nvPr>
        </p:nvGraphicFramePr>
        <p:xfrm>
          <a:off x="0" y="1412776"/>
          <a:ext cx="9036496" cy="44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328372"/>
            <a:ext cx="193898" cy="30995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DCA048-F202-497F-8991-3B9014ACC06F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717455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Информация о работе ТУ РСХН,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совместно </a:t>
            </a:r>
            <a:r>
              <a:rPr lang="ru-RU" sz="2800" b="1" dirty="0"/>
              <a:t>с ВС </a:t>
            </a:r>
            <a:r>
              <a:rPr lang="ru-RU" sz="2800" b="1" dirty="0" smtClean="0"/>
              <a:t>Субъектов РФ 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11021680"/>
              </p:ext>
            </p:extLst>
          </p:nvPr>
        </p:nvGraphicFramePr>
        <p:xfrm>
          <a:off x="179512" y="1366837"/>
          <a:ext cx="8856984" cy="4510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328372"/>
            <a:ext cx="143718" cy="30995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DCA048-F202-497F-8991-3B9014ACC06F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490125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xfrm>
            <a:off x="611559" y="368660"/>
            <a:ext cx="7992889" cy="108012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dirty="0" err="1"/>
              <a:t>Эффективность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территориальных</a:t>
            </a:r>
            <a:r>
              <a:rPr dirty="0"/>
              <a:t> </a:t>
            </a:r>
            <a:r>
              <a:rPr dirty="0" err="1"/>
              <a:t>управлений</a:t>
            </a:r>
            <a:r>
              <a:rPr dirty="0"/>
              <a:t> </a:t>
            </a:r>
            <a:r>
              <a:rPr dirty="0" err="1"/>
              <a:t>Россельхознадзора</a:t>
            </a:r>
            <a:r>
              <a:rPr dirty="0"/>
              <a:t> и </a:t>
            </a:r>
            <a:r>
              <a:rPr dirty="0" err="1"/>
              <a:t>ветеринарных</a:t>
            </a:r>
            <a:r>
              <a:rPr dirty="0"/>
              <a:t> </a:t>
            </a:r>
            <a:r>
              <a:rPr dirty="0" err="1"/>
              <a:t>служб</a:t>
            </a:r>
            <a:r>
              <a:rPr dirty="0"/>
              <a:t> </a:t>
            </a:r>
            <a:r>
              <a:rPr dirty="0" err="1"/>
              <a:t>субъектов</a:t>
            </a:r>
            <a:r>
              <a:rPr dirty="0"/>
              <a:t> </a:t>
            </a:r>
            <a:r>
              <a:rPr dirty="0" err="1"/>
              <a:t>Российской</a:t>
            </a:r>
            <a:r>
              <a:rPr dirty="0"/>
              <a:t> </a:t>
            </a:r>
            <a:r>
              <a:rPr dirty="0" err="1"/>
              <a:t>Федерации</a:t>
            </a:r>
            <a:r>
              <a:rPr dirty="0"/>
              <a:t> в </a:t>
            </a:r>
            <a:r>
              <a:rPr dirty="0" err="1"/>
              <a:t>Системе</a:t>
            </a:r>
            <a:r>
              <a:rPr dirty="0"/>
              <a:t> </a:t>
            </a:r>
            <a:r>
              <a:rPr dirty="0" err="1"/>
              <a:t>раннего</a:t>
            </a:r>
            <a:r>
              <a:rPr dirty="0"/>
              <a:t> </a:t>
            </a:r>
            <a:r>
              <a:rPr dirty="0" err="1"/>
              <a:t>оповещения</a:t>
            </a:r>
            <a:endParaRPr dirty="0"/>
          </a:p>
        </p:txBody>
      </p:sp>
      <p:graphicFrame>
        <p:nvGraphicFramePr>
          <p:cNvPr id="208" name="Table 208"/>
          <p:cNvGraphicFramePr/>
          <p:nvPr>
            <p:extLst>
              <p:ext uri="{D42A27DB-BD31-4B8C-83A1-F6EECF244321}">
                <p14:modId xmlns="" xmlns:p14="http://schemas.microsoft.com/office/powerpoint/2010/main" val="2431634142"/>
              </p:ext>
            </p:extLst>
          </p:nvPr>
        </p:nvGraphicFramePr>
        <p:xfrm>
          <a:off x="467544" y="1484784"/>
          <a:ext cx="8408012" cy="372863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204006"/>
                <a:gridCol w="4204006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Высокий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уровень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работы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в </a:t>
                      </a:r>
                      <a:r>
                        <a:rPr sz="14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течени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е</a:t>
                      </a:r>
                      <a:r>
                        <a:rPr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3</a:t>
                      </a:r>
                      <a:r>
                        <a:rPr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-х </a:t>
                      </a:r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лет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Низкий уровень работы в течение 3-х лет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99"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Волгоградская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область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Республика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КЧР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miter lim="400000"/>
                    </a:lnB>
                  </a:tcPr>
                </a:tc>
              </a:tr>
              <a:tr h="335799"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Новосибирская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область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Республика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КБР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35799"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Оренбургская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область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Псковская область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35799"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Республика</a:t>
                      </a:r>
                      <a:r>
                        <a:rPr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</a:t>
                      </a:r>
                      <a:r>
                        <a:rPr sz="1400" dirty="0" err="1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Хакасия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Пермский край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16052"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Калужская</a:t>
                      </a:r>
                      <a:r>
                        <a:rPr lang="ru-RU" sz="14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область</a:t>
                      </a:r>
                      <a:endParaRPr sz="1400" dirty="0"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16052"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16052"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16052"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16052"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</a:tcPr>
                </a:tc>
              </a:tr>
              <a:tr h="387452"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endParaRPr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09" name="Shape 209"/>
          <p:cNvSpPr>
            <a:spLocks noGrp="1"/>
          </p:cNvSpPr>
          <p:nvPr>
            <p:ph type="sldNum" sz="quarter" idx="4294967295"/>
          </p:nvPr>
        </p:nvSpPr>
        <p:spPr>
          <a:xfrm>
            <a:off x="7884368" y="6237311"/>
            <a:ext cx="220601" cy="35059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b="1">
                <a:solidFill>
                  <a:schemeClr val="accent3">
                    <a:lumOff val="44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rPr>
                <a:solidFill>
                  <a:srgbClr val="8F8F8F">
                    <a:lumOff val="44000"/>
                  </a:srgbClr>
                </a:solidFill>
              </a:rPr>
              <a:pPr/>
              <a:t>22</a:t>
            </a:fld>
            <a:endParaRPr>
              <a:solidFill>
                <a:srgbClr val="8F8F8F">
                  <a:lumOff val="44000"/>
                </a:srgb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237301550"/>
              </p:ext>
            </p:extLst>
          </p:nvPr>
        </p:nvGraphicFramePr>
        <p:xfrm>
          <a:off x="0" y="2708920"/>
          <a:ext cx="464400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569430712"/>
              </p:ext>
            </p:extLst>
          </p:nvPr>
        </p:nvGraphicFramePr>
        <p:xfrm>
          <a:off x="4572000" y="31409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5465343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614363" y="1196975"/>
            <a:ext cx="8134350" cy="3817938"/>
          </a:xfrm>
        </p:spPr>
        <p:txBody>
          <a:bodyPr/>
          <a:lstStyle/>
          <a:p>
            <a:pPr eaLnBrk="1" hangingPunct="1"/>
            <a:r>
              <a:rPr lang="ru-RU" altLang="ru-RU" b="1" dirty="0" smtClean="0"/>
              <a:t>Общие</a:t>
            </a:r>
            <a:br>
              <a:rPr lang="ru-RU" altLang="ru-RU" b="1" dirty="0" smtClean="0"/>
            </a:br>
            <a:r>
              <a:rPr lang="ru-RU" altLang="ru-RU" b="1" dirty="0" smtClean="0"/>
              <a:t> информационные системы Россельхознадзора </a:t>
            </a:r>
            <a:r>
              <a:rPr lang="ru-RU" altLang="ru-RU" sz="3200" dirty="0" smtClean="0">
                <a:solidFill>
                  <a:schemeClr val="tx1"/>
                </a:solidFill>
              </a:rPr>
              <a:t/>
            </a:r>
            <a:br>
              <a:rPr lang="ru-RU" altLang="ru-RU" sz="3200" dirty="0" smtClean="0">
                <a:solidFill>
                  <a:schemeClr val="tx1"/>
                </a:solidFill>
              </a:rPr>
            </a:br>
            <a:endParaRPr lang="ru-RU" altLang="ru-RU" sz="3200" dirty="0" smtClean="0"/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740650" y="6245225"/>
            <a:ext cx="9461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DCA048-F202-497F-8991-3B9014ACC06F}" type="slidenum">
              <a:rPr lang="ru-RU" altLang="ru-RU" sz="14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90515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Основные общие системы </a:t>
            </a:r>
            <a:r>
              <a:rPr lang="ru-RU" sz="3200" b="1" dirty="0" err="1" smtClean="0"/>
              <a:t>Россельхознадзора</a:t>
            </a:r>
            <a:endParaRPr lang="ru-RU" sz="32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196752"/>
            <a:ext cx="8424936" cy="4680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/>
          </a:bodyPr>
          <a:lstStyle/>
          <a:p>
            <a:pPr marL="342900" lvl="0" indent="-342900" algn="just" defTabSz="449262" hangingPunct="1">
              <a:spcBef>
                <a:spcPts val="800"/>
              </a:spcBef>
              <a:defRPr sz="1600"/>
            </a:pPr>
            <a:r>
              <a:rPr lang="ru-RU" sz="1700" dirty="0" smtClean="0">
                <a:solidFill>
                  <a:srgbClr val="601A24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342900" lvl="0" indent="19050" algn="just" defTabSz="449262" hangingPunct="1">
              <a:spcBef>
                <a:spcPts val="800"/>
              </a:spcBef>
              <a:defRPr sz="1600"/>
            </a:pPr>
            <a:r>
              <a:rPr lang="ru-RU" sz="1600" b="1" u="sng" dirty="0" smtClean="0">
                <a:solidFill>
                  <a:schemeClr val="tx1"/>
                </a:solidFill>
              </a:rPr>
              <a:t>ИС </a:t>
            </a:r>
            <a:r>
              <a:rPr lang="ru-RU" sz="1600" b="1" u="sng" dirty="0">
                <a:solidFill>
                  <a:schemeClr val="tx1"/>
                </a:solidFill>
              </a:rPr>
              <a:t>«ИВИС»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 Интегрированная ведомственная информационная система автоматизации и информационной поддержки электронного межведомственного и внутриведомственного </a:t>
            </a:r>
            <a:r>
              <a:rPr lang="ru-RU" sz="1600" dirty="0" smtClean="0">
                <a:solidFill>
                  <a:schemeClr val="tx1"/>
                </a:solidFill>
              </a:rPr>
              <a:t>взаимодействия, которая обеспечивает взаимодействие с другими органами власти через СМЭВ, а так же оказание государственных услуг в электронном виде;</a:t>
            </a:r>
          </a:p>
          <a:p>
            <a:pPr marL="342900" lvl="0" indent="19050" algn="just" defTabSz="449262" hangingPunct="1">
              <a:spcBef>
                <a:spcPts val="800"/>
              </a:spcBef>
              <a:defRPr sz="1600"/>
            </a:pPr>
            <a:r>
              <a:rPr lang="ru-RU" sz="1600" b="1" u="sng" dirty="0" smtClean="0">
                <a:solidFill>
                  <a:schemeClr val="tx1"/>
                </a:solidFill>
              </a:rPr>
              <a:t>СЭД</a:t>
            </a:r>
            <a:r>
              <a:rPr lang="ru-RU" sz="1600" dirty="0" smtClean="0">
                <a:solidFill>
                  <a:schemeClr val="tx1"/>
                </a:solidFill>
              </a:rPr>
              <a:t> – Система электронного документооборота Россельхознадзора;</a:t>
            </a:r>
          </a:p>
          <a:p>
            <a:pPr marL="342900" lvl="0" indent="19050" algn="just" defTabSz="449262" hangingPunct="1">
              <a:spcBef>
                <a:spcPts val="800"/>
              </a:spcBef>
              <a:defRPr sz="1600"/>
            </a:pPr>
            <a:r>
              <a:rPr lang="ru-RU" sz="1600" b="1" u="sng" dirty="0" smtClean="0">
                <a:solidFill>
                  <a:schemeClr val="tx1"/>
                </a:solidFill>
              </a:rPr>
              <a:t>ЕФКС</a:t>
            </a:r>
            <a:r>
              <a:rPr lang="ru-RU" sz="1600" dirty="0" smtClean="0">
                <a:solidFill>
                  <a:schemeClr val="tx1"/>
                </a:solidFill>
              </a:rPr>
              <a:t> – Единая финансово-кадровая система, обеспечивающая автоматизацию процессов финансового, бухгалтерского планирования и учёта, а так же ведения кадровой деятельности;</a:t>
            </a:r>
          </a:p>
          <a:p>
            <a:pPr marL="342900" lvl="0" indent="19050" algn="just" defTabSz="449262" hangingPunct="1">
              <a:spcBef>
                <a:spcPts val="800"/>
              </a:spcBef>
              <a:defRPr sz="1600"/>
            </a:pPr>
            <a:r>
              <a:rPr lang="ru-RU" sz="1600" b="1" u="sng" dirty="0" smtClean="0">
                <a:solidFill>
                  <a:schemeClr val="tx1"/>
                </a:solidFill>
              </a:rPr>
              <a:t>ГИС </a:t>
            </a:r>
            <a:r>
              <a:rPr lang="ru-RU" sz="1600" b="1" u="sng" dirty="0">
                <a:solidFill>
                  <a:schemeClr val="tx1"/>
                </a:solidFill>
              </a:rPr>
              <a:t>«Деметра</a:t>
            </a:r>
            <a:r>
              <a:rPr lang="ru-RU" sz="1600" b="1" u="sng" dirty="0" smtClean="0">
                <a:solidFill>
                  <a:schemeClr val="tx1"/>
                </a:solidFill>
              </a:rPr>
              <a:t>»</a:t>
            </a:r>
            <a:r>
              <a:rPr lang="ru-RU" sz="1600" dirty="0" smtClean="0">
                <a:solidFill>
                  <a:schemeClr val="tx1"/>
                </a:solidFill>
              </a:rPr>
              <a:t> -  геоинформационная аналитическая </a:t>
            </a:r>
            <a:r>
              <a:rPr lang="ru-RU" sz="1600" dirty="0">
                <a:solidFill>
                  <a:schemeClr val="tx1"/>
                </a:solidFill>
              </a:rPr>
              <a:t>система </a:t>
            </a:r>
            <a:r>
              <a:rPr lang="ru-RU" sz="1600" dirty="0" smtClean="0">
                <a:solidFill>
                  <a:schemeClr val="tx1"/>
                </a:solidFill>
              </a:rPr>
              <a:t>определения состояния </a:t>
            </a:r>
            <a:r>
              <a:rPr lang="ru-RU" sz="1600" dirty="0">
                <a:solidFill>
                  <a:schemeClr val="tx1"/>
                </a:solidFill>
              </a:rPr>
              <a:t>земель сельскохозяйственного назначения на основе данных дистанционного зондирования земли (ДЗЗ</a:t>
            </a:r>
            <a:r>
              <a:rPr lang="ru-RU" sz="1600" dirty="0" smtClean="0">
                <a:solidFill>
                  <a:schemeClr val="tx1"/>
                </a:solidFill>
              </a:rPr>
              <a:t>);</a:t>
            </a:r>
            <a:endParaRPr lang="ru-RU" sz="1600" dirty="0">
              <a:solidFill>
                <a:schemeClr val="tx1"/>
              </a:solidFill>
            </a:endParaRPr>
          </a:p>
          <a:p>
            <a:pPr marL="342900" lvl="0" indent="19050" algn="just" defTabSz="449262" hangingPunct="1">
              <a:spcBef>
                <a:spcPts val="800"/>
              </a:spcBef>
              <a:defRPr sz="1600"/>
            </a:pPr>
            <a:r>
              <a:rPr lang="ru-RU" sz="1600" b="1" u="sng" dirty="0" smtClean="0">
                <a:solidFill>
                  <a:schemeClr val="tx1"/>
                </a:solidFill>
              </a:rPr>
              <a:t>ИС </a:t>
            </a:r>
            <a:r>
              <a:rPr lang="ru-RU" sz="1600" b="1" u="sng" dirty="0">
                <a:solidFill>
                  <a:schemeClr val="tx1"/>
                </a:solidFill>
              </a:rPr>
              <a:t>«Ревизор-КС</a:t>
            </a:r>
            <a:r>
              <a:rPr lang="ru-RU" sz="1600" b="1" u="sng" dirty="0" smtClean="0">
                <a:solidFill>
                  <a:schemeClr val="tx1"/>
                </a:solidFill>
              </a:rPr>
              <a:t>»</a:t>
            </a:r>
            <a:r>
              <a:rPr lang="ru-RU" sz="1600" dirty="0" smtClean="0">
                <a:solidFill>
                  <a:schemeClr val="tx1"/>
                </a:solidFill>
              </a:rPr>
              <a:t> - информационная система, обеспечивающая автоматизацию процессов надзорной деятельности</a:t>
            </a:r>
            <a:r>
              <a:rPr lang="ru-RU" sz="1600" dirty="0">
                <a:solidFill>
                  <a:schemeClr val="tx1"/>
                </a:solidFill>
              </a:rPr>
              <a:t> Россельхознадзора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  <a:p>
            <a:pPr lvl="0" indent="-342900" algn="just" defTabSz="449262" hangingPunct="1">
              <a:spcBef>
                <a:spcPts val="800"/>
              </a:spcBef>
            </a:pPr>
            <a:endParaRPr lang="ru-RU" sz="1700" b="1" u="sng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24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38237"/>
          </a:xfrm>
        </p:spPr>
        <p:txBody>
          <a:bodyPr>
            <a:normAutofit/>
          </a:bodyPr>
          <a:lstStyle/>
          <a:p>
            <a:r>
              <a:rPr lang="ru-RU" sz="3200" b="1" dirty="0"/>
              <a:t>Статистика работы в </a:t>
            </a:r>
            <a:r>
              <a:rPr lang="ru-RU" sz="3200" b="1" dirty="0" smtClean="0"/>
              <a:t>ИС </a:t>
            </a:r>
            <a:r>
              <a:rPr lang="ru-RU" sz="3200" b="1" dirty="0"/>
              <a:t>«ИВИС» за 2015 </a:t>
            </a:r>
            <a:r>
              <a:rPr lang="ru-RU" sz="3200" b="1" dirty="0" smtClean="0"/>
              <a:t>г.</a:t>
            </a:r>
            <a:endParaRPr lang="ru-RU" sz="32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340768"/>
            <a:ext cx="8424936" cy="4536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/>
          </a:bodyPr>
          <a:lstStyle/>
          <a:p>
            <a:pPr lvl="0" indent="-342900" algn="just" defTabSz="449262" hangingPunct="1">
              <a:spcBef>
                <a:spcPts val="800"/>
              </a:spcBef>
            </a:pPr>
            <a:r>
              <a:rPr lang="ru-RU" sz="1700" dirty="0" smtClean="0">
                <a:solidFill>
                  <a:srgbClr val="601A24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700" b="1" u="sng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Подключены центральный аппарат (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27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пользователей) и все территориальные управления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общее количество пользователей 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1 625 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чел.:</a:t>
            </a: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342900" algn="just" defTabSz="449262" hangingPunct="1">
              <a:spcBef>
                <a:spcPts val="800"/>
              </a:spcBef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 defTabSz="449262" hangingPunct="1">
              <a:spcBef>
                <a:spcPts val="800"/>
              </a:spcBef>
              <a:defRPr/>
            </a:pPr>
            <a:endParaRPr lang="ru-RU" sz="1700" dirty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342900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449262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0" cap="none" spc="0" normalizeH="0" baseline="0" noProof="0" dirty="0" smtClean="0">
              <a:ln>
                <a:noFill/>
              </a:ln>
              <a:solidFill>
                <a:srgbClr val="601A24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Arial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25</a:t>
            </a:fld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22966142"/>
              </p:ext>
            </p:extLst>
          </p:nvPr>
        </p:nvGraphicFramePr>
        <p:xfrm>
          <a:off x="899591" y="2495295"/>
          <a:ext cx="7848873" cy="2949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2329"/>
                <a:gridCol w="792088"/>
                <a:gridCol w="3312368"/>
                <a:gridCol w="792088"/>
              </a:tblGrid>
              <a:tr h="1886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Наиболее активные</a:t>
                      </a: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Менее активные</a:t>
                      </a: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Территориальное управление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Кол-во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Территориальное управление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Кол-во</a:t>
                      </a:r>
                    </a:p>
                  </a:txBody>
                  <a:tcPr marL="68580" marR="68580" marT="0" marB="0" anchor="b"/>
                </a:tc>
              </a:tr>
              <a:tr h="52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Приморскому краю и Сахалинской области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156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Кабардино-Балкарской Республике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1</a:t>
                      </a:r>
                    </a:p>
                  </a:txBody>
                  <a:tcPr marL="68580" marR="68580" marT="0" marB="0" anchor="b"/>
                </a:tc>
              </a:tr>
              <a:tr h="853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Санкт-Петербургу и Ленинградской области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153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</a:t>
                      </a:r>
                      <a:r>
                        <a:rPr kumimoji="0" lang="ru-RU" sz="1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по Калужской области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</a:tr>
              <a:tr h="46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Кировской области и Удмуртской Республике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78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</a:t>
                      </a:r>
                      <a:r>
                        <a:rPr kumimoji="0" lang="ru-RU" sz="1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по Саратовской области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</a:tr>
              <a:tr h="79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Брянской и Смоленской областям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70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</a:t>
                      </a:r>
                      <a:r>
                        <a:rPr kumimoji="0" lang="ru-RU" sz="1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по Республике Ингушетия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3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Хабаровскому краю и Еврейской автономной области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69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Ульяновской области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3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554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324528" cy="1138237"/>
          </a:xfrm>
        </p:spPr>
        <p:txBody>
          <a:bodyPr>
            <a:normAutofit/>
          </a:bodyPr>
          <a:lstStyle/>
          <a:p>
            <a:r>
              <a:rPr lang="ru-RU" sz="3200" b="1" dirty="0"/>
              <a:t>Статистика работы в </a:t>
            </a:r>
            <a:r>
              <a:rPr lang="ru-RU" sz="3200" b="1" dirty="0" smtClean="0"/>
              <a:t>ИС </a:t>
            </a:r>
            <a:r>
              <a:rPr lang="ru-RU" sz="3200" b="1" dirty="0"/>
              <a:t>«ИВИС» за 2015 </a:t>
            </a:r>
            <a:r>
              <a:rPr lang="ru-RU" sz="3200" b="1" dirty="0" smtClean="0"/>
              <a:t>г.</a:t>
            </a:r>
            <a:endParaRPr lang="ru-RU" sz="32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196752"/>
            <a:ext cx="8424936" cy="4536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 fontScale="92500" lnSpcReduction="10000"/>
          </a:bodyPr>
          <a:lstStyle/>
          <a:p>
            <a:pPr lvl="0" indent="-342900" algn="just" defTabSz="449262" hangingPunct="1">
              <a:spcBef>
                <a:spcPts val="800"/>
              </a:spcBef>
            </a:pPr>
            <a:r>
              <a:rPr lang="ru-RU" sz="1700" dirty="0" smtClean="0">
                <a:solidFill>
                  <a:srgbClr val="601A24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700" b="1" u="sng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2015 году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выполнено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80 526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межведомственных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запросов:</a:t>
            </a: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Сотрудниками центрального аппарата Россельхознадзора выполнено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1 068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межведомственных запросов.</a:t>
            </a: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342900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449262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0" cap="none" spc="0" normalizeH="0" baseline="0" noProof="0" dirty="0" smtClean="0">
              <a:ln>
                <a:noFill/>
              </a:ln>
              <a:solidFill>
                <a:srgbClr val="601A24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Arial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26</a:t>
            </a:fld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27303574"/>
              </p:ext>
            </p:extLst>
          </p:nvPr>
        </p:nvGraphicFramePr>
        <p:xfrm>
          <a:off x="467544" y="1988840"/>
          <a:ext cx="7848872" cy="2944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336"/>
                <a:gridCol w="720080"/>
                <a:gridCol w="3312368"/>
                <a:gridCol w="792088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Наиболее активные</a:t>
                      </a: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Менее активные</a:t>
                      </a: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Территориальное управление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Кол-во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Территориальное управление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Кол-во</a:t>
                      </a:r>
                    </a:p>
                  </a:txBody>
                  <a:tcPr marL="68580" marR="68580" marT="0" marB="0" anchor="b"/>
                </a:tc>
              </a:tr>
              <a:tr h="52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Красноярскому краю 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4 128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</a:t>
                      </a:r>
                      <a:r>
                        <a:rPr kumimoji="0" lang="ru-RU" sz="1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по Калининградской </a:t>
                      </a: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6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186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Краснодарскому краю и Республике Адыгея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4 104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 по Владимирской 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12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Забайкальскому краю и Амурской 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3 576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Республике Мордовия и Пензенской 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12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252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Санкт-Петербургу и Ленинградской 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3 492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Смоленской области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42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357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Приморскому краю и Сахалинской 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2 562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ТУ по Воронежской 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j-ea"/>
                          <a:cs typeface="Arial" pitchFamily="34" charset="0"/>
                          <a:sym typeface="Arial"/>
                        </a:rPr>
                        <a:t>138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itchFamily="34" charset="0"/>
                        <a:ea typeface="+mj-ea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4838" cy="850106"/>
          </a:xfrm>
        </p:spPr>
        <p:txBody>
          <a:bodyPr>
            <a:normAutofit/>
          </a:bodyPr>
          <a:lstStyle/>
          <a:p>
            <a:r>
              <a:rPr lang="ru-RU" sz="3200" b="1" dirty="0"/>
              <a:t>Статистика работы в СЭД за 2015 </a:t>
            </a:r>
            <a:r>
              <a:rPr lang="ru-RU" sz="3200" b="1" dirty="0" smtClean="0"/>
              <a:t>г.</a:t>
            </a:r>
            <a:endParaRPr lang="ru-RU" sz="32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124744"/>
            <a:ext cx="8424936" cy="4896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 fontScale="92500" lnSpcReduction="10000"/>
          </a:bodyPr>
          <a:lstStyle/>
          <a:p>
            <a:pPr marL="455613" lvl="0" indent="258763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Подключены центральный аппарат (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пользователей) и все территориальные управления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2015 год центральным аппаратом принято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32 917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документов от территориальных управлений Россельхознадзора через СЭД: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5613" indent="258763" algn="just" defTabSz="449262" hangingPunct="1">
              <a:lnSpc>
                <a:spcPct val="110000"/>
              </a:lnSpc>
              <a:spcBef>
                <a:spcPts val="800"/>
              </a:spcBef>
              <a:buFont typeface="Arial" pitchFamily="34" charset="0"/>
              <a:buChar char="•"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5613" indent="258763" algn="just" defTabSz="449262" hangingPunct="1">
              <a:lnSpc>
                <a:spcPct val="110000"/>
              </a:lnSpc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2015 год центральный аппарат принял и обработал в СЭД  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80 863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входящих документа (в т.ч. обращения граждан), создано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31 259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исходящих документов (в т.ч. ответы гражданам), проведено через систему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8 306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внутренних документов (служебные записки, приказы и т.п.), , получено от ФОИВ и отработано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2 745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запросов по МЭДО.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27</a:t>
            </a:fld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4129382"/>
              </p:ext>
            </p:extLst>
          </p:nvPr>
        </p:nvGraphicFramePr>
        <p:xfrm>
          <a:off x="899591" y="2420888"/>
          <a:ext cx="7848873" cy="22082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337"/>
                <a:gridCol w="720080"/>
                <a:gridCol w="3326640"/>
                <a:gridCol w="777816"/>
              </a:tblGrid>
              <a:tr h="4820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Наиболее активные</a:t>
                      </a: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Менее активные</a:t>
                      </a: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Территориальное управление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Кол-во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Территориальное управление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Кол-во</a:t>
                      </a:r>
                    </a:p>
                  </a:txBody>
                  <a:tcPr marL="68580" marR="68580" marT="0" marB="0" anchor="b"/>
                </a:tc>
              </a:tr>
              <a:tr h="28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Приморскому краю и Сахалинской обл.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1 941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Республике Бурятии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Брянской и Смоленской обл.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1 730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Республике Якутия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51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Краснодарскому краю и Адыгее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1 432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Челябинской обл.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48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42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Тверской и Псковской обл.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1 348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Чеченской республике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53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  <a:tr h="325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Ростовской области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1 315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ТУ по Республике Ингушетия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  <a:sym typeface="Arial"/>
                        </a:rPr>
                        <a:t>66</a:t>
                      </a:r>
                      <a:endParaRPr kumimoji="0" lang="ru-RU" sz="1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j-ea"/>
                        <a:cs typeface="Times New Roman" pitchFamily="18" charset="0"/>
                        <a:sym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Статистика работы в ГИС «Деметра»</a:t>
            </a:r>
            <a:br>
              <a:rPr lang="ru-RU" sz="3200" b="1" dirty="0"/>
            </a:br>
            <a:r>
              <a:rPr lang="ru-RU" sz="3200" b="1" dirty="0"/>
              <a:t>и ИС «Ревизор-КС» за 2015 </a:t>
            </a:r>
            <a:r>
              <a:rPr lang="ru-RU" sz="3200" b="1" dirty="0" smtClean="0"/>
              <a:t>г.</a:t>
            </a:r>
            <a:endParaRPr lang="ru-RU" sz="32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484784"/>
            <a:ext cx="8424936" cy="439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/>
          </a:bodyPr>
          <a:lstStyle/>
          <a:p>
            <a:pPr lvl="0" indent="-342900" algn="just" defTabSz="449262" hangingPunct="1">
              <a:spcBef>
                <a:spcPts val="800"/>
              </a:spcBef>
            </a:pPr>
            <a:r>
              <a:rPr lang="ru-RU" sz="1700" dirty="0" smtClean="0">
                <a:solidFill>
                  <a:srgbClr val="601A24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ГИС «Деметра»: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Подключены центральный аппарат и 4 территориальных управления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пользователей: ТУ по городу Москва, Московской и Тульской областям, ТУ по Санкт-Петербургу и Ленинградской области, ТУ по Калужской области, ТУ по Рязанской и Тамбовской областям;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2015 год только вносится информация о проведённых проверках в 2014 году;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Крайне низкая активность в работе с системой (за 2015 год вносили данные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пользователей из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0" indent="-342900" algn="just" defTabSz="449262" hangingPunct="1">
              <a:spcBef>
                <a:spcPts val="80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7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 «Ревизор-КС»: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Подключено ТУ по городу Москва, Московской и Тульской областям,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46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пользователей;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2015 год внесены данные о </a:t>
            </a:r>
            <a:r>
              <a:rPr lang="ru-RU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2 341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проверке.</a:t>
            </a:r>
          </a:p>
          <a:p>
            <a:pPr lvl="0" indent="-342900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449262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0" cap="none" spc="0" normalizeH="0" baseline="0" noProof="0" dirty="0" smtClean="0">
              <a:ln>
                <a:noFill/>
              </a:ln>
              <a:solidFill>
                <a:srgbClr val="601A24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Arial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28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Мероприятия </a:t>
            </a:r>
            <a:r>
              <a:rPr lang="ru-RU" sz="3200" b="1" dirty="0"/>
              <a:t>по развитию </a:t>
            </a:r>
            <a:r>
              <a:rPr lang="ru-RU" sz="3200" b="1" dirty="0" smtClean="0"/>
              <a:t>систем</a:t>
            </a:r>
            <a:endParaRPr lang="ru-RU" sz="32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340768"/>
            <a:ext cx="8424936" cy="4536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/>
          </a:bodyPr>
          <a:lstStyle/>
          <a:p>
            <a:pPr lvl="0" indent="-342900" algn="just" defTabSz="449262" hangingPunct="1">
              <a:spcBef>
                <a:spcPts val="800"/>
              </a:spcBef>
            </a:pPr>
            <a:r>
              <a:rPr lang="ru-RU" sz="1700" dirty="0" smtClean="0">
                <a:solidFill>
                  <a:srgbClr val="601A24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 «ИВИС» 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Разрабатывается механизм электронного межведомственного взаимодействия под СМЭВ 3.Х;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Реализуется подсистема НСИ;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Разрабатывается аналитическая подсистема (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BI)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Частичный переход на СПО;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Интеграция с </a:t>
            </a:r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Росаккредитацией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 ФССП.</a:t>
            </a:r>
          </a:p>
          <a:p>
            <a:pPr marL="450850" lvl="0" algn="just" defTabSz="449262" hangingPunct="1">
              <a:spcBef>
                <a:spcPts val="800"/>
              </a:spcBef>
            </a:pPr>
            <a:r>
              <a:rPr lang="ru-RU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СЭД: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Новая облачная платформа для централизованного ведения электронного документооборота;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Переход на открытые технологии СПО – уход от необходимости приобретения лицензий;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Интеграция с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www.kremlin.ru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ФГИС «Досудебного обжалования», Вестой, </a:t>
            </a:r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Дюмой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текущей версией СЭД.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План </a:t>
            </a:r>
            <a:r>
              <a:rPr lang="ru-RU" sz="3200" b="1" dirty="0" smtClean="0"/>
              <a:t>мероприятий </a:t>
            </a:r>
            <a:r>
              <a:rPr lang="ru-RU" sz="3200" b="1" dirty="0"/>
              <a:t>на 2016 год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340768"/>
            <a:ext cx="8424936" cy="4536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 fontScale="92500" lnSpcReduction="10000"/>
          </a:bodyPr>
          <a:lstStyle/>
          <a:p>
            <a:pPr lvl="0" indent="-342900" algn="just" defTabSz="449262" hangingPunct="1">
              <a:spcBef>
                <a:spcPts val="800"/>
              </a:spcBef>
            </a:pPr>
            <a:r>
              <a:rPr lang="ru-RU" sz="1700" dirty="0" smtClean="0">
                <a:solidFill>
                  <a:srgbClr val="601A24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 «ИВИС»: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Интеграция с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Росреестром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ФНС, ПФР, ФМС и т.д.;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аналитической подсистемы – создание новых витрин данных;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Полный переход на СПО;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Предоставление ресурса Россельхознадзора как базового государственного информационного ресурса  (БГИР);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Создание мобильной версии для Руководителя.</a:t>
            </a:r>
          </a:p>
          <a:p>
            <a:pPr marL="450850" lvl="0" algn="just" defTabSz="449262" hangingPunct="1">
              <a:spcBef>
                <a:spcPts val="800"/>
              </a:spcBef>
            </a:pPr>
            <a:r>
              <a:rPr lang="ru-RU" sz="17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СЭД: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Тиражирование нового облачного решения во все территориальные управления Россельхознадзора, доработка функционала под требования пользователей по результатам опытной эксплуатации 2015 года.</a:t>
            </a:r>
          </a:p>
          <a:p>
            <a:pPr marL="450850" lvl="0" algn="just" defTabSz="449262" hangingPunct="1">
              <a:spcBef>
                <a:spcPts val="800"/>
              </a:spcBef>
            </a:pPr>
            <a:r>
              <a:rPr lang="ru-RU" sz="17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ЕФКС: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Тиражирование настроенного решения во все территориальные управления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Интеграция с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Росимуществом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30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План </a:t>
            </a:r>
            <a:r>
              <a:rPr lang="ru-RU" sz="3200" b="1" dirty="0" smtClean="0"/>
              <a:t>мероприятий </a:t>
            </a:r>
            <a:r>
              <a:rPr lang="ru-RU" sz="3200" b="1" dirty="0"/>
              <a:t>на 2016 год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340768"/>
            <a:ext cx="8424936" cy="4536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normAutofit fontScale="92500" lnSpcReduction="10000"/>
          </a:bodyPr>
          <a:lstStyle/>
          <a:p>
            <a:pPr lvl="0" indent="-342900" algn="just" defTabSz="449262" hangingPunct="1">
              <a:spcBef>
                <a:spcPts val="800"/>
              </a:spcBef>
            </a:pPr>
            <a:r>
              <a:rPr lang="ru-RU" sz="1700" dirty="0" smtClean="0">
                <a:solidFill>
                  <a:srgbClr val="601A24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ГИС «Деметра»:</a:t>
            </a: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Полный переход на СПО;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Разработка ролевой модели;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Интеграция с ИС «Ревизор-КС», ИС «ИВИС» и специальными системами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ГИС «Деметра» должна стать единой витриной данных;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Разработка механизма автоматизированного распознавания объектов спутниковых снимков любых поставщиков;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Тиражирование во все территориальные управления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indent="450850" algn="just" defTabSz="449262" hangingPunct="1">
              <a:spcBef>
                <a:spcPts val="800"/>
              </a:spcBef>
            </a:pPr>
            <a:r>
              <a:rPr lang="ru-RU" sz="17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 «Ревизор-КС»:</a:t>
            </a: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Полный переход на СПО или ПО отечественного производителя;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Разработка функционала ведения полного цикла документации о проверочной деятельности;</a:t>
            </a:r>
          </a:p>
          <a:p>
            <a:pPr marL="450850" lvl="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Интеграция с ГИС «Деметра», ИС «ИВИС» и специальными системами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0850" indent="263525" algn="just" defTabSz="449262" hangingPunct="1">
              <a:spcBef>
                <a:spcPts val="800"/>
              </a:spcBef>
              <a:buFont typeface="Arial" pitchFamily="34" charset="0"/>
              <a:buChar char="•"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Тиражирование во все территориальные управления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0850" lvl="0" indent="263525" algn="just" defTabSz="449262" hangingPunct="1">
              <a:spcBef>
                <a:spcPts val="800"/>
              </a:spcBef>
            </a:pPr>
            <a:endParaRPr lang="ru-RU" sz="1700" dirty="0" smtClean="0">
              <a:solidFill>
                <a:srgbClr val="601A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31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>
          <a:xfrm>
            <a:off x="359532" y="728700"/>
            <a:ext cx="8604956" cy="4464495"/>
          </a:xfrm>
        </p:spPr>
        <p:txBody>
          <a:bodyPr/>
          <a:lstStyle/>
          <a:p>
            <a:r>
              <a:rPr lang="ru-RU" b="1" dirty="0" smtClean="0"/>
              <a:t>ОБЪЕКТЫ КАПИТАЛЬНОГО СТРОИТЕЛЬСТВА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type="subTitle" idx="1"/>
          </p:nvPr>
        </p:nvSpPr>
        <p:spPr>
          <a:xfrm>
            <a:off x="1358900" y="3830638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100" dirty="0" smtClean="0">
                <a:solidFill>
                  <a:srgbClr val="002060"/>
                </a:solidFill>
              </a:rPr>
              <a:t>		</a:t>
            </a:r>
            <a:endParaRPr lang="ru-RU" sz="2100" dirty="0" smtClean="0"/>
          </a:p>
          <a:p>
            <a:pPr eaLnBrk="1" hangingPunct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B66C322-B17F-4D81-BCD4-446F3BA33637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32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.gracheva\Desktop\21.jpg"/>
          <p:cNvPicPr>
            <a:picLocks noChangeAspect="1" noChangeArrowheads="1"/>
          </p:cNvPicPr>
          <p:nvPr/>
        </p:nvPicPr>
        <p:blipFill>
          <a:blip r:embed="rId2" cstate="print"/>
          <a:srcRect l="4510" t="18793" r="2776" b="16705"/>
          <a:stretch>
            <a:fillRect/>
          </a:stretch>
        </p:blipFill>
        <p:spPr bwMode="auto">
          <a:xfrm>
            <a:off x="179512" y="3501008"/>
            <a:ext cx="5941201" cy="249040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33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d.gracheva\Desktop\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12044" b="7312"/>
          <a:stretch>
            <a:fillRect/>
          </a:stretch>
        </p:blipFill>
        <p:spPr bwMode="auto">
          <a:xfrm>
            <a:off x="6192180" y="944724"/>
            <a:ext cx="2700300" cy="33935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88640"/>
            <a:ext cx="8856984" cy="828092"/>
          </a:xfrm>
        </p:spPr>
        <p:txBody>
          <a:bodyPr/>
          <a:lstStyle/>
          <a:p>
            <a:r>
              <a:rPr lang="ru-RU" sz="1800" b="1" dirty="0" smtClean="0">
                <a:solidFill>
                  <a:srgbClr val="990000"/>
                </a:solidFill>
                <a:cs typeface="Times New Roman" pitchFamily="18" charset="0"/>
              </a:rPr>
              <a:t>Объекты капстроительства, в рамках Госпрограммы </a:t>
            </a:r>
            <a:br>
              <a:rPr lang="ru-RU" sz="1800" b="1" dirty="0" smtClean="0">
                <a:solidFill>
                  <a:srgbClr val="990000"/>
                </a:solidFill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990000"/>
                </a:solidFill>
                <a:cs typeface="Times New Roman" pitchFamily="18" charset="0"/>
              </a:rPr>
              <a:t>«Предупреждение распространения и ликвидация АЧС на территории РФ»</a:t>
            </a:r>
            <a:endParaRPr lang="ru-RU" sz="1800" dirty="0">
              <a:solidFill>
                <a:srgbClr val="990000"/>
              </a:solidFill>
            </a:endParaRPr>
          </a:p>
        </p:txBody>
      </p:sp>
      <p:pic>
        <p:nvPicPr>
          <p:cNvPr id="3" name="Picture 2" descr="IMG_50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516" y="944724"/>
            <a:ext cx="2843808" cy="20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P10702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944724"/>
            <a:ext cx="2719388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51520" y="3032957"/>
            <a:ext cx="284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«Орловский РЦ»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9852" y="306896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«Приморская МВЛ»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AutoShape 6" descr="&amp;Ocy;&amp;tcy;&amp;ocy;&amp;bcy;&amp;rcy;&amp;acy;&amp;zhcy;&amp;acy;&amp;iecy;&amp;tcy;&amp;scy;&amp;yacy; &amp;fcy;&amp;acy;&amp;jcy;&amp;lcy; &quot;IMG_20151103_112755.jpg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&amp;Ocy;&amp;tcy;&amp;ocy;&amp;bcy;&amp;rcy;&amp;acy;&amp;zhcy;&amp;acy;&amp;iecy;&amp;tcy;&amp;scy;&amp;yacy; &amp;fcy;&amp;acy;&amp;jcy;&amp;lcy; &quot;IMG_20151103_112755.jpg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C:\Users\t.evlanova\Desktop\Брянск.jpg"/>
          <p:cNvPicPr>
            <a:picLocks noChangeAspect="1" noChangeArrowheads="1"/>
          </p:cNvPicPr>
          <p:nvPr/>
        </p:nvPicPr>
        <p:blipFill>
          <a:blip r:embed="rId6" cstate="print"/>
          <a:srcRect l="17783" r="3757"/>
          <a:stretch>
            <a:fillRect/>
          </a:stretch>
        </p:blipFill>
        <p:spPr bwMode="auto">
          <a:xfrm>
            <a:off x="6192180" y="3933056"/>
            <a:ext cx="2790280" cy="1728192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6155668" y="5697252"/>
            <a:ext cx="2808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«Брянская МВЛ»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34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7" descr="C:\Users\d.gracheva\Desktop\4.jpg"/>
          <p:cNvPicPr>
            <a:picLocks noChangeAspect="1" noChangeArrowheads="1"/>
          </p:cNvPicPr>
          <p:nvPr/>
        </p:nvPicPr>
        <p:blipFill>
          <a:blip r:embed="rId2" cstate="print"/>
          <a:srcRect t="16674"/>
          <a:stretch>
            <a:fillRect/>
          </a:stretch>
        </p:blipFill>
        <p:spPr bwMode="auto">
          <a:xfrm>
            <a:off x="4747782" y="260648"/>
            <a:ext cx="4180702" cy="2952328"/>
          </a:xfrm>
          <a:prstGeom prst="rect">
            <a:avLst/>
          </a:prstGeom>
          <a:noFill/>
        </p:spPr>
      </p:pic>
      <p:pic>
        <p:nvPicPr>
          <p:cNvPr id="6" name="Picture 5" descr="C:\Users\d.gracheva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8148" t="19488" r="17154" b="3543"/>
          <a:stretch>
            <a:fillRect/>
          </a:stretch>
        </p:blipFill>
        <p:spPr bwMode="auto">
          <a:xfrm>
            <a:off x="143508" y="224644"/>
            <a:ext cx="4559301" cy="3411690"/>
          </a:xfrm>
          <a:prstGeom prst="rect">
            <a:avLst/>
          </a:prstGeom>
          <a:noFill/>
        </p:spPr>
      </p:pic>
      <p:pic>
        <p:nvPicPr>
          <p:cNvPr id="2050" name="Picture 2" descr="IMG_74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516" y="3681028"/>
            <a:ext cx="2703513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t.evlanova\Desktop\Калининград_фото.jpg"/>
          <p:cNvPicPr>
            <a:picLocks noChangeAspect="1" noChangeArrowheads="1"/>
          </p:cNvPicPr>
          <p:nvPr/>
        </p:nvPicPr>
        <p:blipFill>
          <a:blip r:embed="rId5" cstate="print"/>
          <a:srcRect t="4452"/>
          <a:stretch>
            <a:fillRect/>
          </a:stretch>
        </p:blipFill>
        <p:spPr bwMode="auto">
          <a:xfrm>
            <a:off x="5904148" y="3104964"/>
            <a:ext cx="3059832" cy="2595689"/>
          </a:xfrm>
          <a:prstGeom prst="rect">
            <a:avLst/>
          </a:prstGeom>
          <a:noFill/>
        </p:spPr>
      </p:pic>
      <p:pic>
        <p:nvPicPr>
          <p:cNvPr id="2051" name="Picture 3" descr="C:\Users\t.evlanova\Desktop\PB0347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23828" y="3645024"/>
            <a:ext cx="2772308" cy="207923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120172" y="5661248"/>
            <a:ext cx="284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«Калининградская МВЛ»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9832" y="5661248"/>
            <a:ext cx="284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«Ростовский РЦ»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5697252"/>
            <a:ext cx="284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«Орловский РЦ»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1540" y="404664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Объекты капстроительства, в рамках Госпрограммы </a:t>
            </a:r>
            <a:b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«Предупреждение распространения и ликвидация АЧС на территории РФ»</a:t>
            </a:r>
            <a:endParaRPr lang="ru-RU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188912"/>
            <a:ext cx="8784976" cy="133187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200" b="1" dirty="0" smtClean="0">
                <a:cs typeface="Times New Roman" pitchFamily="18" charset="0"/>
              </a:rPr>
              <a:t>Объекты капитального строительства,</a:t>
            </a:r>
            <a:r>
              <a:rPr lang="en-US" sz="2200" b="1" dirty="0" smtClean="0">
                <a:cs typeface="Times New Roman" pitchFamily="18" charset="0"/>
              </a:rPr>
              <a:t> </a:t>
            </a:r>
            <a:r>
              <a:rPr lang="ru-RU" sz="2200" b="1" dirty="0" smtClean="0">
                <a:cs typeface="Times New Roman" pitchFamily="18" charset="0"/>
              </a:rPr>
              <a:t>в рамках Госпрограммы: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«Предупреждение распространения и ликвидация АЧС 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на территории  Российской Федерации»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b="1" dirty="0" smtClean="0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0" y="872716"/>
            <a:ext cx="8645525" cy="36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 b="1" i="1" dirty="0" smtClean="0">
                <a:solidFill>
                  <a:srgbClr val="601A24"/>
                </a:solidFill>
              </a:rPr>
              <a:t> </a:t>
            </a:r>
            <a:endParaRPr lang="ru-RU" sz="1600" b="1" i="1" dirty="0">
              <a:solidFill>
                <a:srgbClr val="601A24"/>
              </a:solidFill>
            </a:endParaRPr>
          </a:p>
        </p:txBody>
      </p:sp>
      <p:graphicFrame>
        <p:nvGraphicFramePr>
          <p:cNvPr id="52375" name="Group 15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2565211160"/>
              </p:ext>
            </p:extLst>
          </p:nvPr>
        </p:nvGraphicFramePr>
        <p:xfrm>
          <a:off x="467544" y="1412776"/>
          <a:ext cx="8136905" cy="4347404"/>
        </p:xfrm>
        <a:graphic>
          <a:graphicData uri="http://schemas.openxmlformats.org/drawingml/2006/table">
            <a:tbl>
              <a:tblPr/>
              <a:tblGrid>
                <a:gridCol w="483013"/>
                <a:gridCol w="5053055"/>
                <a:gridCol w="1151799"/>
                <a:gridCol w="1449038"/>
              </a:tblGrid>
              <a:tr h="568214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кв. м.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ввода в эксплуатацию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«Орловский 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референтный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центр 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Россельхознадзора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7 916,9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1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«Брянская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3 214,6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«Тверская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4 387,8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ФГБУ «Ростовский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референтный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центр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Россельхознадзора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4021,7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32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ФГБУ «Краснодарская межобластная ветеринарная лаборатория»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8 850,1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32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«Приморская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6 544,1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«Калининградская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3 704,2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«Федеральный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центр охраны здоровья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животных»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5 063,8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«Тульская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6 000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9FB1F9D1-463B-4884-A0BA-CA5BA04FD0D4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35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84976" cy="104411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200" b="1" dirty="0" smtClean="0">
                <a:cs typeface="Times New Roman" pitchFamily="18" charset="0"/>
              </a:rPr>
              <a:t>Объекты капитального строительства,</a:t>
            </a:r>
            <a:r>
              <a:rPr lang="en-US" sz="2200" b="1" dirty="0" smtClean="0">
                <a:cs typeface="Times New Roman" pitchFamily="18" charset="0"/>
              </a:rPr>
              <a:t> </a:t>
            </a:r>
            <a:r>
              <a:rPr lang="ru-RU" sz="2200" b="1" dirty="0" smtClean="0">
                <a:cs typeface="Times New Roman" pitchFamily="18" charset="0"/>
              </a:rPr>
              <a:t>в рамках Госпрограммы: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«Предупреждение распространения и ликвидация АЧС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 на территории Российской Федерации»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b="1" dirty="0" smtClean="0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0" y="584684"/>
            <a:ext cx="8645525" cy="36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 b="1" i="1" dirty="0" smtClean="0">
                <a:solidFill>
                  <a:srgbClr val="601A24"/>
                </a:solidFill>
              </a:rPr>
              <a:t> </a:t>
            </a:r>
            <a:endParaRPr lang="ru-RU" sz="1600" b="1" i="1" dirty="0">
              <a:solidFill>
                <a:srgbClr val="601A24"/>
              </a:solidFill>
            </a:endParaRPr>
          </a:p>
        </p:txBody>
      </p:sp>
      <p:graphicFrame>
        <p:nvGraphicFramePr>
          <p:cNvPr id="52375" name="Group 15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2565211160"/>
              </p:ext>
            </p:extLst>
          </p:nvPr>
        </p:nvGraphicFramePr>
        <p:xfrm>
          <a:off x="251519" y="1268759"/>
          <a:ext cx="8676965" cy="4800301"/>
        </p:xfrm>
        <a:graphic>
          <a:graphicData uri="http://schemas.openxmlformats.org/drawingml/2006/table">
            <a:tbl>
              <a:tblPr/>
              <a:tblGrid>
                <a:gridCol w="562396"/>
                <a:gridCol w="2530782"/>
                <a:gridCol w="1830496"/>
                <a:gridCol w="2025932"/>
                <a:gridCol w="1727359"/>
              </a:tblGrid>
              <a:tr h="1342497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бюджетных ассигнований на весь период строительства, тыс. руб.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бюджетных ассигнований на 2015 год, тыс. руб.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Кассовый расход (тыс. руб.) на 13.11.2015 , % от годового лимита бюджетных средств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41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7313"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ФГБУ «Брянская МВЛ»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341 070,00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83 112,60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69 590,5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(83,7 %)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1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ФГБУ «Орловский РЦ»</a:t>
                      </a:r>
                    </a:p>
                  </a:txBody>
                  <a:tcPr marL="857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138 066,10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138 066,05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105 044,2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(76,1 %)</a:t>
                      </a:r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81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ФГБУ «Ростовский 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РЦ»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318 188,5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238 249,3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168 329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,1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(70,6 %)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«ВНИИЗЖ»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1 036 738,09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40 202,2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24 198,4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(60,2 %)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«Тульская МВЛ»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456 337,3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34 200,0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520,0 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(60,0 %)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81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«Приморская МВЛ»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580 944,15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142 583,9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72 149,7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(50,6 %)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6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ФГБУ «Краснодарская 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МВЛ»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299 274,5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102 271,4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80 841,1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(33,1 %)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1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ФГБУ «Тверская МВЛ»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337 383,60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273 116,50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51 627,0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(18,9 %)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0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«Калининградская МВЛ»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299 274,5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102 271,4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16 361,7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(16 %)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9FB1F9D1-463B-4884-A0BA-CA5BA04FD0D4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36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02133"/>
          </a:xfrm>
        </p:spPr>
        <p:txBody>
          <a:bodyPr>
            <a:normAutofit fontScale="90000"/>
          </a:bodyPr>
          <a:lstStyle/>
          <a:p>
            <a:pPr lvl="0"/>
            <a:r>
              <a:rPr lang="ru-RU" sz="1800" b="1" dirty="0" smtClean="0">
                <a:solidFill>
                  <a:srgbClr val="990000"/>
                </a:solidFill>
                <a:cs typeface="Times New Roman" pitchFamily="18" charset="0"/>
              </a:rPr>
              <a:t>Объекты капстроительства, в рамках Госпрограммы </a:t>
            </a:r>
            <a:br>
              <a:rPr lang="ru-RU" sz="1800" b="1" dirty="0" smtClean="0">
                <a:solidFill>
                  <a:srgbClr val="990000"/>
                </a:solidFill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990000"/>
                </a:solidFill>
                <a:cs typeface="Times New Roman" pitchFamily="18" charset="0"/>
              </a:rPr>
              <a:t>«Обеспечение функций в области ветеринарного и фитосанитарного надзора» (кроме объектов ГМО)</a:t>
            </a:r>
            <a:r>
              <a:rPr lang="ru-RU" sz="1800" dirty="0" smtClean="0">
                <a:solidFill>
                  <a:srgbClr val="990000"/>
                </a:solidFill>
              </a:rPr>
              <a:t/>
            </a:r>
            <a:br>
              <a:rPr lang="ru-RU" sz="1800" dirty="0" smtClean="0">
                <a:solidFill>
                  <a:srgbClr val="990000"/>
                </a:solidFill>
              </a:rPr>
            </a:b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37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053" name="Picture 5" descr="C:\Users\d.gracheva\Desktop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933056"/>
            <a:ext cx="3131840" cy="2709220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2195736" y="4905164"/>
            <a:ext cx="5940152" cy="11881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t.evlanova\Desktop\стройк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6422"/>
          <a:stretch>
            <a:fillRect/>
          </a:stretch>
        </p:blipFill>
        <p:spPr bwMode="auto">
          <a:xfrm>
            <a:off x="4896036" y="1088740"/>
            <a:ext cx="4032448" cy="4399491"/>
          </a:xfrm>
          <a:prstGeom prst="rect">
            <a:avLst/>
          </a:prstGeom>
          <a:noFill/>
        </p:spPr>
      </p:pic>
      <p:pic>
        <p:nvPicPr>
          <p:cNvPr id="3" name="Picture 3" descr="ВНИИЗЖ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516" y="3356992"/>
            <a:ext cx="2988332" cy="223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15516" y="2996952"/>
            <a:ext cx="2988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«ВНИИЗЖ»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5625244"/>
            <a:ext cx="284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«ВГНКИ»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4896036" y="5517232"/>
            <a:ext cx="1548172" cy="0"/>
          </a:xfrm>
          <a:prstGeom prst="line">
            <a:avLst/>
          </a:prstGeom>
          <a:solidFill>
            <a:srgbClr val="00B8FF"/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4896036" y="3861048"/>
            <a:ext cx="0" cy="1656184"/>
          </a:xfrm>
          <a:prstGeom prst="line">
            <a:avLst/>
          </a:prstGeom>
          <a:solidFill>
            <a:srgbClr val="00B8FF"/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2" descr="C:\Users\t.evlanova\Desktop\ФОТО ОБЪЕКТОВ\ФГБУ ВНИИЗЖ фото по строительству 05.11.15г\ДМУ\DSC_1935.JPG"/>
          <p:cNvPicPr>
            <a:picLocks noChangeAspect="1" noChangeArrowheads="1"/>
          </p:cNvPicPr>
          <p:nvPr/>
        </p:nvPicPr>
        <p:blipFill>
          <a:blip r:embed="rId5" cstate="print"/>
          <a:srcRect t="11579" b="10132"/>
          <a:stretch>
            <a:fillRect/>
          </a:stretch>
        </p:blipFill>
        <p:spPr bwMode="auto">
          <a:xfrm>
            <a:off x="143508" y="1160748"/>
            <a:ext cx="3563888" cy="1848024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20980" cy="1044115"/>
          </a:xfrm>
        </p:spPr>
        <p:txBody>
          <a:bodyPr/>
          <a:lstStyle/>
          <a:p>
            <a:r>
              <a:rPr lang="ru-RU" sz="2000" b="1" dirty="0" smtClean="0">
                <a:cs typeface="Times New Roman" pitchFamily="18" charset="0"/>
              </a:rPr>
              <a:t>Объекты капитального строительства, в рамках Госпрограммы: </a:t>
            </a:r>
            <a:br>
              <a:rPr lang="ru-RU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«Обеспечение функций в области ветеринарного </a:t>
            </a:r>
            <a:r>
              <a:rPr lang="en-US" sz="2000" b="1" dirty="0" smtClean="0">
                <a:cs typeface="Times New Roman" pitchFamily="18" charset="0"/>
              </a:rPr>
              <a:t/>
            </a:r>
            <a:br>
              <a:rPr lang="en-US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и фитосанитарного надзора» (кроме объектов ГМО)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38</a:t>
            </a:fld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04592888"/>
              </p:ext>
            </p:extLst>
          </p:nvPr>
        </p:nvGraphicFramePr>
        <p:xfrm>
          <a:off x="683568" y="1340768"/>
          <a:ext cx="7740860" cy="4443984"/>
        </p:xfrm>
        <a:graphic>
          <a:graphicData uri="http://schemas.openxmlformats.org/drawingml/2006/table">
            <a:tbl>
              <a:tblPr/>
              <a:tblGrid>
                <a:gridCol w="461491"/>
                <a:gridCol w="4827901"/>
                <a:gridCol w="1100477"/>
                <a:gridCol w="1350991"/>
              </a:tblGrid>
              <a:tr h="468052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кв. м.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ввода в эксплуатацию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«ВНИИЗЖ» «</a:t>
                      </a:r>
                      <a:r>
                        <a:rPr lang="ru-RU" sz="1400" b="0" dirty="0" smtClean="0">
                          <a:latin typeface="Times New Roman"/>
                          <a:ea typeface="Calibri"/>
                          <a:cs typeface="Times New Roman"/>
                        </a:rPr>
                        <a:t>Строительство многоквартирных домов с инженерными сетями и сооружениями по адресу: г. Владимир, </a:t>
                      </a:r>
                      <a:r>
                        <a:rPr lang="ru-RU" sz="1400" b="0" dirty="0" err="1" smtClean="0">
                          <a:latin typeface="Times New Roman"/>
                          <a:ea typeface="Calibri"/>
                          <a:cs typeface="Times New Roman"/>
                        </a:rPr>
                        <a:t>мкр</a:t>
                      </a:r>
                      <a:r>
                        <a:rPr lang="ru-RU" sz="1400" b="0" dirty="0" smtClean="0">
                          <a:latin typeface="Times New Roman"/>
                          <a:ea typeface="Calibri"/>
                          <a:cs typeface="Times New Roman"/>
                        </a:rPr>
                        <a:t>. Юрьевец, квартал № 10. 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5 414,3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8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«ВГНКИ» </a:t>
                      </a:r>
                      <a:r>
                        <a:rPr lang="ru-RU" sz="1400" b="0" dirty="0" smtClean="0"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Реконструкция территории ФГБУ "ВГНКИ" со строительством здания "Центра Всемирной Организации здравоохранения животных (МЭБ) по пищевой безопасности, диагностике и борьбе с болезнями животных стран Восточной Европы, Центральной Азии и Закавказья"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7 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999,8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ТУ</a:t>
                      </a:r>
                      <a:r>
                        <a:rPr lang="ru-RU" sz="1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по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Орловской и Курской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областям</a:t>
                      </a:r>
                      <a:r>
                        <a:rPr lang="ru-RU" sz="1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Реконструкция административного здания со строительством мансардного этажа по ул. Пожарная, 72 в г. Орле (2-ой этап)»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2 202,2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ТУ</a:t>
                      </a:r>
                      <a:r>
                        <a:rPr lang="ru-RU" sz="1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по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Приморскому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краю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и Сахалинской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области  «</a:t>
                      </a:r>
                      <a:r>
                        <a:rPr lang="ru-RU" sz="1400" b="0" dirty="0" smtClean="0">
                          <a:latin typeface="Times New Roman"/>
                          <a:ea typeface="Calibri"/>
                          <a:cs typeface="Times New Roman"/>
                        </a:rPr>
                        <a:t>Реконструкция с расширением административного здания Управления </a:t>
                      </a:r>
                      <a:r>
                        <a:rPr lang="ru-RU" sz="1400" b="0" dirty="0" err="1" smtClean="0">
                          <a:latin typeface="Times New Roman"/>
                          <a:ea typeface="Calibri"/>
                          <a:cs typeface="Times New Roman"/>
                        </a:rPr>
                        <a:t>Россельхознадзора</a:t>
                      </a:r>
                      <a:r>
                        <a:rPr lang="ru-RU" sz="1400" b="0" dirty="0" smtClean="0">
                          <a:latin typeface="Times New Roman"/>
                          <a:ea typeface="Calibri"/>
                          <a:cs typeface="Times New Roman"/>
                        </a:rPr>
                        <a:t> по Приморскому краю, расположенного по адресу: г. Владивосток, ул. Воропаева, 33»</a:t>
                      </a:r>
                      <a:endParaRPr lang="ru-RU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1 026,4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188912"/>
            <a:ext cx="8784976" cy="133187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200" b="1" dirty="0" smtClean="0">
                <a:cs typeface="Times New Roman" pitchFamily="18" charset="0"/>
              </a:rPr>
              <a:t>Объекты капитального строительства, в рамках Госпрограммы: 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«Обеспечение функций в области ветеринарного </a:t>
            </a:r>
            <a:r>
              <a:rPr lang="en-US" sz="2200" b="1" dirty="0" smtClean="0">
                <a:cs typeface="Times New Roman" pitchFamily="18" charset="0"/>
              </a:rPr>
              <a:t/>
            </a:r>
            <a:br>
              <a:rPr lang="en-US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и фитосанитарного надзора» (кроме объектов ГМО)</a:t>
            </a:r>
            <a:r>
              <a:rPr lang="ru-RU" sz="1800" b="1" dirty="0" smtClean="0">
                <a:cs typeface="Times New Roman" pitchFamily="18" charset="0"/>
              </a:rPr>
              <a:t/>
            </a:r>
            <a:br>
              <a:rPr lang="ru-RU" sz="1800" b="1" dirty="0" smtClean="0">
                <a:cs typeface="Times New Roman" pitchFamily="18" charset="0"/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b="1" dirty="0" smtClean="0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0" y="872716"/>
            <a:ext cx="8645525" cy="36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 b="1" i="1" dirty="0" smtClean="0">
                <a:solidFill>
                  <a:srgbClr val="601A24"/>
                </a:solidFill>
              </a:rPr>
              <a:t> </a:t>
            </a:r>
            <a:endParaRPr lang="ru-RU" sz="1600" b="1" i="1" dirty="0">
              <a:solidFill>
                <a:srgbClr val="601A24"/>
              </a:solidFill>
            </a:endParaRPr>
          </a:p>
        </p:txBody>
      </p:sp>
      <p:graphicFrame>
        <p:nvGraphicFramePr>
          <p:cNvPr id="52375" name="Group 15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2565211160"/>
              </p:ext>
            </p:extLst>
          </p:nvPr>
        </p:nvGraphicFramePr>
        <p:xfrm>
          <a:off x="467544" y="1484782"/>
          <a:ext cx="8352928" cy="3888433"/>
        </p:xfrm>
        <a:graphic>
          <a:graphicData uri="http://schemas.openxmlformats.org/drawingml/2006/table">
            <a:tbl>
              <a:tblPr/>
              <a:tblGrid>
                <a:gridCol w="541393"/>
                <a:gridCol w="2436271"/>
                <a:gridCol w="1762137"/>
                <a:gridCol w="1950275"/>
                <a:gridCol w="1662852"/>
              </a:tblGrid>
              <a:tr h="1536453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бюджетных ассигнований на весь период строительства, тыс. руб.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бюджетных ассигнований на 2015 год, тыс. руб.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Кассовый расход (тыс. руб.) на 13.11.2015 , % от годового лимита бюджетных средств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04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«ВНИИЗЖ» (многоквартирный дом)</a:t>
                      </a: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186 750,0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107 071,3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679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«ВГНКИ» (МЭБ)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656 778,3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283 549,4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185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095,6 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(65,3 %)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8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ТУ</a:t>
                      </a:r>
                      <a:r>
                        <a:rPr lang="ru-RU" sz="1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по Орловской и Курской областям</a:t>
                      </a:r>
                      <a:r>
                        <a:rPr lang="ru-RU" sz="1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43 372,7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37 098,0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21 341,5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(57.5 %)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6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ТУ</a:t>
                      </a:r>
                      <a:r>
                        <a:rPr lang="ru-RU" sz="1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по Приморскому краю и Сахалинской области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57 716,0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50 334,0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FB1F9D1-463B-4884-A0BA-CA5BA04FD0D4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88640"/>
            <a:ext cx="10153128" cy="1224236"/>
          </a:xfrm>
        </p:spPr>
        <p:txBody>
          <a:bodyPr>
            <a:normAutofit fontScale="90000"/>
          </a:bodyPr>
          <a:lstStyle/>
          <a:p>
            <a:pPr lvl="0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Объекты капстроительства, в рамках Госпрограммы </a:t>
            </a:r>
            <a:br>
              <a:rPr lang="ru-RU" sz="22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«Обеспечение функций в области ветеринарного и фитосанитарного надзора». Объекты ГМО</a:t>
            </a:r>
            <a:r>
              <a:rPr lang="ru-RU" dirty="0" smtClean="0">
                <a:solidFill>
                  <a:srgbClr val="990000"/>
                </a:solidFill>
              </a:rPr>
              <a:t/>
            </a:r>
            <a:br>
              <a:rPr lang="ru-RU" dirty="0" smtClean="0">
                <a:solidFill>
                  <a:srgbClr val="990000"/>
                </a:solidFill>
              </a:rPr>
            </a:br>
            <a:endParaRPr lang="ru-RU" dirty="0">
              <a:solidFill>
                <a:srgbClr val="99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941388" cy="4714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/>
              <a:pPr>
                <a:defRPr/>
              </a:pPr>
              <a:t>40</a:t>
            </a:fld>
            <a:endParaRPr lang="en-GB"/>
          </a:p>
        </p:txBody>
      </p:sp>
      <p:pic>
        <p:nvPicPr>
          <p:cNvPr id="2051" name="Picture 3" descr="C:\Users\d.gracheva\Desktop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754" r="6087" b="6452"/>
          <a:stretch>
            <a:fillRect/>
          </a:stretch>
        </p:blipFill>
        <p:spPr bwMode="auto">
          <a:xfrm>
            <a:off x="5040052" y="3068960"/>
            <a:ext cx="3851920" cy="2835017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095836" y="4905164"/>
            <a:ext cx="6048164" cy="108012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1" name="Picture 1" descr="C:\Users\t.evlanova\Desktop\тула вгнки.jpg"/>
          <p:cNvPicPr>
            <a:picLocks noChangeAspect="1" noChangeArrowheads="1"/>
          </p:cNvPicPr>
          <p:nvPr/>
        </p:nvPicPr>
        <p:blipFill>
          <a:blip r:embed="rId3" cstate="print"/>
          <a:srcRect l="13854" t="9926" r="39962" b="21895"/>
          <a:stretch>
            <a:fillRect/>
          </a:stretch>
        </p:blipFill>
        <p:spPr bwMode="auto">
          <a:xfrm>
            <a:off x="3347864" y="1196752"/>
            <a:ext cx="3092373" cy="3068488"/>
          </a:xfrm>
          <a:prstGeom prst="rect">
            <a:avLst/>
          </a:prstGeom>
          <a:noFill/>
        </p:spPr>
      </p:pic>
      <p:pic>
        <p:nvPicPr>
          <p:cNvPr id="10242" name="Picture 2" descr="C:\Users\t.evlanova\Desktop\свердловс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37012"/>
            <a:ext cx="2808821" cy="2106615"/>
          </a:xfrm>
          <a:prstGeom prst="rect">
            <a:avLst/>
          </a:prstGeom>
          <a:noFill/>
        </p:spPr>
      </p:pic>
      <p:pic>
        <p:nvPicPr>
          <p:cNvPr id="10243" name="Picture 3" descr="C:\Users\t.evlanova\Desktop\татары.jpg"/>
          <p:cNvPicPr>
            <a:picLocks noChangeAspect="1" noChangeArrowheads="1"/>
          </p:cNvPicPr>
          <p:nvPr/>
        </p:nvPicPr>
        <p:blipFill>
          <a:blip r:embed="rId5" cstate="print"/>
          <a:srcRect l="27859" t="38987" r="27106" b="17753"/>
          <a:stretch>
            <a:fillRect/>
          </a:stretch>
        </p:blipFill>
        <p:spPr bwMode="auto">
          <a:xfrm>
            <a:off x="179512" y="980728"/>
            <a:ext cx="2969970" cy="226499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95536" y="5661248"/>
            <a:ext cx="284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«Свердловский РЦ»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3248980"/>
            <a:ext cx="284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«Татарская МВЛ»</a:t>
            </a:r>
            <a:endParaRPr lang="ru-RU" sz="14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>
            <a:off x="6444208" y="3068960"/>
            <a:ext cx="0" cy="1188132"/>
          </a:xfrm>
          <a:prstGeom prst="line">
            <a:avLst/>
          </a:prstGeom>
          <a:solidFill>
            <a:srgbClr val="00B8FF"/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5004048" y="4257092"/>
            <a:ext cx="1440160" cy="0"/>
          </a:xfrm>
          <a:prstGeom prst="line">
            <a:avLst/>
          </a:prstGeom>
          <a:solidFill>
            <a:srgbClr val="00B8FF"/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20980" cy="1044115"/>
          </a:xfrm>
        </p:spPr>
        <p:txBody>
          <a:bodyPr/>
          <a:lstStyle/>
          <a:p>
            <a:r>
              <a:rPr lang="ru-RU" sz="2000" b="1" dirty="0" smtClean="0">
                <a:cs typeface="Times New Roman" pitchFamily="18" charset="0"/>
              </a:rPr>
              <a:t>Объекты капитального строительства, в рамках Госпрограммы: </a:t>
            </a:r>
            <a:br>
              <a:rPr lang="ru-RU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«Обеспечение функций в области ветеринарного </a:t>
            </a:r>
            <a:r>
              <a:rPr lang="en-US" sz="2000" b="1" dirty="0" smtClean="0">
                <a:cs typeface="Times New Roman" pitchFamily="18" charset="0"/>
              </a:rPr>
              <a:t/>
            </a:r>
            <a:br>
              <a:rPr lang="en-US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и фитосанитарного надзора». Объекты ГМО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41</a:t>
            </a:fld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04592888"/>
              </p:ext>
            </p:extLst>
          </p:nvPr>
        </p:nvGraphicFramePr>
        <p:xfrm>
          <a:off x="683568" y="1772817"/>
          <a:ext cx="7740860" cy="3384375"/>
        </p:xfrm>
        <a:graphic>
          <a:graphicData uri="http://schemas.openxmlformats.org/drawingml/2006/table">
            <a:tbl>
              <a:tblPr/>
              <a:tblGrid>
                <a:gridCol w="461491"/>
                <a:gridCol w="4827901"/>
                <a:gridCol w="1100477"/>
                <a:gridCol w="1350991"/>
              </a:tblGrid>
              <a:tr h="654160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кв. м.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ввода в эксплуатацию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5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«Оренбургский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референтный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центр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Россельхознадзора»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82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«Тульская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межобластная ветеринарная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лаборатория»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318,0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5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«Татарская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межрегиональная ветеринарная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лаборатория»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789,2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5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«Свердловский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референтный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центр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Россельхознадзора»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1 766,2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8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«ВГНКИ»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5 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517,2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20980" cy="1044115"/>
          </a:xfrm>
        </p:spPr>
        <p:txBody>
          <a:bodyPr/>
          <a:lstStyle/>
          <a:p>
            <a:r>
              <a:rPr lang="ru-RU" sz="2000" b="1" dirty="0" smtClean="0">
                <a:cs typeface="Times New Roman" pitchFamily="18" charset="0"/>
              </a:rPr>
              <a:t>Объекты капитального строительства, в рамках Госпрограммы: </a:t>
            </a:r>
            <a:br>
              <a:rPr lang="ru-RU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«Обеспечение функций в области ветеринарного </a:t>
            </a:r>
            <a:r>
              <a:rPr lang="en-US" sz="2000" b="1" dirty="0" smtClean="0">
                <a:cs typeface="Times New Roman" pitchFamily="18" charset="0"/>
              </a:rPr>
              <a:t/>
            </a:r>
            <a:br>
              <a:rPr lang="en-US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и фитосанитарного надзора». Объекты ГМО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42</a:t>
            </a:fld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31539" y="1520788"/>
          <a:ext cx="8244917" cy="4068452"/>
        </p:xfrm>
        <a:graphic>
          <a:graphicData uri="http://schemas.openxmlformats.org/drawingml/2006/table">
            <a:tbl>
              <a:tblPr/>
              <a:tblGrid>
                <a:gridCol w="534393"/>
                <a:gridCol w="2404767"/>
                <a:gridCol w="1741361"/>
                <a:gridCol w="1923046"/>
                <a:gridCol w="1641350"/>
              </a:tblGrid>
              <a:tr h="1503367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бюджетных ассигнований на весь период строительства, тыс. руб.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бюджетных ассигнований на 2015 год, тыс. руб.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Кассовый расход (тыс. руб.) на 13.11.2015 , % от годового лимита бюджетных средств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00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«Оренбургский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РЦ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67 166,1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67 166,1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3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«Тульская МВЛ»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20 790,53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20 790,53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35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«Татарская МВЛ»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45 835,93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45 835,93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5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«Свердловский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РЦ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27 434,4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27 434,4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8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ФГБУ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«ВГНКИ»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725 801,0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19 418,1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3 540,0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(18,2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1268761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Контроль за объектами</a:t>
            </a:r>
            <a:br>
              <a:rPr lang="ru-RU" sz="3200" b="1" dirty="0" smtClean="0"/>
            </a:br>
            <a:r>
              <a:rPr lang="ru-RU" sz="3200" b="1" dirty="0" smtClean="0"/>
              <a:t> капитального строительства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09" y="1160749"/>
            <a:ext cx="3276363" cy="4608512"/>
          </a:xfrm>
        </p:spPr>
        <p:txBody>
          <a:bodyPr>
            <a:normAutofit lnSpcReduction="10000"/>
          </a:bodyPr>
          <a:lstStyle/>
          <a:p>
            <a:pPr marL="0"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Россельхознадзором 25.09.2014 №ФС-АС-2/18313 было поручено ФГБУ установить видеокамеры на объектах капитального строительства, которые осуществляют свою работу в режиме </a:t>
            </a:r>
            <a:r>
              <a:rPr lang="en-US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on-line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0"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сайтах федеральных государственных бюджетных учреждений создан раздел «Наше строительство», где осуществляется прямая  трансляция с камер, установленных на строительных площадках, что позволяет контролировать ход строительства.</a:t>
            </a:r>
          </a:p>
          <a:p>
            <a:pPr algn="just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43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122" name="Picture 2" descr="IMG_42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647" y="1196752"/>
            <a:ext cx="2642845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t.evlanova\Downloads\DSC00094.JPG"/>
          <p:cNvPicPr>
            <a:picLocks noChangeAspect="1" noChangeArrowheads="1"/>
          </p:cNvPicPr>
          <p:nvPr/>
        </p:nvPicPr>
        <p:blipFill>
          <a:blip r:embed="rId3" cstate="print"/>
          <a:srcRect l="17942" t="15151" b="9569"/>
          <a:stretch>
            <a:fillRect/>
          </a:stretch>
        </p:blipFill>
        <p:spPr bwMode="auto">
          <a:xfrm>
            <a:off x="4319972" y="3501008"/>
            <a:ext cx="3528392" cy="2133041"/>
          </a:xfrm>
          <a:prstGeom prst="rect">
            <a:avLst/>
          </a:prstGeom>
          <a:noFill/>
        </p:spPr>
      </p:pic>
      <p:pic>
        <p:nvPicPr>
          <p:cNvPr id="3075" name="Picture 3" descr="C:\Users\t.evlanova\Desktop\ФОТО ОБЪЕКТОВ\Брянск 2.jpg"/>
          <p:cNvPicPr>
            <a:picLocks noChangeAspect="1" noChangeArrowheads="1"/>
          </p:cNvPicPr>
          <p:nvPr/>
        </p:nvPicPr>
        <p:blipFill>
          <a:blip r:embed="rId4" cstate="print"/>
          <a:srcRect l="4007" r="12273" b="5342"/>
          <a:stretch>
            <a:fillRect/>
          </a:stretch>
        </p:blipFill>
        <p:spPr bwMode="auto">
          <a:xfrm>
            <a:off x="3563888" y="1232756"/>
            <a:ext cx="2766830" cy="176014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 flipH="1">
            <a:off x="6300192" y="2996952"/>
            <a:ext cx="269979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</a:t>
            </a:r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Брянская</a:t>
            </a:r>
            <a:r>
              <a:rPr lang="ru-RU" sz="1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МВЛ» - внутренняя отделка</a:t>
            </a:r>
            <a:endParaRPr lang="ru-RU" sz="12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247964" y="5661248"/>
            <a:ext cx="3599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</a:t>
            </a:r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Тверская</a:t>
            </a:r>
            <a:r>
              <a:rPr lang="ru-RU" sz="1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МВЛ»</a:t>
            </a:r>
            <a:endParaRPr lang="ru-RU" sz="12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3599892" y="3032956"/>
            <a:ext cx="269979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ФГБУ «</a:t>
            </a:r>
            <a:r>
              <a:rPr lang="ru-RU" sz="1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Брянская</a:t>
            </a:r>
            <a:r>
              <a:rPr lang="ru-RU" sz="1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МВЛ» - общий вид объекта</a:t>
            </a:r>
            <a:endParaRPr lang="ru-RU" sz="1200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cs typeface="Times New Roman" pitchFamily="18" charset="0"/>
              </a:rPr>
              <a:t>Объекты капитального строительства,</a:t>
            </a:r>
            <a:r>
              <a:rPr lang="en-US" sz="2200" b="1" dirty="0" smtClean="0">
                <a:cs typeface="Times New Roman" pitchFamily="18" charset="0"/>
              </a:rPr>
              <a:t> </a:t>
            </a:r>
            <a:r>
              <a:rPr lang="ru-RU" sz="2200" b="1" dirty="0" smtClean="0">
                <a:cs typeface="Times New Roman" pitchFamily="18" charset="0"/>
              </a:rPr>
              <a:t>включенные в Госпрограмму на 2016-2020 годы: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«Предупреждение распространения и ликвидация АЧС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 на территории Российской Федерации»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ph type="tbl" idx="1"/>
          </p:nvPr>
        </p:nvGraphicFramePr>
        <p:xfrm>
          <a:off x="503548" y="1592796"/>
          <a:ext cx="8136903" cy="4140460"/>
        </p:xfrm>
        <a:graphic>
          <a:graphicData uri="http://schemas.openxmlformats.org/drawingml/2006/table">
            <a:tbl>
              <a:tblPr/>
              <a:tblGrid>
                <a:gridCol w="483013"/>
                <a:gridCol w="5053053"/>
                <a:gridCol w="1151799"/>
                <a:gridCol w="1449038"/>
              </a:tblGrid>
              <a:tr h="824427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01A2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кв. м.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ввода в эксплуатацию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4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«Забайкальский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референтный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центр 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Россельхознадзора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3 500,0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21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«Иркутская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3 440,0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1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«Кемеровская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300,0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1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ФГБУ 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«Саратовская</a:t>
                      </a:r>
                      <a:r>
                        <a:rPr lang="ru-RU" sz="14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ветеринарная лаборатория»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3 097,9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1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ФГБУ 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«Челябинская межобластная 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ветеринарная лаборатория»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3 220,0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9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«Ленинградская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межобластная 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3 000,0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9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ФГБУ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«Новосибирская межобластная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ветеринарная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лаборатория»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3 720,0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>
          <a:xfrm>
            <a:off x="7740650" y="6245225"/>
            <a:ext cx="350993" cy="371511"/>
          </a:xfr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44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>
          <a:xfrm>
            <a:off x="359532" y="728700"/>
            <a:ext cx="8604956" cy="4464495"/>
          </a:xfrm>
        </p:spPr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Лабораторное оборудование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type="subTitle" idx="1"/>
          </p:nvPr>
        </p:nvSpPr>
        <p:spPr>
          <a:xfrm>
            <a:off x="1358900" y="3830638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100" dirty="0" smtClean="0">
                <a:solidFill>
                  <a:srgbClr val="002060"/>
                </a:solidFill>
              </a:rPr>
              <a:t>		</a:t>
            </a:r>
            <a:endParaRPr lang="ru-RU" sz="2100" dirty="0" smtClean="0"/>
          </a:p>
          <a:p>
            <a:pPr eaLnBrk="1" hangingPunct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B66C322-B17F-4D81-BCD4-446F3BA33637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45</a:t>
            </a:fld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Текущее состояние</a:t>
            </a:r>
            <a:br>
              <a:rPr lang="ru-RU" sz="3200" b="1" dirty="0" smtClean="0"/>
            </a:br>
            <a:r>
              <a:rPr lang="ru-RU" sz="3200" b="1" dirty="0" smtClean="0"/>
              <a:t> закупки и поставки оборудования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628775"/>
            <a:ext cx="8675687" cy="4320505"/>
          </a:xfrm>
        </p:spPr>
        <p:txBody>
          <a:bodyPr/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4294967295"/>
          </p:nvPr>
        </p:nvSpPr>
        <p:spPr>
          <a:xfrm>
            <a:off x="7740650" y="6245225"/>
            <a:ext cx="350993" cy="3715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318907-8DCF-4A85-90EA-70AF299E718C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46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664804"/>
            <a:ext cx="87849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285750" algn="just">
              <a:buFontTx/>
              <a:buChar char="-"/>
              <a:defRPr sz="1600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лоту ВЭЖХ МС/МС (организатор ФГБУ «Татарская МВЛ») из 11 единиц в ФГБУ поставлено 7 единиц – 64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28650" indent="-285750" algn="just">
              <a:buFontTx/>
              <a:buChar char="-"/>
              <a:defRPr sz="1600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лоту газовые хроматографы (организатор ФГБУ «Тульская МВЛ») из 9 единиц в ФГБУ поставлено 8 единиц – 89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28650" indent="-285750" algn="just">
              <a:buFontTx/>
              <a:buChar char="-"/>
              <a:defRPr sz="1600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лоту </a:t>
            </a:r>
            <a:r>
              <a:rPr lang="ru-RU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пробоподготовки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(организатор ФГБУ «Тульская МВЛ») из 30 единиц в ФГБУ поставлено 19 единиц – 64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28650" indent="-285750" algn="just">
              <a:buFontTx/>
              <a:buChar char="-"/>
              <a:defRPr sz="1600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лоту аналитического оборудования (организатор ФГБУ «Сахалинская МВЛ») из 23 единицы в ФГБУ поставлено 11 единиц – 48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28650" indent="-285750" algn="just">
              <a:buFontTx/>
              <a:buChar char="-"/>
              <a:defRPr sz="1600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лоту общелабораторного оборудования (организатор ФГБУ «Сахалинская МВЛ») все 52 единицы поставлены – 100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1_Оформление по умолчанию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1_Оформление по умолчанию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1_Оформление по умолчанию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1_Оформление по умолчанию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2512</Words>
  <Application>Microsoft Office PowerPoint</Application>
  <PresentationFormat>Экран (4:3)</PresentationFormat>
  <Paragraphs>736</Paragraphs>
  <Slides>46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1_Оформление по умолчанию</vt:lpstr>
      <vt:lpstr>Специальные информационные системы Россельхознадзора  </vt:lpstr>
      <vt:lpstr>Основные IТ-проекты Россельхознадзора</vt:lpstr>
      <vt:lpstr>ФГИС Меркурий</vt:lpstr>
      <vt:lpstr>Динамика оформления ВСД</vt:lpstr>
      <vt:lpstr>Активно используют Меркурий</vt:lpstr>
      <vt:lpstr>Попробовали работать</vt:lpstr>
      <vt:lpstr>Не работают и не работали</vt:lpstr>
      <vt:lpstr>ФГИС «ВЕСТА»</vt:lpstr>
      <vt:lpstr>Автоматизированная система Веста</vt:lpstr>
      <vt:lpstr>Слайд 10</vt:lpstr>
      <vt:lpstr>Слайд 11</vt:lpstr>
      <vt:lpstr>  Итоги работы за 2015 г.   </vt:lpstr>
      <vt:lpstr>Количество  заявок поступивших  в ФГИС «Веста» для исправления результатов</vt:lpstr>
      <vt:lpstr>Примеры не правильного внесения сведений в ФГИС «Веста» о материалах и показателях  </vt:lpstr>
      <vt:lpstr>Слайд 15</vt:lpstr>
      <vt:lpstr>Автоматизированная система «Сирано»</vt:lpstr>
      <vt:lpstr>Схема работы СИРАНО</vt:lpstr>
      <vt:lpstr>СИСТЕМА РАННЕГО ОПОВЕЩЕНИЯ</vt:lpstr>
      <vt:lpstr>Работа с ФГИС «Сирано» в 2015 года</vt:lpstr>
      <vt:lpstr>Информация о работе ТУ РСХН,  совместно с ВС Субъектов РФ </vt:lpstr>
      <vt:lpstr>Информация о работе ТУ РСХН,  совместно с ВС Субъектов РФ </vt:lpstr>
      <vt:lpstr>Слайд 22</vt:lpstr>
      <vt:lpstr>Общие  информационные системы Россельхознадзора  </vt:lpstr>
      <vt:lpstr>Основные общие системы Россельхознадзора</vt:lpstr>
      <vt:lpstr>Статистика работы в ИС «ИВИС» за 2015 г.</vt:lpstr>
      <vt:lpstr>Статистика работы в ИС «ИВИС» за 2015 г.</vt:lpstr>
      <vt:lpstr>Статистика работы в СЭД за 2015 г.</vt:lpstr>
      <vt:lpstr>Статистика работы в ГИС «Деметра» и ИС «Ревизор-КС» за 2015 г.</vt:lpstr>
      <vt:lpstr>Мероприятия по развитию систем</vt:lpstr>
      <vt:lpstr>План мероприятий на 2016 год</vt:lpstr>
      <vt:lpstr>План мероприятий на 2016 год</vt:lpstr>
      <vt:lpstr>ОБЪЕКТЫ КАПИТАЛЬНОГО СТРОИТЕЛЬСТВА </vt:lpstr>
      <vt:lpstr>Объекты капстроительства, в рамках Госпрограммы  «Предупреждение распространения и ликвидация АЧС на территории РФ»</vt:lpstr>
      <vt:lpstr>Слайд 34</vt:lpstr>
      <vt:lpstr> Объекты капитального строительства, в рамках Госпрограммы: «Предупреждение распространения и ликвидация АЧС  на территории  Российской Федерации» </vt:lpstr>
      <vt:lpstr> Объекты капитального строительства, в рамках Госпрограммы: «Предупреждение распространения и ликвидация АЧС  на территории Российской Федерации» </vt:lpstr>
      <vt:lpstr>Объекты капстроительства, в рамках Госпрограммы  «Обеспечение функций в области ветеринарного и фитосанитарного надзора» (кроме объектов ГМО) </vt:lpstr>
      <vt:lpstr>Объекты капитального строительства, в рамках Госпрограммы:  «Обеспечение функций в области ветеринарного  и фитосанитарного надзора» (кроме объектов ГМО)</vt:lpstr>
      <vt:lpstr> Объекты капитального строительства, в рамках Госпрограммы:  «Обеспечение функций в области ветеринарного  и фитосанитарного надзора» (кроме объектов ГМО)  </vt:lpstr>
      <vt:lpstr>  Объекты капстроительства, в рамках Госпрограммы  «Обеспечение функций в области ветеринарного и фитосанитарного надзора». Объекты ГМО </vt:lpstr>
      <vt:lpstr>Объекты капитального строительства, в рамках Госпрограммы:  «Обеспечение функций в области ветеринарного  и фитосанитарного надзора». Объекты ГМО</vt:lpstr>
      <vt:lpstr>Объекты капитального строительства, в рамках Госпрограммы:  «Обеспечение функций в области ветеринарного  и фитосанитарного надзора». Объекты ГМО</vt:lpstr>
      <vt:lpstr>Контроль за объектами  капитального строительства</vt:lpstr>
      <vt:lpstr>   Объекты капитального строительства, включенные в Госпрограмму на 2016-2020 годы: «Предупреждение распространения и ликвидация АЧС  на территории Российской Федерации»   </vt:lpstr>
      <vt:lpstr> Лабораторное оборудование </vt:lpstr>
      <vt:lpstr>Текущее состояние  закупки и поставки оборудования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Грачева Дарья Сергеевна</dc:creator>
  <cp:lastModifiedBy>morozova-sv-071206</cp:lastModifiedBy>
  <cp:revision>71</cp:revision>
  <dcterms:modified xsi:type="dcterms:W3CDTF">2015-11-20T11:41:23Z</dcterms:modified>
</cp:coreProperties>
</file>