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11"/>
  </p:notesMasterIdLst>
  <p:sldIdLst>
    <p:sldId id="346" r:id="rId2"/>
    <p:sldId id="353" r:id="rId3"/>
    <p:sldId id="354" r:id="rId4"/>
    <p:sldId id="355" r:id="rId5"/>
    <p:sldId id="361" r:id="rId6"/>
    <p:sldId id="358" r:id="rId7"/>
    <p:sldId id="362" r:id="rId8"/>
    <p:sldId id="359" r:id="rId9"/>
    <p:sldId id="343" r:id="rId10"/>
  </p:sldIdLst>
  <p:sldSz cx="9144000" cy="6858000" type="screen4x3"/>
  <p:notesSz cx="6797675" cy="987425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990" autoAdjust="0"/>
    <p:restoredTop sz="94713" autoAdjust="0"/>
  </p:normalViewPr>
  <p:slideViewPr>
    <p:cSldViewPr>
      <p:cViewPr varScale="1">
        <p:scale>
          <a:sx n="76" d="100"/>
          <a:sy n="76" d="100"/>
        </p:scale>
        <p:origin x="-25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138" tIns="45568" rIns="91138" bIns="4556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138" tIns="45568" rIns="91138" bIns="4556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7957D16-C472-4652-9B5F-4560A4AD3A8E}" type="datetimeFigureOut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38" tIns="45568" rIns="91138" bIns="45568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1825"/>
          </a:xfrm>
          <a:prstGeom prst="rect">
            <a:avLst/>
          </a:prstGeom>
        </p:spPr>
        <p:txBody>
          <a:bodyPr vert="horz" lIns="91138" tIns="45568" rIns="91138" bIns="45568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138" tIns="45568" rIns="91138" bIns="4556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wrap="square" lIns="91138" tIns="45568" rIns="91138" bIns="4556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2DB3C44-4022-4CCB-927B-AE4195A2E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4212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8188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6650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226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47875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05075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2275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9475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76675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E7E43E-B4EE-44C4-B2F7-B95F5973EAED}" type="slidenum">
              <a:rPr lang="ru-RU" altLang="ru-RU" smtClean="0">
                <a:latin typeface="Calibri" panose="020F0502020204030204" pitchFamily="34" charset="0"/>
              </a:rPr>
              <a:pPr/>
              <a:t>2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4798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51A12E1-D990-443A-A4E2-5BFA212439F6}" type="slidenum">
              <a:rPr lang="ru-RU" altLang="ru-RU" smtClean="0">
                <a:latin typeface="Calibri" panose="020F0502020204030204" pitchFamily="34" charset="0"/>
              </a:rPr>
              <a:pPr/>
              <a:t>3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3420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B4C6A8B-A4B5-43A3-A8CB-AFE3EF8794BE}" type="slidenum">
              <a:rPr lang="ru-RU" altLang="ru-RU" smtClean="0">
                <a:latin typeface="Calibri" panose="020F0502020204030204" pitchFamily="34" charset="0"/>
              </a:rPr>
              <a:pPr/>
              <a:t>6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0744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1" name="Скругленный прямоугольник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52F628-37D0-4FBB-A3AA-7F92EC196457}" type="datetime1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570D049-520F-43DE-9A8F-2A8FEECC0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62477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268E9-CFCC-4F9D-8B3A-6981DF4683D8}" type="datetime1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16EEC-21D7-4D54-9EE6-B6AC72F4A3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89495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6F9C3-7848-41EA-9A0C-61CE1C4565D4}" type="datetime1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14EF9-32D4-44CF-8F6F-845666C40F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79775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B96CF-547C-492E-BCB3-D8E9223EE162}" type="datetime1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5C4AF-0CA1-47A5-B261-0A80D6EF5B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49259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mtClean="0"/>
            </a:lvl1pPr>
          </a:lstStyle>
          <a:p>
            <a:pPr>
              <a:defRPr/>
            </a:pPr>
            <a:fld id="{86C30A58-BC01-4117-84C2-C8D645A728E3}" type="datetime1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4B2B3-2C5D-48C0-8E3A-9C9C6ED194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63844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67E9AAC-6E19-4D49-AF2D-9C2157982EA7}" type="datetime1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3CD8D-76F2-47CF-AAAF-A1CF84A481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40398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0E869-5FA1-4235-804C-3E1FBD1A850C}" type="datetime1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F05D9-EB8D-4BED-8C92-C7E9A47D10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2255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53C2C-7A0A-4198-B33E-B9CE2A83C041}" type="datetime1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28E1D-DAAF-450F-B0CE-216C326CB1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96238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66C97-674B-4B2D-BA1B-DD050BA4ABDD}" type="datetime1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574B8-0EDE-4BF3-B006-F8A96ADF8F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69315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72378-14BA-4C6F-8CB6-582EBDD915D5}" type="datetime1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9FB89-20B4-4872-9565-662DE5D0B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69211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B3181-DB79-4380-843D-666DA705E171}" type="datetime1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59899-02AC-4291-817D-9C513700AA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1911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4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 smtClean="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fld id="{C98F9B12-0F82-47D6-B8CF-906225D417BF}" type="datetime1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solidFill>
                  <a:srgbClr val="FFFFFF"/>
                </a:solidFill>
                <a:latin typeface="Georgia" panose="02040502050405020303" pitchFamily="18" charset="0"/>
              </a:defRPr>
            </a:lvl1pPr>
          </a:lstStyle>
          <a:p>
            <a:pPr>
              <a:defRPr/>
            </a:pPr>
            <a:fld id="{89A16814-E502-417F-BBA2-5AA89E9C89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7" r:id="rId1"/>
    <p:sldLayoutId id="2147484159" r:id="rId2"/>
    <p:sldLayoutId id="2147484160" r:id="rId3"/>
    <p:sldLayoutId id="2147484161" r:id="rId4"/>
    <p:sldLayoutId id="2147484168" r:id="rId5"/>
    <p:sldLayoutId id="2147484169" r:id="rId6"/>
    <p:sldLayoutId id="2147484162" r:id="rId7"/>
    <p:sldLayoutId id="2147484163" r:id="rId8"/>
    <p:sldLayoutId id="2147484164" r:id="rId9"/>
    <p:sldLayoutId id="2147484165" r:id="rId10"/>
    <p:sldLayoutId id="214748416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anose="02040502050405020303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1296144"/>
          </a:xfrm>
          <a:solidFill>
            <a:schemeClr val="accent2">
              <a:lumMod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25400" dir="5400000" rotWithShape="0">
              <a:srgbClr val="000000">
                <a:alpha val="4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Коллегия Россельхознадзора</a:t>
            </a:r>
            <a:endParaRPr lang="ru-RU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088" y="5589588"/>
            <a:ext cx="7489825" cy="782637"/>
          </a:xfrm>
        </p:spPr>
        <p:txBody>
          <a:bodyPr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sz="80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72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  201</a:t>
            </a:r>
            <a:r>
              <a:rPr lang="en-US" sz="72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72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thenews.kz/static/news/1/c/1cLASr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204864"/>
            <a:ext cx="3238500" cy="2428875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  <a:outerShdw blurRad="51500" dist="254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323850" y="4941888"/>
            <a:ext cx="8642350" cy="9239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dirty="0"/>
              <a:t>Современный подход по совершенствованию системы обеспечения безопасности подконтрольной продукции. 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Е.А.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Непоклонов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4"/>
          <p:cNvSpPr txBox="1">
            <a:spLocks noChangeArrowheads="1"/>
          </p:cNvSpPr>
          <p:nvPr/>
        </p:nvSpPr>
        <p:spPr bwMode="auto">
          <a:xfrm>
            <a:off x="755650" y="620713"/>
            <a:ext cx="780573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/>
              <a:t>Риск-ориентированный подход в деятельности</a:t>
            </a:r>
          </a:p>
          <a:p>
            <a:pPr algn="ctr"/>
            <a:r>
              <a:rPr lang="ru-RU" altLang="ru-RU" sz="2800" b="1"/>
              <a:t> Россельхознадзора </a:t>
            </a:r>
          </a:p>
        </p:txBody>
      </p:sp>
      <p:sp>
        <p:nvSpPr>
          <p:cNvPr id="7171" name="TextBox 6"/>
          <p:cNvSpPr txBox="1">
            <a:spLocks noChangeArrowheads="1"/>
          </p:cNvSpPr>
          <p:nvPr/>
        </p:nvSpPr>
        <p:spPr bwMode="auto">
          <a:xfrm>
            <a:off x="2679700" y="22606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1733550"/>
            <a:ext cx="9155113" cy="13319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Шаг 1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3195638"/>
            <a:ext cx="9155113" cy="19224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Шаг 2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5292725"/>
            <a:ext cx="9155113" cy="13763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Шаг 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9375" y="3810000"/>
            <a:ext cx="985838" cy="754063"/>
          </a:xfrm>
          <a:prstGeom prst="rect">
            <a:avLst/>
          </a:prstGeom>
          <a:solidFill>
            <a:srgbClr val="16781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rgbClr val="FFFF00"/>
                </a:solidFill>
              </a:rPr>
              <a:t>Шаг 2. Оценка рисков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204913" y="4279900"/>
            <a:ext cx="1938337" cy="731838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 err="1">
                <a:solidFill>
                  <a:schemeClr val="tx1"/>
                </a:solidFill>
              </a:rPr>
              <a:t>Внутр</a:t>
            </a:r>
            <a:r>
              <a:rPr lang="ru-RU" sz="1200" dirty="0">
                <a:solidFill>
                  <a:schemeClr val="tx1"/>
                </a:solidFill>
              </a:rPr>
              <a:t>/внешняя продукция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</a:rPr>
              <a:t>Риск ориентированный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</a:rPr>
              <a:t>Мониторинг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006850" y="4279900"/>
            <a:ext cx="2012950" cy="731838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</a:rPr>
              <a:t>Риск  ориентированный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</a:rPr>
              <a:t>Рейтинг хоз. субъектов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896100" y="4279900"/>
            <a:ext cx="2012950" cy="731838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</a:rPr>
              <a:t>Риск ориентированный контроль на границе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3206750" y="4564063"/>
            <a:ext cx="746125" cy="233362"/>
          </a:xfrm>
          <a:prstGeom prst="rightArrow">
            <a:avLst/>
          </a:prstGeom>
          <a:solidFill>
            <a:srgbClr val="1678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10800000">
            <a:off x="6089650" y="4529138"/>
            <a:ext cx="746125" cy="233362"/>
          </a:xfrm>
          <a:prstGeom prst="rightArrow">
            <a:avLst/>
          </a:prstGeom>
          <a:solidFill>
            <a:srgbClr val="1678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5400000">
            <a:off x="7803356" y="3694907"/>
            <a:ext cx="244475" cy="233362"/>
          </a:xfrm>
          <a:prstGeom prst="rightArrow">
            <a:avLst/>
          </a:prstGeom>
          <a:solidFill>
            <a:srgbClr val="1678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5400000">
            <a:off x="2080419" y="3693319"/>
            <a:ext cx="242887" cy="231775"/>
          </a:xfrm>
          <a:prstGeom prst="rightArrow">
            <a:avLst/>
          </a:prstGeom>
          <a:solidFill>
            <a:srgbClr val="1678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5400000">
            <a:off x="4919663" y="3692525"/>
            <a:ext cx="242887" cy="233363"/>
          </a:xfrm>
          <a:prstGeom prst="rightArrow">
            <a:avLst/>
          </a:prstGeom>
          <a:solidFill>
            <a:srgbClr val="1678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201738" y="5851525"/>
            <a:ext cx="2506662" cy="687388"/>
          </a:xfrm>
          <a:prstGeom prst="rect">
            <a:avLst/>
          </a:prstGeom>
          <a:solidFill>
            <a:srgbClr val="BBE0E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</a:rPr>
              <a:t>План будущего мониторинга             + корректирующего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708400" y="5851525"/>
            <a:ext cx="2592388" cy="687388"/>
          </a:xfrm>
          <a:prstGeom prst="rect">
            <a:avLst/>
          </a:prstGeom>
          <a:solidFill>
            <a:srgbClr val="BBE0E3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</a:rPr>
              <a:t>Меры РСХН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300788" y="5851525"/>
            <a:ext cx="2606675" cy="687388"/>
          </a:xfrm>
          <a:prstGeom prst="rect">
            <a:avLst/>
          </a:prstGeom>
          <a:solidFill>
            <a:srgbClr val="BBE0E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</a:rPr>
              <a:t>План инспекций/аудита и иных действий по контр. и надзору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1204740" y="1844824"/>
            <a:ext cx="7738955" cy="1156450"/>
            <a:chOff x="1043607" y="1124744"/>
            <a:chExt cx="7738955" cy="1156450"/>
          </a:xfrm>
          <a:solidFill>
            <a:schemeClr val="accent5"/>
          </a:solidFill>
        </p:grpSpPr>
        <p:sp>
          <p:nvSpPr>
            <p:cNvPr id="25" name="Прямоугольник 24"/>
            <p:cNvSpPr/>
            <p:nvPr/>
          </p:nvSpPr>
          <p:spPr>
            <a:xfrm>
              <a:off x="1043607" y="1124744"/>
              <a:ext cx="2395439" cy="576064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/>
                  </a:solidFill>
                </a:rPr>
                <a:t>Данные из информационных систем</a:t>
              </a: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3408387" y="1124744"/>
              <a:ext cx="1588333" cy="576064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ru-RU" sz="1200" dirty="0">
                  <a:solidFill>
                    <a:schemeClr val="tx1"/>
                  </a:solidFill>
                </a:rPr>
                <a:t>Нотификации </a:t>
              </a:r>
              <a:r>
                <a:rPr lang="en-US" sz="1200" dirty="0">
                  <a:solidFill>
                    <a:schemeClr val="tx1"/>
                  </a:solidFill>
                </a:rPr>
                <a:t>OIE, Codex, IPPC</a:t>
              </a:r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4997948" y="1124744"/>
              <a:ext cx="1589048" cy="576064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/>
                  </a:solidFill>
                </a:rPr>
                <a:t>Нотификации ВТО</a:t>
              </a: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6588224" y="1124744"/>
              <a:ext cx="2194338" cy="576064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/>
                  </a:solidFill>
                </a:rPr>
                <a:t>Данные из существующих </a:t>
              </a:r>
              <a:r>
                <a:rPr lang="en-US" sz="1200" dirty="0">
                  <a:solidFill>
                    <a:schemeClr val="tx1"/>
                  </a:solidFill>
                </a:rPr>
                <a:t>IT </a:t>
              </a:r>
              <a:r>
                <a:rPr lang="ru-RU" sz="1200" dirty="0">
                  <a:solidFill>
                    <a:schemeClr val="tx1"/>
                  </a:solidFill>
                </a:rPr>
                <a:t>систем РСХН</a:t>
              </a: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044609" y="1705130"/>
              <a:ext cx="1111647" cy="576064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/>
                  </a:solidFill>
                </a:rPr>
                <a:t>Данные из </a:t>
              </a:r>
              <a:r>
                <a:rPr lang="ru-RU" sz="1100" dirty="0" err="1">
                  <a:solidFill>
                    <a:schemeClr val="tx1"/>
                  </a:solidFill>
                </a:rPr>
                <a:t>лаб</a:t>
              </a:r>
              <a:r>
                <a:rPr lang="ru-RU" sz="1100" dirty="0">
                  <a:solidFill>
                    <a:schemeClr val="tx1"/>
                  </a:solidFill>
                </a:rPr>
                <a:t>/</a:t>
              </a:r>
              <a:r>
                <a:rPr lang="ru-RU" sz="1100" dirty="0" err="1">
                  <a:solidFill>
                    <a:schemeClr val="tx1"/>
                  </a:solidFill>
                </a:rPr>
                <a:t>теруправ</a:t>
              </a:r>
              <a:endParaRPr lang="ru-RU" sz="1100" dirty="0">
                <a:solidFill>
                  <a:schemeClr val="tx1"/>
                </a:solidFill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2156256" y="1704132"/>
              <a:ext cx="1425211" cy="576064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000" dirty="0">
                  <a:solidFill>
                    <a:schemeClr val="tx1"/>
                  </a:solidFill>
                </a:rPr>
                <a:t>Данные по результатам инспекции/аудитов 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3581467" y="1704132"/>
              <a:ext cx="1294741" cy="576064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/>
                  </a:solidFill>
                </a:rPr>
                <a:t>ФГБУ «ЦОКЗ»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4877682" y="1704132"/>
              <a:ext cx="1296144" cy="576064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ru-RU" sz="1200" dirty="0">
                  <a:solidFill>
                    <a:schemeClr val="tx1"/>
                  </a:solidFill>
                </a:rPr>
                <a:t>ФГБУ «НЦБРП»</a:t>
              </a: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6173827" y="1704708"/>
              <a:ext cx="1338030" cy="576064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ru-RU" sz="1200" dirty="0">
                  <a:solidFill>
                    <a:schemeClr val="tx1"/>
                  </a:solidFill>
                </a:rPr>
                <a:t>Данные из офиц. источников</a:t>
              </a: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7511857" y="1704727"/>
              <a:ext cx="1269477" cy="576064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/>
                  </a:solidFill>
                </a:rPr>
                <a:t>Данные из науч. источников</a:t>
              </a:r>
            </a:p>
          </p:txBody>
        </p:sp>
      </p:grpSp>
      <p:sp>
        <p:nvSpPr>
          <p:cNvPr id="35" name="Прямоугольник 34"/>
          <p:cNvSpPr/>
          <p:nvPr/>
        </p:nvSpPr>
        <p:spPr>
          <a:xfrm>
            <a:off x="87313" y="2000250"/>
            <a:ext cx="977900" cy="744538"/>
          </a:xfrm>
          <a:prstGeom prst="rect">
            <a:avLst/>
          </a:prstGeom>
          <a:solidFill>
            <a:srgbClr val="16781B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rgbClr val="FFFF00"/>
                </a:solidFill>
              </a:rPr>
              <a:t>Шаг 1. Исходные данные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204913" y="3273425"/>
            <a:ext cx="1962150" cy="382588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</a:rPr>
              <a:t>ФГБУ «ВНИИЗЖ»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4030663" y="3270250"/>
            <a:ext cx="2012950" cy="384175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</a:rPr>
              <a:t>ФГБУ «ВГНКИ»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6929438" y="3268663"/>
            <a:ext cx="1979612" cy="384175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</a:rPr>
              <a:t>ФГБУ «ВНИИКР»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204913" y="3952875"/>
            <a:ext cx="7704137" cy="330200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</a:rPr>
              <a:t>ЦАР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84138" y="5568950"/>
            <a:ext cx="985837" cy="752475"/>
          </a:xfrm>
          <a:prstGeom prst="rect">
            <a:avLst/>
          </a:prstGeom>
          <a:solidFill>
            <a:srgbClr val="16781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rgbClr val="FFFF00"/>
                </a:solidFill>
              </a:rPr>
              <a:t>Шаг 3. Управление рисками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1201738" y="5364163"/>
            <a:ext cx="7705725" cy="330200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</a:rPr>
              <a:t>Россельхознадзор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2768600" y="6605588"/>
            <a:ext cx="2133600" cy="476250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7FFA1CA-3D37-4731-B10C-768ACD68FEC5}" type="slidenum">
              <a:rPr lang="ru-RU" sz="800" smtClean="0">
                <a:solidFill>
                  <a:srgbClr val="000000"/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ru-RU" sz="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7196" name="Номер слайда 3"/>
          <p:cNvSpPr txBox="1">
            <a:spLocks/>
          </p:cNvSpPr>
          <p:nvPr/>
        </p:nvSpPr>
        <p:spPr bwMode="auto">
          <a:xfrm>
            <a:off x="8174038" y="1588"/>
            <a:ext cx="76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rgbClr val="FFFFFF"/>
                </a:solidFill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0" y="612775"/>
            <a:ext cx="9144000" cy="1152525"/>
          </a:xfrm>
        </p:spPr>
        <p:txBody>
          <a:bodyPr/>
          <a:lstStyle/>
          <a:p>
            <a:r>
              <a:rPr lang="ru-RU" altLang="ru-RU" sz="2800" b="1" smtClean="0"/>
              <a:t>Риск-ориентированный мониторинг качества и безопасности импортной и отечественной </a:t>
            </a:r>
            <a:br>
              <a:rPr lang="ru-RU" altLang="ru-RU" sz="2800" b="1" smtClean="0"/>
            </a:br>
            <a:r>
              <a:rPr lang="ru-RU" altLang="ru-RU" sz="2800" b="1" smtClean="0"/>
              <a:t>пищевой продукции</a:t>
            </a:r>
            <a:endParaRPr lang="ru-RU" altLang="ru-RU" sz="280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950" y="1743075"/>
            <a:ext cx="8877300" cy="4418013"/>
          </a:xfrm>
        </p:spPr>
        <p:txBody>
          <a:bodyPr/>
          <a:lstStyle/>
          <a:p>
            <a:pPr algn="just">
              <a:defRPr/>
            </a:pPr>
            <a:r>
              <a:rPr lang="ru-RU" sz="2000" dirty="0"/>
              <a:t>Разработана полисистемная модель пищевого мониторинга для оценки и прогнозирования </a:t>
            </a:r>
            <a:r>
              <a:rPr lang="ru-RU" sz="2000" dirty="0" smtClean="0"/>
              <a:t>рисков.</a:t>
            </a:r>
            <a:endParaRPr lang="ru-RU" sz="2000" dirty="0"/>
          </a:p>
          <a:p>
            <a:pPr algn="just">
              <a:defRPr/>
            </a:pPr>
            <a:r>
              <a:rPr lang="ru-RU" sz="2000" dirty="0" smtClean="0"/>
              <a:t>Разработан алгоритм расчета уровня биобезопасности и зоны </a:t>
            </a:r>
            <a:r>
              <a:rPr lang="ru-RU" sz="2000" dirty="0"/>
              <a:t>наиболее вероятного выявления </a:t>
            </a:r>
            <a:r>
              <a:rPr lang="ru-RU" sz="2000" dirty="0" smtClean="0"/>
              <a:t>риска.</a:t>
            </a:r>
          </a:p>
          <a:p>
            <a:pPr algn="just">
              <a:defRPr/>
            </a:pPr>
            <a:r>
              <a:rPr lang="ru-RU" sz="2000" dirty="0" smtClean="0"/>
              <a:t>Разработана методология обработки, систематизации, </a:t>
            </a:r>
            <a:r>
              <a:rPr lang="ru-RU" sz="2000" dirty="0"/>
              <a:t>анализа и визуализации данных </a:t>
            </a:r>
            <a:r>
              <a:rPr lang="ru-RU" sz="2000" dirty="0" smtClean="0"/>
              <a:t>о результатах проведения исследований ветеринарными лабораториями.</a:t>
            </a:r>
            <a:endParaRPr lang="ru-RU" sz="2000" dirty="0"/>
          </a:p>
          <a:p>
            <a:pPr marL="0" indent="0">
              <a:buFont typeface="Georgia" panose="02040502050405020303" pitchFamily="18" charset="0"/>
              <a:buNone/>
              <a:defRPr/>
            </a:pPr>
            <a:endParaRPr lang="ru-RU" sz="20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257800" y="612775"/>
            <a:ext cx="1325563" cy="457200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65268A5F-4EB3-485A-A345-43A3FE9B3F4B}" type="slidenum">
              <a:rPr lang="ru-RU" sz="800" smtClean="0">
                <a:solidFill>
                  <a:srgbClr val="000000"/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ru-RU" sz="80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9221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725" y="4140200"/>
            <a:ext cx="3760788" cy="202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138613"/>
            <a:ext cx="2125662" cy="20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Номер слайда 3"/>
          <p:cNvSpPr txBox="1">
            <a:spLocks/>
          </p:cNvSpPr>
          <p:nvPr/>
        </p:nvSpPr>
        <p:spPr bwMode="auto">
          <a:xfrm>
            <a:off x="8174038" y="1588"/>
            <a:ext cx="76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rgbClr val="FFFFFF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smtClean="0"/>
              <a:t>Разработка ИАС АТЛАС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1916113"/>
            <a:ext cx="8353425" cy="4321175"/>
          </a:xfrm>
        </p:spPr>
        <p:txBody>
          <a:bodyPr/>
          <a:lstStyle/>
          <a:p>
            <a:pPr marL="0" indent="0" algn="just">
              <a:buFont typeface="Georgia" panose="02040502050405020303" pitchFamily="18" charset="0"/>
              <a:buNone/>
              <a:defRPr/>
            </a:pPr>
            <a:r>
              <a:rPr lang="ru-RU" sz="1800" dirty="0" smtClean="0"/>
              <a:t>	В рамках выполнения государственного задания по разработке информационно-аналитических </a:t>
            </a:r>
            <a:r>
              <a:rPr lang="ru-RU" sz="1800" dirty="0"/>
              <a:t>систем, </a:t>
            </a:r>
            <a:r>
              <a:rPr lang="ru-RU" sz="1800" dirty="0" smtClean="0"/>
              <a:t>позволяющих:</a:t>
            </a:r>
          </a:p>
          <a:p>
            <a:pPr marL="0" indent="0" algn="just">
              <a:buFont typeface="Georgia" panose="02040502050405020303" pitchFamily="18" charset="0"/>
              <a:buNone/>
              <a:defRPr/>
            </a:pPr>
            <a:endParaRPr lang="ru-RU" sz="1800" dirty="0" smtClean="0"/>
          </a:p>
          <a:p>
            <a:pPr algn="just">
              <a:defRPr/>
            </a:pPr>
            <a:r>
              <a:rPr lang="ru-RU" sz="1800" dirty="0" smtClean="0"/>
              <a:t>обеспечить </a:t>
            </a:r>
            <a:r>
              <a:rPr lang="ru-RU" sz="1800" dirty="0"/>
              <a:t>оперативный сбор, обработку и хранение данных, возможность для реализации математических и информационно-технологических методов </a:t>
            </a:r>
            <a:r>
              <a:rPr lang="ru-RU" sz="1800" dirty="0" smtClean="0"/>
              <a:t>анализа данных </a:t>
            </a:r>
            <a:r>
              <a:rPr lang="ru-RU" sz="1800" dirty="0"/>
              <a:t>для оценки и прогнозирования рисков в сфере </a:t>
            </a:r>
            <a:r>
              <a:rPr lang="ru-RU" sz="1800" dirty="0" smtClean="0"/>
              <a:t>ветеринарии</a:t>
            </a:r>
          </a:p>
          <a:p>
            <a:pPr algn="just">
              <a:defRPr/>
            </a:pPr>
            <a:endParaRPr lang="ru-RU" sz="1800" dirty="0" smtClean="0"/>
          </a:p>
          <a:p>
            <a:pPr algn="just">
              <a:defRPr/>
            </a:pPr>
            <a:r>
              <a:rPr lang="ru-RU" sz="1800" dirty="0" smtClean="0"/>
              <a:t>повысить эффективность процессов внутриведомственного информационного взаимодействия</a:t>
            </a:r>
            <a:r>
              <a:rPr lang="ru-RU" sz="1800" dirty="0"/>
              <a:t> </a:t>
            </a:r>
            <a:r>
              <a:rPr lang="ru-RU" sz="1800" dirty="0" smtClean="0"/>
              <a:t>и обеспечить </a:t>
            </a:r>
            <a:r>
              <a:rPr lang="ru-RU" sz="1800" dirty="0"/>
              <a:t>информационно-аналитическую поддержку принятия решений в сфере ветеринарного контроля (надзора) сотрудниками </a:t>
            </a:r>
            <a:r>
              <a:rPr lang="ru-RU" sz="1800" dirty="0" smtClean="0"/>
              <a:t>РСХН,</a:t>
            </a:r>
          </a:p>
          <a:p>
            <a:pPr algn="just">
              <a:defRPr/>
            </a:pPr>
            <a:endParaRPr lang="ru-RU" sz="1800" dirty="0" smtClean="0"/>
          </a:p>
          <a:p>
            <a:pPr marL="0" indent="0" algn="just">
              <a:buFont typeface="Georgia" panose="02040502050405020303" pitchFamily="18" charset="0"/>
              <a:buNone/>
              <a:defRPr/>
            </a:pPr>
            <a:r>
              <a:rPr lang="ru-RU" sz="1800" dirty="0" smtClean="0"/>
              <a:t>Центром анализа рисков был разработан прототип ИАС АТЛАС, на основе которого была </a:t>
            </a:r>
            <a:r>
              <a:rPr lang="ru-RU" sz="1800" dirty="0"/>
              <a:t>проведена пилотная реализация методов визуализации </a:t>
            </a:r>
            <a:r>
              <a:rPr lang="ru-RU" sz="1800" dirty="0" smtClean="0"/>
              <a:t>данных, </a:t>
            </a:r>
            <a:r>
              <a:rPr lang="ru-RU" sz="1800" dirty="0"/>
              <a:t>анализа данных и подготовки </a:t>
            </a:r>
            <a:r>
              <a:rPr lang="ru-RU" sz="1800" dirty="0" smtClean="0"/>
              <a:t>отчетов.</a:t>
            </a:r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mtClean="0">
                <a:solidFill>
                  <a:srgbClr val="FFFFFF"/>
                </a:solidFill>
                <a:latin typeface="Georgia" panose="02040502050405020303" pitchFamily="18" charset="0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68313" y="1157288"/>
            <a:ext cx="8372475" cy="1066800"/>
          </a:xfrm>
        </p:spPr>
        <p:txBody>
          <a:bodyPr/>
          <a:lstStyle/>
          <a:p>
            <a:r>
              <a:rPr lang="ru-RU" altLang="ru-RU" sz="3200" smtClean="0"/>
              <a:t>Пищевой мониторинг 2016г. в ИАС «Атлас»</a:t>
            </a:r>
          </a:p>
        </p:txBody>
      </p:sp>
      <p:sp>
        <p:nvSpPr>
          <p:cNvPr id="12291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97359C-2132-41A2-865B-9BE49DBBCEF0}" type="slidenum">
              <a:rPr lang="ru-RU" altLang="ru-RU" smtClean="0">
                <a:solidFill>
                  <a:srgbClr val="FFFFFF"/>
                </a:solidFill>
                <a:latin typeface="Georgia" panose="02040502050405020303" pitchFamily="18" charset="0"/>
              </a:rPr>
              <a:pPr/>
              <a:t>5</a:t>
            </a:fld>
            <a:endParaRPr lang="ru-RU" altLang="ru-RU" smtClean="0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12292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2224088"/>
            <a:ext cx="8677275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smtClean="0"/>
              <a:t>Контроль импортной продукции на ЖД</a:t>
            </a:r>
          </a:p>
        </p:txBody>
      </p:sp>
      <p:sp>
        <p:nvSpPr>
          <p:cNvPr id="1331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312947D-E88E-4EFC-9C08-A3894BDEF0DA}" type="slidenum">
              <a:rPr lang="ru-RU" altLang="ru-RU" smtClean="0">
                <a:solidFill>
                  <a:srgbClr val="FFFFFF"/>
                </a:solidFill>
                <a:latin typeface="Georgia" panose="02040502050405020303" pitchFamily="18" charset="0"/>
              </a:rPr>
              <a:pPr/>
              <a:t>6</a:t>
            </a:fld>
            <a:endParaRPr lang="ru-RU" altLang="ru-RU" smtClean="0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13316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2197100"/>
            <a:ext cx="8689975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smtClean="0"/>
              <a:t>Прослеживаемость до предприятия</a:t>
            </a:r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953B75D-AD97-49EC-85F1-907CBE822444}" type="slidenum">
              <a:rPr lang="ru-RU" altLang="ru-RU" smtClean="0">
                <a:solidFill>
                  <a:srgbClr val="FFFFFF"/>
                </a:solidFill>
                <a:latin typeface="Georgia" panose="02040502050405020303" pitchFamily="18" charset="0"/>
              </a:rPr>
              <a:pPr/>
              <a:t>7</a:t>
            </a:fld>
            <a:endParaRPr lang="ru-RU" altLang="ru-RU" smtClean="0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15364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2420938"/>
            <a:ext cx="8586788" cy="384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smtClean="0"/>
              <a:t>Детальный контроль ПП РФ на карте</a:t>
            </a:r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18B4E1E-B56C-420B-AE3D-0EFE655F2443}" type="slidenum">
              <a:rPr lang="ru-RU" altLang="ru-RU" smtClean="0">
                <a:solidFill>
                  <a:srgbClr val="FFFFFF"/>
                </a:solidFill>
                <a:latin typeface="Georgia" panose="02040502050405020303" pitchFamily="18" charset="0"/>
              </a:rPr>
              <a:pPr/>
              <a:t>8</a:t>
            </a:fld>
            <a:endParaRPr lang="ru-RU" altLang="ru-RU" smtClean="0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16388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420938"/>
            <a:ext cx="8594725" cy="384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F139531-2A11-43DD-A08E-8BDA27CA64C6}" type="slidenum">
              <a:rPr lang="ru-RU" altLang="ru-RU" sz="18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ru-RU" altLang="ru-RU" sz="1800" smtClean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924944"/>
            <a:ext cx="91440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3935</TotalTime>
  <Words>226</Words>
  <Application>Microsoft Office PowerPoint</Application>
  <PresentationFormat>Экран (4:3)</PresentationFormat>
  <Paragraphs>69</Paragraphs>
  <Slides>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Городская</vt:lpstr>
      <vt:lpstr>Коллегия Россельхознадзора</vt:lpstr>
      <vt:lpstr>Слайд 2</vt:lpstr>
      <vt:lpstr>Риск-ориентированный мониторинг качества и безопасности импортной и отечественной  пищевой продукции</vt:lpstr>
      <vt:lpstr>Разработка ИАС АТЛАС</vt:lpstr>
      <vt:lpstr>Пищевой мониторинг 2016г. в ИАС «Атлас»</vt:lpstr>
      <vt:lpstr>Контроль импортной продукции на ЖД</vt:lpstr>
      <vt:lpstr>Прослеживаемость до предприятия</vt:lpstr>
      <vt:lpstr>Детальный контроль ПП РФ на карте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Передача полномочий Россельхознадзора ФТС России в пунктах пропуска Российской Федерации</dc:title>
  <dc:creator>m.tsukanov</dc:creator>
  <cp:lastModifiedBy>morozova-sv-071206</cp:lastModifiedBy>
  <cp:revision>284</cp:revision>
  <cp:lastPrinted>2015-11-19T04:55:56Z</cp:lastPrinted>
  <dcterms:created xsi:type="dcterms:W3CDTF">2014-02-17T07:03:21Z</dcterms:created>
  <dcterms:modified xsi:type="dcterms:W3CDTF">2015-11-20T11:40:44Z</dcterms:modified>
</cp:coreProperties>
</file>