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4" r:id="rId2"/>
    <p:sldId id="389" r:id="rId3"/>
    <p:sldId id="376" r:id="rId4"/>
    <p:sldId id="371" r:id="rId5"/>
    <p:sldId id="377" r:id="rId6"/>
    <p:sldId id="364" r:id="rId7"/>
    <p:sldId id="381" r:id="rId8"/>
    <p:sldId id="382" r:id="rId9"/>
    <p:sldId id="374" r:id="rId10"/>
    <p:sldId id="387" r:id="rId11"/>
    <p:sldId id="388" r:id="rId12"/>
    <p:sldId id="386" r:id="rId13"/>
    <p:sldId id="384" r:id="rId14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3241"/>
          </a:xfrm>
          <a:prstGeom prst="rect">
            <a:avLst/>
          </a:prstGeom>
        </p:spPr>
        <p:txBody>
          <a:bodyPr vert="horz" lIns="90694" tIns="45346" rIns="90694" bIns="4534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2"/>
            <a:ext cx="2945659" cy="493241"/>
          </a:xfrm>
          <a:prstGeom prst="rect">
            <a:avLst/>
          </a:prstGeom>
        </p:spPr>
        <p:txBody>
          <a:bodyPr vert="horz" lIns="90694" tIns="45346" rIns="90694" bIns="45346" rtlCol="0"/>
          <a:lstStyle>
            <a:lvl1pPr algn="r">
              <a:defRPr sz="1200"/>
            </a:lvl1pPr>
          </a:lstStyle>
          <a:p>
            <a:fld id="{BFE286D1-8C41-4D87-8105-16F7DAD1E293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9437"/>
            <a:ext cx="2945659" cy="493241"/>
          </a:xfrm>
          <a:prstGeom prst="rect">
            <a:avLst/>
          </a:prstGeom>
        </p:spPr>
        <p:txBody>
          <a:bodyPr vert="horz" lIns="90694" tIns="45346" rIns="90694" bIns="4534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379437"/>
            <a:ext cx="2945659" cy="493241"/>
          </a:xfrm>
          <a:prstGeom prst="rect">
            <a:avLst/>
          </a:prstGeom>
        </p:spPr>
        <p:txBody>
          <a:bodyPr vert="horz" lIns="90694" tIns="45346" rIns="90694" bIns="45346" rtlCol="0" anchor="b"/>
          <a:lstStyle>
            <a:lvl1pPr algn="r">
              <a:defRPr sz="1200"/>
            </a:lvl1pPr>
          </a:lstStyle>
          <a:p>
            <a:fld id="{F0A6818D-C1CB-4987-8E64-05BE8FE2F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054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5659" cy="493711"/>
          </a:xfrm>
          <a:prstGeom prst="rect">
            <a:avLst/>
          </a:prstGeom>
        </p:spPr>
        <p:txBody>
          <a:bodyPr vert="horz" lIns="90684" tIns="45341" rIns="90684" bIns="4534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4"/>
            <a:ext cx="2945659" cy="493711"/>
          </a:xfrm>
          <a:prstGeom prst="rect">
            <a:avLst/>
          </a:prstGeom>
        </p:spPr>
        <p:txBody>
          <a:bodyPr vert="horz" lIns="90684" tIns="45341" rIns="90684" bIns="45341" rtlCol="0"/>
          <a:lstStyle>
            <a:lvl1pPr algn="r">
              <a:defRPr sz="1200"/>
            </a:lvl1pPr>
          </a:lstStyle>
          <a:p>
            <a:fld id="{FC8AE21F-ACCF-4B3F-BB3E-0B63AC7AE9D7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84" tIns="45341" rIns="90684" bIns="4534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5"/>
            <a:ext cx="5438140" cy="4443411"/>
          </a:xfrm>
          <a:prstGeom prst="rect">
            <a:avLst/>
          </a:prstGeom>
        </p:spPr>
        <p:txBody>
          <a:bodyPr vert="horz" lIns="90684" tIns="45341" rIns="90684" bIns="4534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8"/>
            <a:ext cx="2945659" cy="493711"/>
          </a:xfrm>
          <a:prstGeom prst="rect">
            <a:avLst/>
          </a:prstGeom>
        </p:spPr>
        <p:txBody>
          <a:bodyPr vert="horz" lIns="90684" tIns="45341" rIns="90684" bIns="4534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8"/>
            <a:ext cx="2945659" cy="493711"/>
          </a:xfrm>
          <a:prstGeom prst="rect">
            <a:avLst/>
          </a:prstGeom>
        </p:spPr>
        <p:txBody>
          <a:bodyPr vert="horz" lIns="90684" tIns="45341" rIns="90684" bIns="45341" rtlCol="0" anchor="b"/>
          <a:lstStyle>
            <a:lvl1pPr algn="r">
              <a:defRPr sz="1200"/>
            </a:lvl1pPr>
          </a:lstStyle>
          <a:p>
            <a:fld id="{88C55DF6-0CF1-487B-8684-CC9F376426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75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0258" indent="-284716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38859" indent="-227772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594404" indent="-227772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49947" indent="-227772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05491" indent="-227772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61035" indent="-227772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16577" indent="-227772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72123" indent="-227772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ECA9BA4-9DCC-4D6F-9796-9C2E19280791}" type="slidenum">
              <a:rPr lang="ru-RU" sz="1200"/>
              <a:pPr eaLnBrk="1" hangingPunct="1"/>
              <a:t>1</a:t>
            </a:fld>
            <a:endParaRPr lang="ru-RU" sz="1200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684213" y="1412875"/>
            <a:ext cx="822960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ru-RU" sz="2800" dirty="0">
              <a:latin typeface="Haettenschweiler" pitchFamily="34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79263" y="247283"/>
            <a:ext cx="8785225" cy="630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endParaRPr lang="ru-RU" sz="4800" b="1" dirty="0" smtClean="0">
              <a:solidFill>
                <a:srgbClr val="1F23C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/>
            <a:endParaRPr lang="ru-RU" sz="4800" b="1" dirty="0">
              <a:solidFill>
                <a:srgbClr val="1F23C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/>
            <a:endParaRPr lang="ru-RU" sz="4800" b="1" dirty="0" smtClean="0">
              <a:solidFill>
                <a:srgbClr val="1F23C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/>
            <a:endParaRPr lang="ru-RU" sz="3600" b="1" dirty="0" smtClean="0"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1F23CB"/>
                </a:solidFill>
                <a:latin typeface="Times New Roman" pitchFamily="18" charset="0"/>
              </a:rPr>
              <a:t>О подготовке к выдаче ветеринарных сопроводительных документов в электронном виде государственной ветеринарной службы Краснодарского края</a:t>
            </a:r>
            <a:endParaRPr lang="ru-RU" sz="2800" b="1" dirty="0" smtClean="0">
              <a:solidFill>
                <a:srgbClr val="1F23CB"/>
              </a:solidFill>
              <a:latin typeface="Times New Roman" pitchFamily="18" charset="0"/>
            </a:endParaRPr>
          </a:p>
          <a:p>
            <a:pPr algn="ctr"/>
            <a:endParaRPr lang="ru-RU" sz="2800" b="1" dirty="0">
              <a:solidFill>
                <a:srgbClr val="1F23CB"/>
              </a:solidFill>
              <a:latin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1F23CB"/>
              </a:solidFill>
              <a:latin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</a:rPr>
              <a:t>г. </a:t>
            </a:r>
            <a:r>
              <a:rPr lang="ru-RU" sz="2800" b="1" smtClean="0">
                <a:latin typeface="Times New Roman" pitchFamily="18" charset="0"/>
              </a:rPr>
              <a:t>Москва, 2015 </a:t>
            </a:r>
            <a:r>
              <a:rPr lang="ru-RU" sz="2800" b="1" dirty="0" smtClean="0">
                <a:latin typeface="Times New Roman" pitchFamily="18" charset="0"/>
              </a:rPr>
              <a:t>год</a:t>
            </a:r>
            <a:endParaRPr lang="ru-RU" sz="2800" b="1" dirty="0">
              <a:latin typeface="Times New Roman" pitchFamily="18" charset="0"/>
            </a:endParaRPr>
          </a:p>
          <a:p>
            <a:pPr algn="ctr"/>
            <a:endParaRPr lang="ru-RU" sz="2800" b="1" dirty="0">
              <a:solidFill>
                <a:srgbClr val="1F23CB"/>
              </a:solidFill>
              <a:latin typeface="Times New Roman" pitchFamily="18" charset="0"/>
            </a:endParaRPr>
          </a:p>
        </p:txBody>
      </p:sp>
      <p:pic>
        <p:nvPicPr>
          <p:cNvPr id="5" name="Picture 5" descr="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8"/>
          <a:stretch/>
        </p:blipFill>
        <p:spPr bwMode="auto">
          <a:xfrm>
            <a:off x="3779912" y="116632"/>
            <a:ext cx="1440160" cy="864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15616" y="1052736"/>
            <a:ext cx="7175351" cy="936104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ГОСУДАРСТВЕННОЕ УПРАВЛЕНИЕ ВЕТЕРИНАРИИ КРАСНОДАРСКОГО КРАЯ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92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8"/>
          <a:stretch/>
        </p:blipFill>
        <p:spPr bwMode="auto">
          <a:xfrm>
            <a:off x="8264419" y="6161437"/>
            <a:ext cx="108012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4274" y="-27384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600" b="1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Мероприятия по подготовке к выдаче ветеринарных сопроводительных документов в электронном виде</a:t>
            </a:r>
            <a:endParaRPr lang="ru-RU" sz="2600" b="1" dirty="0"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792" y="1005691"/>
            <a:ext cx="901222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Укрепление материально-технической базы ветеринарных учреждений Краснодарского края приобретение компьютеров, оргтехники, обеспечение подразделений осуществляющих выдачу ВСД подключением к сети интернет»;</a:t>
            </a:r>
          </a:p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Обучение специалистов ветеринарной службы по навыкам выдачи ветеринарных сопроводительных документов в электронном виде;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Проведение работы в хозяйствующими субъектами по переходу на выдачу ВСД в электронном виде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Работа с ассоциациями мясоперерабатывающих молоко-перерабатывающих предприятий по вопросам взаимодействия при переходе на выдачу ВСД в электронном виде;</a:t>
            </a:r>
          </a:p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Контроль выполнения подведомственными учреждениями плана мероприятий по организации выдачи ВСД в электронном виде.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3810000" y="6376243"/>
            <a:ext cx="1828800" cy="365125"/>
          </a:xfrm>
        </p:spPr>
        <p:txBody>
          <a:bodyPr/>
          <a:lstStyle/>
          <a:p>
            <a:pPr>
              <a:defRPr/>
            </a:pPr>
            <a:fld id="{46A95F1D-18D8-40E9-929D-FD3D2361E810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66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44625"/>
            <a:ext cx="8640960" cy="136815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Готовность ветеринарной службы Краснодарского края к оформлению ВСД  с использованием ФГИС «Меркурий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311056"/>
              </p:ext>
            </p:extLst>
          </p:nvPr>
        </p:nvGraphicFramePr>
        <p:xfrm>
          <a:off x="251520" y="1628800"/>
          <a:ext cx="8568950" cy="510981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224136"/>
                <a:gridCol w="1872208"/>
                <a:gridCol w="2045026"/>
                <a:gridCol w="1339350"/>
                <a:gridCol w="2088230"/>
              </a:tblGrid>
              <a:tr h="1489409"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структурных подразделений, оказывающих услуги по оформлению ВСД (единиц)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специалистов оформляющих ВСД</a:t>
                      </a:r>
                    </a:p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(человек)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39859"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т. ч. оснащенных </a:t>
                      </a:r>
                      <a:r>
                        <a:rPr lang="ru-RU" sz="23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компьюте</a:t>
                      </a:r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-рами 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</a:t>
                      </a:r>
                      <a:r>
                        <a:rPr lang="ru-RU" sz="23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т.ч</a:t>
                      </a:r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Подключен-</a:t>
                      </a:r>
                      <a:b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23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ных</a:t>
                      </a:r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 «Интернету»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т. ч. обученных работе в ФГИС «Меркурий»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11292"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648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535 </a:t>
                      </a:r>
                    </a:p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(82,5 % от общего числа)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459</a:t>
                      </a:r>
                    </a:p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(70,8 % от общего числа)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1050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831</a:t>
                      </a:r>
                    </a:p>
                    <a:p>
                      <a:pPr algn="ctr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(79 % от общего числа)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5" descr="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8"/>
          <a:stretch/>
        </p:blipFill>
        <p:spPr bwMode="auto">
          <a:xfrm>
            <a:off x="8264419" y="6161437"/>
            <a:ext cx="108012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27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8"/>
          <a:stretch/>
        </p:blipFill>
        <p:spPr bwMode="auto">
          <a:xfrm>
            <a:off x="8264419" y="6161437"/>
            <a:ext cx="108012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4274" y="-27384"/>
            <a:ext cx="91440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100" b="1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Проведенные мероприятия по подготовке к выполнению требований Приказ </a:t>
            </a:r>
            <a:r>
              <a:rPr lang="ru-RU" sz="2100" b="1" dirty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Минсельхоза России от 17.07.2014 № 281 «Об утверждении Правил организации работы по оформлению ветеринарных сопроводительных документов и Порядка оформления ветеринарных сопроводительных документов в электронном виде</a:t>
            </a:r>
            <a:r>
              <a:rPr lang="ru-RU" sz="2100" b="1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endParaRPr lang="ru-RU" sz="2100" b="1" dirty="0"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274" y="1844824"/>
            <a:ext cx="911972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проведено 2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вебинара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 разработчиками ГИС «Меркурий»; </a:t>
            </a:r>
          </a:p>
          <a:p>
            <a:pPr marL="355600" indent="-355600"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проведено  2 рабочих совещания с представителями мясоперерабатывающих молокоперерабатывающих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предприя-тий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5600" indent="-355600"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- 7898 хозяйствующих субъекта зарегистрированы в ГИС «Меркурий»;</a:t>
            </a:r>
          </a:p>
          <a:p>
            <a:pPr marL="355600" indent="-355600"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  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феврале 2015 года госветуправление Краснодарского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края проведены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6 обучающих семинаров по работе с ГИС «Меркурий»;</a:t>
            </a:r>
          </a:p>
          <a:p>
            <a:pPr marL="355600" indent="-355600"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  42 406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ВСД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оформлено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электронном виде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99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95F1D-18D8-40E9-929D-FD3D2361E810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44" y="188640"/>
            <a:ext cx="8872201" cy="15121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Результаты проверки знаний ветеринарных врачей </a:t>
            </a:r>
            <a:b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 работе с ФГИС «Меркурий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(30 июня - 17 июля 2015)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8"/>
          <a:stretch/>
        </p:blipFill>
        <p:spPr bwMode="auto">
          <a:xfrm>
            <a:off x="8264419" y="6161437"/>
            <a:ext cx="108012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628800"/>
            <a:ext cx="8136904" cy="439248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Проведена проверка </a:t>
            </a:r>
          </a:p>
          <a:p>
            <a:pPr marL="45720" indent="0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знаний у 227 специалистов в 13 ГБУ</a:t>
            </a:r>
          </a:p>
          <a:p>
            <a:pPr marL="45720" indent="0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подготовки к работе:</a:t>
            </a:r>
          </a:p>
          <a:p>
            <a:pPr marL="45720" indent="0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удовлетворительно – 173 ветеринарных специалиста (76,2 % от общего числа);</a:t>
            </a:r>
          </a:p>
          <a:p>
            <a:pPr marL="45720" indent="0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неудовлетворительно – 54 ветеринарный специалист (23,8 % от общего числа);</a:t>
            </a:r>
            <a:endParaRPr 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отсутствовали по уважительной причине (отпуск, больничный лист) 13 специалистов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9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95F1D-18D8-40E9-929D-FD3D2361E810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44" y="-27384"/>
            <a:ext cx="8872201" cy="15121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ПОСЛЕДСТВИЯ </a:t>
            </a:r>
            <a:br>
              <a:rPr lang="ru-RU" sz="2400" b="1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вступления в силу Федерального закона </a:t>
            </a:r>
            <a:br>
              <a:rPr lang="ru-RU" sz="2400" b="1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="1" dirty="0" err="1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госветслужбы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Краснодарского края:</a:t>
            </a:r>
            <a:endParaRPr lang="ru-RU" sz="2400" b="1" dirty="0"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8"/>
          <a:stretch/>
        </p:blipFill>
        <p:spPr bwMode="auto">
          <a:xfrm>
            <a:off x="8264419" y="6161437"/>
            <a:ext cx="108012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628799"/>
            <a:ext cx="8928992" cy="4248473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Ежегодное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недополучение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средств от приносящей доход деятельности на общую сумму 169,5 млн. рублей, 26,7 % от общего дохода;</a:t>
            </a:r>
          </a:p>
          <a:p>
            <a:pPr marL="45720" indent="0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Необходимость сокращения штатной численности на 100-250  ветеринарных специалиста;</a:t>
            </a:r>
          </a:p>
          <a:p>
            <a:pPr marL="45720" indent="0">
              <a:buNone/>
            </a:pP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Оборот средств на приобретение бланков составляет ежегодно около 70 млн. руб. </a:t>
            </a:r>
          </a:p>
          <a:p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21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80920" cy="1656184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Подзаконные нормативные правовые акты необходимые принять для реализации положений Федерального закона </a:t>
            </a:r>
            <a:endParaRPr lang="ru-RU" sz="2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204864"/>
            <a:ext cx="8784976" cy="4104456"/>
          </a:xfrm>
        </p:spPr>
        <p:txBody>
          <a:bodyPr/>
          <a:lstStyle/>
          <a:p>
            <a:pPr marL="4572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Перечень подконтрольных товаров, подлежащих сопровождению ВСД из числа товаров, содержащихся в перечне подконтрольных товаров, утвержденных актом, составляющим право Евразийского экономического союза.</a:t>
            </a:r>
          </a:p>
          <a:p>
            <a:pPr marL="4572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Порядок назначения лабораторных исследований подконтрольных товаров (включая перечень оснований для проведения таких исследований).</a:t>
            </a:r>
          </a:p>
          <a:p>
            <a:pPr marL="4572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Порядок аттестации специалистов не являющихся уполномоченными лицами, входящими в систему госветслужбы РФ.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</p:spPr>
        <p:txBody>
          <a:bodyPr/>
          <a:lstStyle/>
          <a:p>
            <a:pPr>
              <a:defRPr/>
            </a:pPr>
            <a:fld id="{46A95F1D-18D8-40E9-929D-FD3D2361E810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42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1296144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Подзаконные нормативные правовые акты необходимые утвердить для реализации положений </a:t>
            </a:r>
            <a:br>
              <a:rPr lang="ru-RU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Федерального закона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628800"/>
            <a:ext cx="8784976" cy="4680520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еречень подконтрольных товаров, на которые могут оформлять ВСД аттестованные специалисты.</a:t>
            </a:r>
          </a:p>
          <a:p>
            <a:pPr marL="4572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Порядок оформления ВСД уполномоченными лицами организаций, являющихся производителями подконтрольных товаров и (или) участниками оборота подконтрольных товаров и индивидуальными предпринимателями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являющимися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производителями подконтрольных товаров и (или) участниками оборота подконтрольных товаров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marL="4572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Перечень подконтрольных товаров, на которые могут оформлять ВСД уполномоченные лица организаций и индивидуальные предприниматели.</a:t>
            </a:r>
          </a:p>
          <a:p>
            <a:pPr marL="4572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Порядок представления финансирования из бюджетов различных уровней на приобретение бланков ВСД и оплату труда уполномоченных лиц органов и учреждений, входящих в систему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осветслужбы  РФ.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</p:spPr>
        <p:txBody>
          <a:bodyPr/>
          <a:lstStyle/>
          <a:p>
            <a:pPr>
              <a:defRPr/>
            </a:pPr>
            <a:fld id="{46A95F1D-18D8-40E9-929D-FD3D2361E810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60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764697" cy="7647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Пункты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Приказа 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Минсельхоза России от 17.07.2014 № 281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которые требуют разъяснений по их выполнению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8"/>
          <a:stretch/>
        </p:blipFill>
        <p:spPr bwMode="auto">
          <a:xfrm>
            <a:off x="8264419" y="6161437"/>
            <a:ext cx="108012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980728"/>
            <a:ext cx="8856984" cy="49685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060848"/>
            <a:ext cx="8820472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95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466924"/>
              </p:ext>
            </p:extLst>
          </p:nvPr>
        </p:nvGraphicFramePr>
        <p:xfrm>
          <a:off x="107504" y="836712"/>
          <a:ext cx="9024664" cy="500099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48072"/>
                <a:gridCol w="5328592"/>
                <a:gridCol w="3048000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Пункт приказа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пояснения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352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ПРАВИЛА ОРГАНИЗАЦИИ РАБОТЫ ПО ОФОРМЛЕНИЮ ВЕТЕРИНАРНЫХ СОПРОВОДИТЕЛЬНЫХ ДОКУМЕНТОВ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6804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п.8 информация в электронном виде в ГИС подлежат хранению в течение не менее 3 лет в органах и учреждениях, осуществивших оформление ветеринарных сертификатов. 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Каким путем осуществлять хранение в электронном виде информации в учреждении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9472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ПОРЯДОК ОФОРМЛЕНИЯ ВЕТЕРИНАРНЫХ СОПРОВОДИТЕЛЬНЫХ ДОКУМЕНТОВ В ЭЛЕКТРОННОМ ВИДЕ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6804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 После оформления ветеринарного сертификата в ГИС автоматически формируется форма для печати данного ветеринарного сертификата …  …Указанная форма подписывается усиленной квалифицированной электронной подписью уполномоченного лица, оформившего ветеринарный сертификат.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Используемая в настоящее время ГИС «Меркурий» не имеет такой возможности. </a:t>
                      </a:r>
                    </a:p>
                    <a:p>
                      <a:endParaRPr lang="ru-RU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Дороговизна получения ЭЦП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Номер слайда 3"/>
          <p:cNvSpPr txBox="1">
            <a:spLocks/>
          </p:cNvSpPr>
          <p:nvPr/>
        </p:nvSpPr>
        <p:spPr>
          <a:xfrm>
            <a:off x="3962400" y="63246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6A95F1D-18D8-40E9-929D-FD3D2361E810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338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95F1D-18D8-40E9-929D-FD3D2361E810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764697" cy="7647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Пункты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Приказа 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Минсельхоза России от 17.07.2014 № 281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которые требуют разъяснений по их выполнению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8"/>
          <a:stretch/>
        </p:blipFill>
        <p:spPr bwMode="auto">
          <a:xfrm>
            <a:off x="8264419" y="6161437"/>
            <a:ext cx="108012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980728"/>
            <a:ext cx="8856984" cy="49685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060848"/>
            <a:ext cx="8820472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95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209641"/>
              </p:ext>
            </p:extLst>
          </p:nvPr>
        </p:nvGraphicFramePr>
        <p:xfrm>
          <a:off x="77416" y="836712"/>
          <a:ext cx="9024664" cy="50901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48072"/>
                <a:gridCol w="5328592"/>
                <a:gridCol w="3048000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Пункт приказа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пояснения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6804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 Информация, вносимая или предоставляемая для внесения в ГИС должностными лицами органов и учреждений, входящих в систему государственной ветеринарной службы Российской Федерации, должна быть подписана усиленной квалифицированной электронной подписью уполномоченного лица (руководителя) государственного органа.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нет порядка подписания. - дублирование подписи исполнителя.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физически не возможно всю вносимую информацию в ГИС заверить подписью руководителя. 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6804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18. Гашение ветеринарных сертификатов должностными лицами органов и учреждений, входящих в систему государственной ветеринарной службы Российской Федерации, на партии подконтрольных товаров производится не позднее 3 рабочих дней после завершения процесса, для сопровождения которого оформлен ветеринарный сертификат.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Порядок гашения продукции направленной на предприятия общепита и розницы, выданных ВСД физическим лицам на непродуктивных животных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98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764697" cy="7647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Трудности возникающие при работе с ГИС «Меркурий»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8"/>
          <a:stretch/>
        </p:blipFill>
        <p:spPr bwMode="auto">
          <a:xfrm>
            <a:off x="8264419" y="6161437"/>
            <a:ext cx="108012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980728"/>
            <a:ext cx="8856984" cy="49685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060848"/>
            <a:ext cx="8820472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95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404706"/>
              </p:ext>
            </p:extLst>
          </p:nvPr>
        </p:nvGraphicFramePr>
        <p:xfrm>
          <a:off x="83840" y="773008"/>
          <a:ext cx="9096672" cy="56083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0080"/>
                <a:gridCol w="5184576"/>
                <a:gridCol w="3192016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Проблема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Возникшие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трудности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6804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Отсутствие доступа к сети интернет на удаленных подразделению ветеринарной службы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Отсутствие настольной версии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программы с возможностью синхронизации с общей базой данных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6804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Понятие партия продукции в  программе</a:t>
                      </a:r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отсутствует. Программа делит продукцию по видам и дате выработки, что существенно осложняет ее стыковку с имеющимися программами по ведению складского учета и  оформления  в товара-транспортных документов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Подстраивать</a:t>
                      </a:r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требования разрабатываемой программы под возможности имеющиеся, а не наоборот.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6804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Проблема выдачи ВСД предприятиям других субъектов</a:t>
                      </a:r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РФ не внесенных в базу ГИС, невозможность выдачи подразделениями ветеринарной службы субъекта РФ на пределы России.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Одновременная работа внедрения программы всеми субъектами РФ, возможность регистрации предприятий другого субъекта РФ.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3810000" y="6448251"/>
            <a:ext cx="1828800" cy="365125"/>
          </a:xfrm>
        </p:spPr>
        <p:txBody>
          <a:bodyPr/>
          <a:lstStyle/>
          <a:p>
            <a:pPr>
              <a:defRPr/>
            </a:pPr>
            <a:fld id="{46A95F1D-18D8-40E9-929D-FD3D2361E810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55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764697" cy="7647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Противоречия между </a:t>
            </a: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пунктами ФЕДЕРАЛЬНЫЙ ЗАКОН от 13.07.15 № 243-ФЗ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Приказа Минсельхоза России от 17.07.2014 № 281 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log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8"/>
          <a:stretch/>
        </p:blipFill>
        <p:spPr bwMode="auto">
          <a:xfrm>
            <a:off x="8460432" y="6381328"/>
            <a:ext cx="864096" cy="518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2060848"/>
            <a:ext cx="8820472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95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34161085"/>
              </p:ext>
            </p:extLst>
          </p:nvPr>
        </p:nvGraphicFramePr>
        <p:xfrm>
          <a:off x="144017" y="1221824"/>
          <a:ext cx="8820471" cy="53035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92288"/>
                <a:gridCol w="3288026"/>
                <a:gridCol w="2940157"/>
              </a:tblGrid>
              <a:tr h="370840">
                <a:tc>
                  <a:txBody>
                    <a:bodyPr/>
                    <a:lstStyle/>
                    <a:p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Приказ Минсельхоза России от 17.07.2014 № 281 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Федеральный Закон от 13.07.15 № 243-ФЗ 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Возможность выдачи ВСД на бумажном носителе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Возможность выдавать на бумажном носителе оговорена 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Имеется возможность до 1 января 2018 года далее не оговорена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Оформление ветеринарных сопроводительных документов могут проводить:</a:t>
                      </a:r>
                    </a:p>
                    <a:p>
                      <a:pPr algn="l"/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Ветеринарные сопроводительные документы оформляют органы и учреждения, входящие в систему государственной ветеринарной службы Российской Федерации.</a:t>
                      </a:r>
                    </a:p>
                    <a:p>
                      <a:pPr algn="l"/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Уполномоченные лица госветслужбы РФ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аттестованные ветеринарные специалисты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Уполномоченные лица организаций, индивидуальные предприниматели </a:t>
                      </a:r>
                      <a:endParaRPr lang="ru-RU" sz="1800" b="1" i="0" kern="1200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Перечень продукции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Сноска на перечень продукции  подконтрольной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госветнадзору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   решения таможенного союза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Перечни продукции должны быть утверждены подзаконными актами</a:t>
                      </a:r>
                      <a:endParaRPr lang="ru-RU" sz="1800" b="1" i="0" kern="1200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3810000" y="6520259"/>
            <a:ext cx="1828800" cy="365125"/>
          </a:xfrm>
        </p:spPr>
        <p:txBody>
          <a:bodyPr/>
          <a:lstStyle/>
          <a:p>
            <a:pPr>
              <a:defRPr/>
            </a:pPr>
            <a:fld id="{46A95F1D-18D8-40E9-929D-FD3D2361E810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172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8"/>
          <a:stretch/>
        </p:blipFill>
        <p:spPr bwMode="auto">
          <a:xfrm>
            <a:off x="8264419" y="6161437"/>
            <a:ext cx="108012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060848"/>
            <a:ext cx="8784976" cy="3888432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endParaRPr lang="ru-RU" sz="4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19759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4922</TotalTime>
  <Words>1089</Words>
  <Application>Microsoft Office PowerPoint</Application>
  <PresentationFormat>Экран (4:3)</PresentationFormat>
  <Paragraphs>130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проверки знаний ветеринарных врачей  по работе с ФГИС «Меркурий» (30 июня - 17 июля 2015)</vt:lpstr>
      <vt:lpstr>ПОСЛЕДСТВИЯ   вступления в силу Федерального закона   для госветслужбы Краснодарского края:</vt:lpstr>
      <vt:lpstr>Подзаконные нормативные правовые акты необходимые принять для реализации положений Федерального закона </vt:lpstr>
      <vt:lpstr>Подзаконные нормативные правовые акты необходимые утвердить для реализации положений  Федерального закона </vt:lpstr>
      <vt:lpstr>Пункты Приказа Минсельхоза России от 17.07.2014 № 281 которые требуют разъяснений по их выполнению</vt:lpstr>
      <vt:lpstr>Пункты Приказа Минсельхоза России от 17.07.2014 № 281 которые требуют разъяснений по их выполнению</vt:lpstr>
      <vt:lpstr>Трудности возникающие при работе с ГИС «Меркурий»</vt:lpstr>
      <vt:lpstr>Противоречия между пунктами ФЕДЕРАЛЬНЫЙ ЗАКОН от 13.07.15 № 243-ФЗ  и Приказа Минсельхоза России от 17.07.2014 № 281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Кривонос</dc:creator>
  <cp:lastModifiedBy>Джаилиди Г А</cp:lastModifiedBy>
  <cp:revision>483</cp:revision>
  <cp:lastPrinted>2015-07-22T15:53:54Z</cp:lastPrinted>
  <dcterms:created xsi:type="dcterms:W3CDTF">2014-01-15T11:55:20Z</dcterms:created>
  <dcterms:modified xsi:type="dcterms:W3CDTF">2015-07-22T17:20:39Z</dcterms:modified>
</cp:coreProperties>
</file>