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26"/>
  </p:notesMasterIdLst>
  <p:handoutMasterIdLst>
    <p:handoutMasterId r:id="rId27"/>
  </p:handoutMasterIdLst>
  <p:sldIdLst>
    <p:sldId id="277" r:id="rId3"/>
    <p:sldId id="318" r:id="rId4"/>
    <p:sldId id="319" r:id="rId5"/>
    <p:sldId id="320" r:id="rId6"/>
    <p:sldId id="341" r:id="rId7"/>
    <p:sldId id="342" r:id="rId8"/>
    <p:sldId id="343" r:id="rId9"/>
    <p:sldId id="344" r:id="rId10"/>
    <p:sldId id="345" r:id="rId11"/>
    <p:sldId id="321" r:id="rId12"/>
    <p:sldId id="323" r:id="rId13"/>
    <p:sldId id="322" r:id="rId14"/>
    <p:sldId id="346" r:id="rId15"/>
    <p:sldId id="347" r:id="rId16"/>
    <p:sldId id="329" r:id="rId17"/>
    <p:sldId id="330" r:id="rId18"/>
    <p:sldId id="333" r:id="rId19"/>
    <p:sldId id="334" r:id="rId20"/>
    <p:sldId id="338" r:id="rId21"/>
    <p:sldId id="336" r:id="rId22"/>
    <p:sldId id="340" r:id="rId23"/>
    <p:sldId id="339" r:id="rId24"/>
    <p:sldId id="274" r:id="rId25"/>
  </p:sldIdLst>
  <p:sldSz cx="12192000" cy="6858000"/>
  <p:notesSz cx="7589838" cy="11056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3300"/>
    <a:srgbClr val="663300"/>
    <a:srgbClr val="AF572B"/>
    <a:srgbClr val="FF3300"/>
    <a:srgbClr val="FF0000"/>
    <a:srgbClr val="FF9900"/>
    <a:srgbClr val="FF6600"/>
    <a:srgbClr val="3366FF"/>
    <a:srgbClr val="3333FF"/>
    <a:srgbClr val="99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21" autoAdjust="0"/>
    <p:restoredTop sz="94660"/>
  </p:normalViewPr>
  <p:slideViewPr>
    <p:cSldViewPr snapToGrid="0">
      <p:cViewPr>
        <p:scale>
          <a:sx n="50" d="100"/>
          <a:sy n="50" d="100"/>
        </p:scale>
        <p:origin x="-52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299152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r">
              <a:defRPr sz="1300"/>
            </a:lvl1pPr>
          </a:lstStyle>
          <a:p>
            <a:fld id="{65DD71D7-55AC-46BD-81B3-09AB2F9EFBD8}" type="datetimeFigureOut">
              <a:rPr lang="ru-RU" smtClean="0"/>
              <a:pPr/>
              <a:t>24.03.2015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299152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r">
              <a:defRPr sz="1300"/>
            </a:lvl1pPr>
          </a:lstStyle>
          <a:p>
            <a:fld id="{2840BD58-3BFF-4EAF-BB8B-AC67FE801E4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99152" y="0"/>
            <a:ext cx="3288930" cy="554767"/>
          </a:xfrm>
          <a:prstGeom prst="rect">
            <a:avLst/>
          </a:prstGeom>
        </p:spPr>
        <p:txBody>
          <a:bodyPr vert="horz" lIns="102148" tIns="51074" rIns="102148" bIns="51074" rtlCol="0"/>
          <a:lstStyle>
            <a:lvl1pPr algn="r">
              <a:defRPr sz="1300"/>
            </a:lvl1pPr>
          </a:lstStyle>
          <a:p>
            <a:fld id="{1F89424F-BB59-4F4E-9822-4CA3E770FFD2}" type="datetimeFigureOut">
              <a:rPr lang="ru-RU" smtClean="0"/>
              <a:pPr/>
              <a:t>24.03.2015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382713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2148" tIns="51074" rIns="102148" bIns="5107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8985" y="5321152"/>
            <a:ext cx="6071870" cy="3731717"/>
          </a:xfrm>
          <a:prstGeom prst="rect">
            <a:avLst/>
          </a:prstGeom>
        </p:spPr>
        <p:txBody>
          <a:bodyPr vert="horz" lIns="102148" tIns="51074" rIns="102148" bIns="51074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99152" y="10502173"/>
            <a:ext cx="3288930" cy="554766"/>
          </a:xfrm>
          <a:prstGeom prst="rect">
            <a:avLst/>
          </a:prstGeom>
        </p:spPr>
        <p:txBody>
          <a:bodyPr vert="horz" lIns="102148" tIns="51074" rIns="102148" bIns="51074" rtlCol="0" anchor="b"/>
          <a:lstStyle>
            <a:lvl1pPr algn="r">
              <a:defRPr sz="1300"/>
            </a:lvl1pPr>
          </a:lstStyle>
          <a:p>
            <a:fld id="{68322CDD-9D6C-4F63-9EC2-64822662410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057399"/>
            <a:ext cx="11182350" cy="2050693"/>
          </a:xfrm>
        </p:spPr>
        <p:txBody>
          <a:bodyPr anchor="ctr">
            <a:noAutofit/>
          </a:bodyPr>
          <a:lstStyle/>
          <a:p>
            <a:pPr algn="l" defTabSz="9144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200" b="1" i="0" baseline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Взаимодействие</a:t>
            </a:r>
            <a:r>
              <a:rPr lang="ru-RU" sz="3200" b="1" i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 с органами власти </a:t>
            </a:r>
            <a:r>
              <a:rPr lang="ru-RU" sz="3200" b="1" i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в </a:t>
            </a:r>
            <a:r>
              <a:rPr lang="ru-RU" sz="3200" b="1" i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рамках государственного земельного надзора: </a:t>
            </a:r>
            <a:r>
              <a:rPr lang="ru-RU" sz="3200" b="1" i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/>
            </a:r>
            <a:br>
              <a:rPr lang="ru-RU" sz="3200" b="1" i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</a:br>
            <a:r>
              <a:rPr lang="ru-RU" sz="3200" b="0" i="0" cap="none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проблемы </a:t>
            </a:r>
            <a:r>
              <a:rPr lang="ru-RU" sz="3200" b="0" i="0" cap="none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+mn-lt"/>
              </a:rPr>
              <a:t>и перспективы </a:t>
            </a:r>
            <a:endParaRPr lang="ru-RU" sz="3200" b="0" i="0" cap="none" dirty="0">
              <a:solidFill>
                <a:srgbClr val="514A40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5628" y="4860063"/>
            <a:ext cx="10058400" cy="6578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i="0" baseline="0" dirty="0" smtClean="0">
                <a:solidFill>
                  <a:srgbClr val="663300"/>
                </a:solidFill>
              </a:rPr>
              <a:t>О.В. Захарова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cap="none" dirty="0" smtClean="0">
                <a:solidFill>
                  <a:srgbClr val="663300"/>
                </a:solidFill>
              </a:rPr>
              <a:t>Начальник Управления земельного надзора и правового обеспечения</a:t>
            </a:r>
            <a:endParaRPr lang="ru-RU" sz="2000" i="0" cap="none" dirty="0">
              <a:solidFill>
                <a:srgbClr val="6633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1097" y="299548"/>
            <a:ext cx="5644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Федеральная служба</a:t>
            </a:r>
          </a:p>
          <a:p>
            <a:pPr algn="r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по ветеринарному и фитосанитарному надзору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03973" y="6150114"/>
            <a:ext cx="3283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rPr>
              <a:t>25 марта 2015,</a:t>
            </a:r>
          </a:p>
          <a:p>
            <a:pPr algn="ctr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rPr>
              <a:t>Ялта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980560" cy="10639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09550"/>
            <a:ext cx="11068050" cy="1143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smtClean="0">
                <a:solidFill>
                  <a:srgbClr val="663300"/>
                </a:solidFill>
                <a:effectLst/>
              </a:rPr>
              <a:t>Федеральные органы исполнительной власти</a:t>
            </a:r>
            <a:r>
              <a:rPr lang="ru-RU" sz="2400" cap="none" dirty="0" smtClean="0">
                <a:solidFill>
                  <a:srgbClr val="663300"/>
                </a:solidFill>
                <a:effectLst/>
              </a:rPr>
              <a:t>, взаимодействующие с </a:t>
            </a:r>
            <a:r>
              <a:rPr lang="ru-RU" sz="2400" cap="none" dirty="0" err="1" smtClean="0">
                <a:solidFill>
                  <a:srgbClr val="663300"/>
                </a:solidFill>
                <a:effectLst/>
              </a:rPr>
              <a:t>Россельхознадзором</a:t>
            </a:r>
            <a:r>
              <a:rPr lang="ru-RU" sz="2400" cap="none" dirty="0" smtClean="0">
                <a:solidFill>
                  <a:srgbClr val="663300"/>
                </a:solidFill>
                <a:effectLst/>
              </a:rPr>
              <a:t>:</a:t>
            </a:r>
            <a:endParaRPr lang="ru-RU" sz="2400" cap="none" dirty="0">
              <a:solidFill>
                <a:srgbClr val="663300"/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1524000"/>
            <a:ext cx="3733800" cy="641350"/>
          </a:xfrm>
        </p:spPr>
        <p:txBody>
          <a:bodyPr/>
          <a:lstStyle/>
          <a:p>
            <a:pPr algn="ctr">
              <a:defRPr/>
            </a:pPr>
            <a:r>
              <a:rPr lang="ru-RU" cap="none" dirty="0" err="1" smtClean="0">
                <a:solidFill>
                  <a:schemeClr val="accent2">
                    <a:lumMod val="75000"/>
                  </a:schemeClr>
                </a:solidFill>
              </a:rPr>
              <a:t>Росприроднадзор</a:t>
            </a:r>
            <a:endParaRPr lang="ru-RU" cap="non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04800" y="2165351"/>
            <a:ext cx="3733800" cy="768349"/>
          </a:xfrm>
        </p:spPr>
        <p:txBody>
          <a:bodyPr anchor="t"/>
          <a:lstStyle/>
          <a:p>
            <a:pPr algn="ctr">
              <a:buClr>
                <a:schemeClr val="accent1">
                  <a:lumMod val="75000"/>
                </a:schemeClr>
              </a:buClr>
              <a:buSzPct val="100000"/>
            </a:pPr>
            <a:r>
              <a:rPr lang="ru-RU" sz="1800" dirty="0" smtClean="0">
                <a:latin typeface="Arial Narrow" pitchFamily="34" charset="0"/>
              </a:rPr>
              <a:t>выявление свалок и мест захламления</a:t>
            </a:r>
            <a:endParaRPr lang="ru-RU" sz="1800" dirty="0">
              <a:latin typeface="Arial Narrow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148328" y="1524000"/>
            <a:ext cx="3733800" cy="6413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ФССП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49852" y="2165351"/>
            <a:ext cx="3733800" cy="882649"/>
          </a:xfrm>
        </p:spPr>
        <p:txBody>
          <a:bodyPr anchor="t">
            <a:normAutofit/>
          </a:bodyPr>
          <a:lstStyle/>
          <a:p>
            <a:pPr algn="ctr">
              <a:buClr>
                <a:schemeClr val="accent1">
                  <a:lumMod val="75000"/>
                </a:schemeClr>
              </a:buClr>
            </a:pPr>
            <a:r>
              <a:rPr lang="ru-RU" sz="1800" dirty="0" smtClean="0">
                <a:latin typeface="Arial Narrow" pitchFamily="34" charset="0"/>
              </a:rPr>
              <a:t>обеспечение </a:t>
            </a:r>
            <a:r>
              <a:rPr lang="ru-RU" sz="1800" dirty="0" err="1" smtClean="0">
                <a:latin typeface="Arial Narrow" pitchFamily="34" charset="0"/>
              </a:rPr>
              <a:t>взыскаемости</a:t>
            </a:r>
            <a:r>
              <a:rPr lang="ru-RU" sz="1800" dirty="0" smtClean="0">
                <a:latin typeface="Arial Narrow" pitchFamily="34" charset="0"/>
              </a:rPr>
              <a:t> административных штрафов</a:t>
            </a:r>
            <a:endParaRPr lang="ru-RU" sz="1800" dirty="0">
              <a:latin typeface="Arial Narrow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360408" y="6419462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</a:t>
            </a:fld>
            <a:endParaRPr lang="ru-RU" sz="1400" dirty="0"/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8077200" y="152400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ФМС России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8077200" y="2165351"/>
            <a:ext cx="3733800" cy="7683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74320" lvl="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нарушение земельного законодательства иностранными гражданами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304800" y="299085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buClr>
                <a:schemeClr val="accent1"/>
              </a:buClr>
              <a:defRPr/>
            </a:pP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Росимущество</a:t>
            </a:r>
            <a:endParaRPr kumimoji="0" lang="ru-RU" sz="2000" b="1" i="0" u="none" strike="noStrike" kern="1200" cap="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3"/>
          <p:cNvSpPr txBox="1">
            <a:spLocks/>
          </p:cNvSpPr>
          <p:nvPr/>
        </p:nvSpPr>
        <p:spPr>
          <a:xfrm>
            <a:off x="304800" y="3632201"/>
            <a:ext cx="3733800" cy="768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7432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эффективность использования федеральной собственности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148328" y="299085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МСХ</a:t>
            </a:r>
            <a:endParaRPr kumimoji="0" lang="ru-RU" sz="2000" b="1" i="0" u="none" strike="noStrike" kern="1200" cap="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Содержимое 5"/>
          <p:cNvSpPr txBox="1">
            <a:spLocks/>
          </p:cNvSpPr>
          <p:nvPr/>
        </p:nvSpPr>
        <p:spPr>
          <a:xfrm>
            <a:off x="4149852" y="3632201"/>
            <a:ext cx="3733800" cy="8826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7432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законотворчество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8077200" y="299085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ФСКН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Содержимое 3"/>
          <p:cNvSpPr txBox="1">
            <a:spLocks/>
          </p:cNvSpPr>
          <p:nvPr/>
        </p:nvSpPr>
        <p:spPr>
          <a:xfrm>
            <a:off x="8077200" y="3632201"/>
            <a:ext cx="3733800" cy="7683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74320" lvl="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выявление площадей, заросших </a:t>
            </a:r>
            <a:r>
              <a:rPr lang="ru-RU" dirty="0" err="1" smtClean="0">
                <a:latin typeface="Arial Narrow" pitchFamily="34" charset="0"/>
              </a:rPr>
              <a:t>наркосодержащими</a:t>
            </a:r>
            <a:r>
              <a:rPr lang="ru-RU" dirty="0" smtClean="0">
                <a:latin typeface="Arial Narrow" pitchFamily="34" charset="0"/>
              </a:rPr>
              <a:t> растениями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6" name="Текст 2"/>
          <p:cNvSpPr txBox="1">
            <a:spLocks/>
          </p:cNvSpPr>
          <p:nvPr/>
        </p:nvSpPr>
        <p:spPr>
          <a:xfrm>
            <a:off x="304800" y="453390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ФНС России</a:t>
            </a:r>
            <a:endParaRPr kumimoji="0" lang="ru-RU" sz="2000" b="1" i="0" u="none" strike="noStrike" kern="1200" spc="0" normalizeH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Содержимое 3"/>
          <p:cNvSpPr txBox="1">
            <a:spLocks/>
          </p:cNvSpPr>
          <p:nvPr/>
        </p:nvSpPr>
        <p:spPr>
          <a:xfrm>
            <a:off x="304800" y="5175251"/>
            <a:ext cx="3733800" cy="977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74320" lvl="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ru-RU" dirty="0" smtClean="0">
                <a:latin typeface="Arial Narrow" pitchFamily="34" charset="0"/>
              </a:rPr>
              <a:t>взыскание земельного налога повышенной ставки за неиспользование </a:t>
            </a:r>
            <a:r>
              <a:rPr lang="ru-RU" dirty="0" err="1" smtClean="0">
                <a:latin typeface="Arial Narrow" pitchFamily="34" charset="0"/>
              </a:rPr>
              <a:t>сельхозземель</a:t>
            </a:r>
            <a:r>
              <a:rPr lang="ru-RU" dirty="0" smtClean="0">
                <a:latin typeface="Arial Narrow" pitchFamily="34" charset="0"/>
              </a:rPr>
              <a:t> по назначению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8" name="Текст 4"/>
          <p:cNvSpPr txBox="1">
            <a:spLocks/>
          </p:cNvSpPr>
          <p:nvPr/>
        </p:nvSpPr>
        <p:spPr>
          <a:xfrm>
            <a:off x="4148328" y="453390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ФСБ России,</a:t>
            </a:r>
            <a:r>
              <a:rPr kumimoji="0" lang="ru-RU" sz="2000" b="1" i="0" u="none" strike="noStrike" kern="1200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МВД России</a:t>
            </a:r>
            <a:endParaRPr kumimoji="0" lang="ru-RU" sz="2000" b="1" i="0" u="none" strike="noStrike" kern="1200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Содержимое 5"/>
          <p:cNvSpPr txBox="1">
            <a:spLocks/>
          </p:cNvSpPr>
          <p:nvPr/>
        </p:nvSpPr>
        <p:spPr>
          <a:xfrm>
            <a:off x="4149852" y="5175251"/>
            <a:ext cx="3733800" cy="8826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74320" lvl="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ru-RU" dirty="0" smtClean="0">
                <a:latin typeface="Arial Narrow" pitchFamily="34" charset="0"/>
              </a:rPr>
              <a:t>пресечение фактов незаконного снятия и перемещения плодородного слоя почвы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20" name="Текст 2"/>
          <p:cNvSpPr txBox="1">
            <a:spLocks/>
          </p:cNvSpPr>
          <p:nvPr/>
        </p:nvSpPr>
        <p:spPr>
          <a:xfrm>
            <a:off x="8077200" y="4533900"/>
            <a:ext cx="3733800" cy="641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Росреестр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Содержимое 3"/>
          <p:cNvSpPr txBox="1">
            <a:spLocks/>
          </p:cNvSpPr>
          <p:nvPr/>
        </p:nvSpPr>
        <p:spPr>
          <a:xfrm>
            <a:off x="8077200" y="5175251"/>
            <a:ext cx="3733800" cy="9588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7432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выявление фактов использования </a:t>
            </a:r>
            <a:r>
              <a:rPr lang="ru-RU" dirty="0" err="1" smtClean="0">
                <a:latin typeface="Arial Narrow" pitchFamily="34" charset="0"/>
              </a:rPr>
              <a:t>сельхоземель</a:t>
            </a:r>
            <a:r>
              <a:rPr lang="ru-RU" dirty="0" smtClean="0">
                <a:latin typeface="Arial Narrow" pitchFamily="34" charset="0"/>
              </a:rPr>
              <a:t> не по целевому назначению</a:t>
            </a:r>
          </a:p>
          <a:p>
            <a:pPr marL="274320" lvl="0" indent="-228600" algn="ctr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17378" y="2073709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746131" y="2073709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17378" y="3581985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746131" y="3581985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17378" y="5106027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746131" y="5106027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8666605" y="2084215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666605" y="3576725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666605" y="5100767"/>
            <a:ext cx="266382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ятиугольник 34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509284" y="276447"/>
            <a:ext cx="5167421" cy="1552353"/>
          </a:xfrm>
        </p:spPr>
        <p:txBody>
          <a:bodyPr anchor="ctr">
            <a:noAutofit/>
          </a:bodyPr>
          <a:lstStyle/>
          <a:p>
            <a:pPr indent="361950" algn="ctr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взыскание земельного налога повышенной ставки за неиспользование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сельхозземель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 назначению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3</a:t>
            </a:fld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14350" y="2636355"/>
            <a:ext cx="3685769" cy="115252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направлено в ФНС России по фактам неиспользования земельных участков в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сельхозобороте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71555" y="2636355"/>
            <a:ext cx="1584325" cy="115252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6800 дел 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52193" y="5250008"/>
            <a:ext cx="2447925" cy="115252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доначисленного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земельного налога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71554" y="5250008"/>
            <a:ext cx="2033995" cy="115252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77,2 млн. руб.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71601" y="3810145"/>
            <a:ext cx="2828518" cy="14398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рассмотрено органами ФНС России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71555" y="3954608"/>
            <a:ext cx="1296988" cy="115093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4100 дел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3839755" y="3212618"/>
            <a:ext cx="863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839755" y="5826270"/>
            <a:ext cx="863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838961" y="4530077"/>
            <a:ext cx="86518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7825563" y="2606490"/>
            <a:ext cx="4366437" cy="164653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993300"/>
                </a:solidFill>
              </a:rPr>
              <a:t>Результативность: </a:t>
            </a:r>
            <a:r>
              <a:rPr lang="ru-RU" sz="2800" b="1" dirty="0">
                <a:solidFill>
                  <a:srgbClr val="993300"/>
                </a:solidFill>
              </a:rPr>
              <a:t>60,3</a:t>
            </a:r>
            <a:r>
              <a:rPr lang="ru-RU" sz="2800" b="1" dirty="0" smtClean="0">
                <a:solidFill>
                  <a:srgbClr val="993300"/>
                </a:solidFill>
              </a:rPr>
              <a:t>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9933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993300"/>
                </a:solidFill>
              </a:rPr>
              <a:t>Оценка: </a:t>
            </a:r>
            <a:r>
              <a:rPr lang="ru-RU" sz="2400" b="1" dirty="0" smtClean="0">
                <a:solidFill>
                  <a:srgbClr val="993300"/>
                </a:solidFill>
              </a:rPr>
              <a:t>удовлетворительно</a:t>
            </a:r>
            <a:endParaRPr lang="ru-RU" sz="2400" b="1" dirty="0">
              <a:solidFill>
                <a:srgbClr val="993300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428847"/>
            <a:ext cx="2573079" cy="790353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ФНС России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ятиугольник 25"/>
          <p:cNvSpPr/>
          <p:nvPr/>
        </p:nvSpPr>
        <p:spPr>
          <a:xfrm>
            <a:off x="0" y="0"/>
            <a:ext cx="2705100" cy="15811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ФНС России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667000" y="276448"/>
            <a:ext cx="5009705" cy="1000560"/>
          </a:xfrm>
        </p:spPr>
        <p:txBody>
          <a:bodyPr anchor="ctr">
            <a:normAutofit fontScale="92500"/>
          </a:bodyPr>
          <a:lstStyle/>
          <a:p>
            <a:pPr indent="266700" algn="ctr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взыскание земельного налога повышенной ставки за неиспользование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сельхозземель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 назначению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4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36483" y="1914689"/>
            <a:ext cx="4225158" cy="499980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г. Москва, Московской и Тульской областям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Рязанской и Тамбовской областям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Брянской и Смоленской областям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Владимирской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Орловской и Курской областям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Калужской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Ярославской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Липецкой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Санкт-Петербургу и Ленинградской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Новосибирской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Алтайскому краю и 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Р. 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Алтай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9700" y="1700213"/>
            <a:ext cx="2808288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99439" y="1946220"/>
            <a:ext cx="2757652" cy="460566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Проблемные регионы: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Республика 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Карелия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Архангельская область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Республика Дагестан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Приморский край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Сахалинская область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Курганская область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Мурманская область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Омская область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Оренбургская область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Ростовская область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17490" y="1970691"/>
            <a:ext cx="3660775" cy="256977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</a:rPr>
              <a:t>Инициировать от Службы в адрес губернаторов регионов и в ФНС России соответствующие обращения.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ятиугольник 11"/>
          <p:cNvSpPr/>
          <p:nvPr/>
        </p:nvSpPr>
        <p:spPr>
          <a:xfrm>
            <a:off x="0" y="0"/>
            <a:ext cx="2705100" cy="16192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5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79333" y="1933739"/>
            <a:ext cx="3554467" cy="26001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Камчатскому краю и ЧАО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Иркутской области и Р. Бурятия 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Вологодской области</a:t>
            </a:r>
            <a:endParaRPr lang="ru-RU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05250" y="1971839"/>
            <a:ext cx="3505200" cy="300021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Проблемные регионы: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Все субъекты Российской Федерации по причине того, что не практикуют проверку органов государственной власти, хотя полномочия такие у Службы есть.</a:t>
            </a:r>
            <a:endParaRPr lang="ru-RU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2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росимущество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509284" y="381000"/>
            <a:ext cx="5167421" cy="1065028"/>
          </a:xfrm>
        </p:spPr>
        <p:txBody>
          <a:bodyPr anchor="ctr">
            <a:normAutofit lnSpcReduction="10000"/>
          </a:bodyPr>
          <a:lstStyle/>
          <a:p>
            <a:pPr indent="455613" algn="ctr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b="1" dirty="0" smtClean="0"/>
              <a:t>эффективность использования федеральной собственности</a:t>
            </a:r>
            <a:endParaRPr lang="ru-RU" sz="2400" b="1" dirty="0" smtClean="0"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50" y="4984750"/>
            <a:ext cx="5715000" cy="15494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cs typeface="Arial" charset="0"/>
              </a:rPr>
              <a:t>Результативность: </a:t>
            </a:r>
            <a:r>
              <a:rPr lang="ru-RU" b="1" dirty="0">
                <a:solidFill>
                  <a:srgbClr val="C00000"/>
                </a:solidFill>
                <a:cs typeface="Arial" charset="0"/>
              </a:rPr>
              <a:t>единичный </a:t>
            </a:r>
            <a:r>
              <a:rPr lang="ru-RU" b="1" dirty="0" smtClean="0">
                <a:solidFill>
                  <a:srgbClr val="C00000"/>
                </a:solidFill>
                <a:cs typeface="Arial" charset="0"/>
              </a:rPr>
              <a:t>случай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cs typeface="Arial" charset="0"/>
              </a:rPr>
              <a:t>  </a:t>
            </a:r>
            <a:endParaRPr lang="ru-RU" b="1" dirty="0">
              <a:solidFill>
                <a:srgbClr val="C00000"/>
              </a:solidFill>
              <a:cs typeface="Arial" charset="0"/>
            </a:endParaRPr>
          </a:p>
          <a:p>
            <a:pPr algn="ctr"/>
            <a:r>
              <a:rPr lang="ru-RU" dirty="0">
                <a:solidFill>
                  <a:srgbClr val="C00000"/>
                </a:solidFill>
                <a:cs typeface="Arial" charset="0"/>
              </a:rPr>
              <a:t>Оценка:  </a:t>
            </a:r>
            <a:r>
              <a:rPr lang="ru-RU" b="1" dirty="0">
                <a:solidFill>
                  <a:srgbClr val="C00000"/>
                </a:solidFill>
                <a:cs typeface="Arial" charset="0"/>
              </a:rPr>
              <a:t>неудовлетворительно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24850" y="2693988"/>
            <a:ext cx="3455988" cy="19732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</a:rPr>
              <a:t>Одной из приоритетных задач на 2015 год станет развитие работы в этом аспекте.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ятиугольник 57"/>
          <p:cNvSpPr/>
          <p:nvPr/>
        </p:nvSpPr>
        <p:spPr>
          <a:xfrm>
            <a:off x="0" y="0"/>
            <a:ext cx="340995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6</a:t>
            </a:fld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25563" y="2606490"/>
            <a:ext cx="4366437" cy="164653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dirty="0" smtClean="0">
                <a:solidFill>
                  <a:srgbClr val="C00000"/>
                </a:solidFill>
                <a:cs typeface="Arial" charset="0"/>
              </a:rPr>
              <a:t>Результативность: </a:t>
            </a:r>
            <a:r>
              <a:rPr lang="ru-RU" sz="2400" b="1" dirty="0" smtClean="0">
                <a:solidFill>
                  <a:srgbClr val="C00000"/>
                </a:solidFill>
                <a:cs typeface="Arial" charset="0"/>
              </a:rPr>
              <a:t>55%</a:t>
            </a:r>
          </a:p>
          <a:p>
            <a:endParaRPr lang="ru-RU" sz="2400" b="1" dirty="0" smtClean="0">
              <a:solidFill>
                <a:srgbClr val="C00000"/>
              </a:solidFill>
              <a:cs typeface="Arial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cs typeface="Arial" charset="0"/>
              </a:rPr>
              <a:t>Оценка: </a:t>
            </a:r>
            <a:r>
              <a:rPr lang="ru-RU" sz="2400" b="1" dirty="0" smtClean="0">
                <a:solidFill>
                  <a:srgbClr val="C00000"/>
                </a:solidFill>
                <a:cs typeface="Arial" charset="0"/>
              </a:rPr>
              <a:t>удовлетворительно</a:t>
            </a:r>
            <a:endParaRPr lang="ru-RU" sz="2400" b="1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42" name="Заголовок 7"/>
          <p:cNvSpPr txBox="1">
            <a:spLocks/>
          </p:cNvSpPr>
          <p:nvPr/>
        </p:nvSpPr>
        <p:spPr>
          <a:xfrm>
            <a:off x="0" y="428847"/>
            <a:ext cx="3048000" cy="866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росприроднадзор</a:t>
            </a:r>
            <a:endParaRPr kumimoji="0" lang="ru-RU" sz="22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Текст 9"/>
          <p:cNvSpPr txBox="1">
            <a:spLocks/>
          </p:cNvSpPr>
          <p:nvPr/>
        </p:nvSpPr>
        <p:spPr>
          <a:xfrm>
            <a:off x="3257550" y="0"/>
            <a:ext cx="46101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4556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выявление и ликвидация несанкционированных мест складирования отходов производства и потребления на землях сельскохозяйственного назначения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195388" y="2263775"/>
            <a:ext cx="2520950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Выявлено свалок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787775" y="2263775"/>
            <a:ext cx="1079500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3193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058988" y="3343275"/>
            <a:ext cx="1657350" cy="86518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площади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787775" y="3343275"/>
            <a:ext cx="2193925" cy="86518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более 4 тыс. га 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195388" y="4424363"/>
            <a:ext cx="2520950" cy="7921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Назначено штрафов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сумму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787775" y="4424363"/>
            <a:ext cx="2289175" cy="7921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20,1 млн. руб.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>
            <a:off x="3355975" y="2695575"/>
            <a:ext cx="863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3355181" y="3775869"/>
            <a:ext cx="86518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3391694" y="4820444"/>
            <a:ext cx="792162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1195388" y="5432425"/>
            <a:ext cx="2520950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Ликвидировано свалок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787775" y="5432425"/>
            <a:ext cx="1223963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1759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rot="5400000">
            <a:off x="3391693" y="5828507"/>
            <a:ext cx="7921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>
            <a:off x="0" y="0"/>
            <a:ext cx="3333750" cy="14668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7</a:t>
            </a:fld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3498" y="1321841"/>
            <a:ext cx="4032250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3633" y="1914689"/>
            <a:ext cx="4225158" cy="499980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Брянской и Смоленской областям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Орловской и Курской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областям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Новгородской области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Республике Дагестан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Томской области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Краснодарскому краю и Р. Адыгея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Чувашской Республике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Астраханской области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Нижегородской области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Республике СО - Алания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9700" y="1700213"/>
            <a:ext cx="2808288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318438" y="1946220"/>
            <a:ext cx="2996761" cy="460566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Проблемные регионы:</a:t>
            </a:r>
          </a:p>
          <a:p>
            <a:pPr fontAlgn="auto"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Владимирская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Калужская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Тамбовская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Липецкая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Вологодская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Пензенская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Республика Башкортостан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Удмуртская Республика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Курганская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Новосибирская область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Забайкальский край</a:t>
            </a:r>
          </a:p>
          <a:p>
            <a:pPr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Камчатский край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43850" y="533400"/>
            <a:ext cx="3962400" cy="59055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Процент ликвидированных свалок низкий.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Поскольку в 70% случаев организаторами свалок являются ОМС, а также в виду того, что в настоящее время прорабатываются инициативы по передаче полномочий в сфере </a:t>
            </a:r>
            <a:r>
              <a:rPr lang="ru-RU" dirty="0" err="1" smtClean="0">
                <a:solidFill>
                  <a:srgbClr val="C00000"/>
                </a:solidFill>
              </a:rPr>
              <a:t>госземнадзора</a:t>
            </a:r>
            <a:r>
              <a:rPr lang="ru-RU" dirty="0" smtClean="0">
                <a:solidFill>
                  <a:srgbClr val="C00000"/>
                </a:solidFill>
              </a:rPr>
              <a:t> на уровень субъектов Российской Федерации, усилить работу в данном направлении и за счет </a:t>
            </a:r>
            <a:r>
              <a:rPr lang="ru-RU" dirty="0" err="1" smtClean="0">
                <a:solidFill>
                  <a:srgbClr val="C00000"/>
                </a:solidFill>
              </a:rPr>
              <a:t>медийного</a:t>
            </a:r>
            <a:r>
              <a:rPr lang="ru-RU" dirty="0" smtClean="0">
                <a:solidFill>
                  <a:srgbClr val="C00000"/>
                </a:solidFill>
              </a:rPr>
              <a:t> ресурса создать информационный </a:t>
            </a:r>
            <a:r>
              <a:rPr lang="ru-RU" dirty="0" err="1" smtClean="0">
                <a:solidFill>
                  <a:srgbClr val="C00000"/>
                </a:solidFill>
              </a:rPr>
              <a:t>контент</a:t>
            </a:r>
            <a:r>
              <a:rPr lang="ru-RU" dirty="0" smtClean="0">
                <a:solidFill>
                  <a:srgbClr val="C00000"/>
                </a:solidFill>
              </a:rPr>
              <a:t> о недостаточном уровне контроля со стороны муниципалитетов в данном вопросе.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Заголовок 7"/>
          <p:cNvSpPr txBox="1">
            <a:spLocks/>
          </p:cNvSpPr>
          <p:nvPr/>
        </p:nvSpPr>
        <p:spPr>
          <a:xfrm>
            <a:off x="0" y="352647"/>
            <a:ext cx="2990850" cy="866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росприроднадзор</a:t>
            </a:r>
            <a:endParaRPr kumimoji="0" lang="ru-RU" sz="22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Текст 9"/>
          <p:cNvSpPr txBox="1">
            <a:spLocks/>
          </p:cNvSpPr>
          <p:nvPr/>
        </p:nvSpPr>
        <p:spPr>
          <a:xfrm>
            <a:off x="3124200" y="0"/>
            <a:ext cx="4647755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4556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выявление и ликвидация несанкционированных мест складирования отходов производства и потребления на землях сельскохозяйственного назначения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ятиугольник 24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8</a:t>
            </a:fld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25563" y="2606491"/>
            <a:ext cx="4366437" cy="114636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cs typeface="Arial" charset="0"/>
              </a:rPr>
              <a:t>Результативность и оценка работы: </a:t>
            </a:r>
            <a:r>
              <a:rPr lang="ru-RU" sz="2400" b="1" dirty="0" smtClean="0">
                <a:solidFill>
                  <a:srgbClr val="C00000"/>
                </a:solidFill>
                <a:cs typeface="Arial" charset="0"/>
              </a:rPr>
              <a:t>эффективно</a:t>
            </a:r>
            <a:endParaRPr lang="ru-RU" sz="2400" b="1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42" name="Заголовок 7"/>
          <p:cNvSpPr txBox="1">
            <a:spLocks/>
          </p:cNvSpPr>
          <p:nvPr/>
        </p:nvSpPr>
        <p:spPr>
          <a:xfrm>
            <a:off x="0" y="390747"/>
            <a:ext cx="2152650" cy="866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фскн</a:t>
            </a:r>
            <a:endParaRPr kumimoji="0" lang="ru-RU" sz="22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43075" y="1890713"/>
            <a:ext cx="2520950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Выявлено заросших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наркосодержащиим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растениями земель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335463" y="1890713"/>
            <a:ext cx="1368425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5,7 тыс. га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3903663" y="2322513"/>
            <a:ext cx="863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66750" y="3171989"/>
            <a:ext cx="3219450" cy="307641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Положительная практика:</a:t>
            </a:r>
          </a:p>
          <a:p>
            <a:pPr fontAlgn="auto"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Красноярскому краю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Ростовской и Волгоградской областям, Р. Калмыкия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Астраханской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Саратовской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Ульяновской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Тюменской области, ЯНАО и ХМАО</a:t>
            </a:r>
          </a:p>
          <a:p>
            <a:endParaRPr lang="ru-RU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95750" y="3171989"/>
            <a:ext cx="3219450" cy="33240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fontAlgn="auto"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Оренбургской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Иркутской области и Р</a:t>
            </a:r>
            <a:r>
              <a:rPr lang="ru-RU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cs typeface="Arial" charset="0"/>
              </a:rPr>
              <a:t> Бурятия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Кемеровской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Омской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Томской области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Краснодарскому краю и Р. Адыгея</a:t>
            </a:r>
          </a:p>
          <a:p>
            <a:r>
              <a:rPr lang="ru-RU" dirty="0" smtClean="0">
                <a:solidFill>
                  <a:schemeClr val="tx1"/>
                </a:solidFill>
                <a:cs typeface="Arial" charset="0"/>
              </a:rPr>
              <a:t>ТУ по РСО – Алания</a:t>
            </a:r>
            <a:endParaRPr lang="ru-RU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4" name="Текст 9"/>
          <p:cNvSpPr txBox="1">
            <a:spLocks/>
          </p:cNvSpPr>
          <p:nvPr/>
        </p:nvSpPr>
        <p:spPr>
          <a:xfrm>
            <a:off x="2762250" y="314547"/>
            <a:ext cx="4629150" cy="134280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455613" marR="0" lvl="0" indent="-2286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2200" b="1" dirty="0" smtClean="0"/>
              <a:t>в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ыявление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земель, заросших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наркосодержащими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растениями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иугольник 8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1950" y="1828800"/>
            <a:ext cx="11506200" cy="46863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Опыт работы ТУ по Красноярскому краю 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территории 32 районов выявлено 348 земельных участков, зарастающих дикорастущей коноплей, на площади 2069  га.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Местонахождение таких земельных участков фиксировалось электронными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GPS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-навигаторами, что позволило с помощью АИС  Государственного Кадастра  Недвижимости  получить сведения о государственном кадастровом учете земельных участков и в последующем через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Росреестр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установить 160 собственников земельных участков, допустивших зарастание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сельхозземель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коноплей.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результате проведенных мероприятий ликвидировано зарастание коноплей на площади 1835 га, что составило 88% от выявленной площади.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Кроме того, по предписаниям и представлениям Управления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органами местного самоуправления в рамках мероприятий, финансируемых из краевого бюджета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ликвидированы очаги конопли на муниципальных землях, а также часть на  невостребованных долях, находящихся в границах муниципальных образований.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7"/>
          <p:cNvSpPr txBox="1">
            <a:spLocks/>
          </p:cNvSpPr>
          <p:nvPr/>
        </p:nvSpPr>
        <p:spPr>
          <a:xfrm>
            <a:off x="-19050" y="314547"/>
            <a:ext cx="2573079" cy="10207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фскн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Текст 9"/>
          <p:cNvSpPr txBox="1">
            <a:spLocks/>
          </p:cNvSpPr>
          <p:nvPr/>
        </p:nvSpPr>
        <p:spPr>
          <a:xfrm>
            <a:off x="3176034" y="314547"/>
            <a:ext cx="8063466" cy="116958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455613" marR="0" lvl="0" indent="-2286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2200" b="1" dirty="0" smtClean="0"/>
              <a:t>в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ыявление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земель, заросших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наркосодержащими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растениями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ятиугольник 41"/>
          <p:cNvSpPr/>
          <p:nvPr/>
        </p:nvSpPr>
        <p:spPr>
          <a:xfrm>
            <a:off x="0" y="0"/>
            <a:ext cx="2705100" cy="14668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ФМС России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509284" y="276447"/>
            <a:ext cx="5167421" cy="1169581"/>
          </a:xfrm>
        </p:spPr>
        <p:txBody>
          <a:bodyPr anchor="ctr">
            <a:normAutofit/>
          </a:bodyPr>
          <a:lstStyle/>
          <a:p>
            <a:pPr indent="455613" algn="ctr" fontAlgn="auto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ru-RU" sz="2200" b="1" dirty="0" smtClean="0"/>
              <a:t>нарушение земельного законодательства иностранными гражданами</a:t>
            </a:r>
            <a:endParaRPr lang="ru-RU" sz="2200" b="1" dirty="0"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10</a:t>
            </a:fld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25563" y="2606490"/>
            <a:ext cx="4366437" cy="164653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dirty="0" smtClean="0">
                <a:solidFill>
                  <a:srgbClr val="C00000"/>
                </a:solidFill>
                <a:cs typeface="Arial" charset="0"/>
              </a:rPr>
              <a:t>Результативность : </a:t>
            </a:r>
            <a:r>
              <a:rPr lang="ru-RU" sz="2800" b="1" dirty="0" smtClean="0">
                <a:solidFill>
                  <a:srgbClr val="C00000"/>
                </a:solidFill>
                <a:cs typeface="Arial" charset="0"/>
              </a:rPr>
              <a:t>98%</a:t>
            </a:r>
          </a:p>
          <a:p>
            <a:endParaRPr lang="ru-RU" sz="2400" b="1" dirty="0" smtClean="0">
              <a:solidFill>
                <a:srgbClr val="C00000"/>
              </a:solidFill>
              <a:cs typeface="Arial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cs typeface="Arial" charset="0"/>
              </a:rPr>
              <a:t>Оценка: </a:t>
            </a:r>
            <a:r>
              <a:rPr lang="ru-RU" sz="2400" b="1" dirty="0" smtClean="0">
                <a:solidFill>
                  <a:srgbClr val="C00000"/>
                </a:solidFill>
                <a:cs typeface="Arial" charset="0"/>
              </a:rPr>
              <a:t>удовлетворительно</a:t>
            </a:r>
            <a:endParaRPr lang="ru-RU" sz="2400" b="1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15598" y="1716367"/>
            <a:ext cx="2818680" cy="4318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Обследовано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978739" y="1716366"/>
            <a:ext cx="2098211" cy="43628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296 участков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42950" y="2902230"/>
            <a:ext cx="3091327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Выявлено нарушений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Каждая проверка заканчивается выявлением нарушений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978739" y="2902230"/>
            <a:ext cx="1655763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316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15598" y="2325967"/>
            <a:ext cx="2818680" cy="3603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площади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78738" y="2325967"/>
            <a:ext cx="1621961" cy="36008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39,9 тыс. га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907302" y="1716367"/>
            <a:ext cx="0" cy="4318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907302" y="2902230"/>
            <a:ext cx="0" cy="863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907302" y="2325967"/>
            <a:ext cx="0" cy="36036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742950" y="4123017"/>
            <a:ext cx="3091327" cy="4318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Вынесено постановлений о наказании в виде штрафа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907302" y="4123017"/>
            <a:ext cx="1295400" cy="4318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298 шт.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907302" y="4123017"/>
            <a:ext cx="0" cy="4318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015598" y="5489855"/>
            <a:ext cx="2818680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Расторгнуто договоров аренды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907302" y="5489855"/>
            <a:ext cx="1845798" cy="32039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11 случаев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907302" y="5489855"/>
            <a:ext cx="0" cy="36036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742950" y="4842155"/>
            <a:ext cx="3091327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Приостановлена деятельность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907302" y="4842155"/>
            <a:ext cx="1295400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 случая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907302" y="4842155"/>
            <a:ext cx="0" cy="36036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015598" y="6139142"/>
            <a:ext cx="2818680" cy="35877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Рассчитан ущерб на сумму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907302" y="6083580"/>
            <a:ext cx="2322048" cy="487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 исков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2,5 млн. руб.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3907302" y="6139142"/>
            <a:ext cx="0" cy="3587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ятиугольник 11"/>
          <p:cNvSpPr/>
          <p:nvPr/>
        </p:nvSpPr>
        <p:spPr>
          <a:xfrm>
            <a:off x="0" y="0"/>
            <a:ext cx="2705100" cy="13716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84208" y="6419462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11</a:t>
            </a:fld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1950" y="1562100"/>
            <a:ext cx="11506200" cy="51054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Опыт работы ТУ по Иркутской области и Р. Бурятия: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Министерством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труда и занятости Иркутской области на основании предложений Управления принято решение об отказе  на привлечение в сельскохозяйственную отрасль региона иностранной рабочей силы на 2014 год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Правительство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Иркутской области отказало сельхозпредприятиям на 2014 год в предоставлении квот по привлечению иностранных граждан для производства овощной продукции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Законодательным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собранием Иркутской области в Правительство РФ и Государственную Думу РФ направлены предложения о том, чтобы внести изменения в Федеральный закон от 17.06.1997 № 109-ФЗ «О безопасном обращении с пестицидами и </a:t>
            </a:r>
            <a:r>
              <a:rPr lang="ru-RU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агрохимикатами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 и восстановить функции Россельхознадзора по осуществлению контроля (надзора) в области безопасного обращения с пестицидами и </a:t>
            </a:r>
            <a:r>
              <a:rPr lang="ru-RU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агрохимикатами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Заголовок 7"/>
          <p:cNvSpPr txBox="1">
            <a:spLocks/>
          </p:cNvSpPr>
          <p:nvPr/>
        </p:nvSpPr>
        <p:spPr>
          <a:xfrm>
            <a:off x="0" y="476250"/>
            <a:ext cx="2476501" cy="6286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ФМС России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Текст 9"/>
          <p:cNvSpPr txBox="1">
            <a:spLocks/>
          </p:cNvSpPr>
          <p:nvPr/>
        </p:nvSpPr>
        <p:spPr>
          <a:xfrm>
            <a:off x="3176034" y="314547"/>
            <a:ext cx="8063466" cy="116958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455613" marR="0" lvl="0" indent="-2286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нарушение земельного законодательства иностранными гражданами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12</a:t>
            </a:fld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3498" y="1321841"/>
            <a:ext cx="4032250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2233" y="1838489"/>
            <a:ext cx="4225158" cy="499980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defRPr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Иркутская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Республика Бурятия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Новосибирская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Омская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Красноярский край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Алтайский край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Республика Алтай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Оренбургская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Курганская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Свердловская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Челябинская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Хабаровский край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Еврейская автономная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Владимирская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Костромская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Ивановская область</a:t>
            </a:r>
          </a:p>
          <a:p>
            <a:pPr fontAlgn="auto">
              <a:defRPr/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Ярославская область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9700" y="1700213"/>
            <a:ext cx="2808288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42238" y="1850970"/>
            <a:ext cx="2996761" cy="460566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Проблемные регионы:</a:t>
            </a:r>
          </a:p>
          <a:p>
            <a:pPr fontAlgn="auto">
              <a:defRPr/>
            </a:pP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Регионы Дальневосточного и Сибирского федеральных округов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43850" y="533400"/>
            <a:ext cx="3962400" cy="554354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C00000"/>
                </a:solidFill>
              </a:rPr>
              <a:t>Инициировать от Службы в адрес ФМС России и губернаторов наиболее проблемных регионов установление квоты в регионе на иностранных граждан, задействованных в сельском хозяйстве, либо введении в регионе запрета на предоставление права аренды земельных участков </a:t>
            </a:r>
            <a:r>
              <a:rPr lang="ru-RU" sz="2200" dirty="0" err="1" smtClean="0">
                <a:solidFill>
                  <a:srgbClr val="C00000"/>
                </a:solidFill>
              </a:rPr>
              <a:t>сельхозназначения</a:t>
            </a:r>
            <a:r>
              <a:rPr lang="ru-RU" sz="2200" dirty="0" smtClean="0">
                <a:solidFill>
                  <a:srgbClr val="C00000"/>
                </a:solidFill>
              </a:rPr>
              <a:t> иностранным гражданам.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13" name="Заголовок 7"/>
          <p:cNvSpPr txBox="1">
            <a:spLocks/>
          </p:cNvSpPr>
          <p:nvPr/>
        </p:nvSpPr>
        <p:spPr>
          <a:xfrm>
            <a:off x="1" y="276447"/>
            <a:ext cx="2381250" cy="1020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ФМС России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Текст 9"/>
          <p:cNvSpPr txBox="1">
            <a:spLocks/>
          </p:cNvSpPr>
          <p:nvPr/>
        </p:nvSpPr>
        <p:spPr>
          <a:xfrm>
            <a:off x="2509284" y="276448"/>
            <a:ext cx="5167421" cy="100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4556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Tx/>
              <a:buFont typeface="Arial" pitchFamily="34" charset="0"/>
              <a:buChar char="•"/>
              <a:tabLst>
                <a:tab pos="266700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нарушение земельного законодательства иностранными гражданами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Фсб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россии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,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мвд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россии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838450" y="323850"/>
            <a:ext cx="4838255" cy="1371600"/>
          </a:xfrm>
        </p:spPr>
        <p:txBody>
          <a:bodyPr>
            <a:normAutofit lnSpcReduction="10000"/>
          </a:bodyPr>
          <a:lstStyle/>
          <a:p>
            <a:pPr indent="455613" algn="ctr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пресечение фактов незаконного снятия и перемещения плодородного слоя почвы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13</a:t>
            </a:fld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25563" y="2606490"/>
            <a:ext cx="4366437" cy="164653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Результативность и оценка работы: </a:t>
            </a:r>
            <a:r>
              <a:rPr lang="ru-RU" sz="2400" b="1" dirty="0" smtClean="0">
                <a:solidFill>
                  <a:srgbClr val="C00000"/>
                </a:solidFill>
              </a:rPr>
              <a:t>удовлетворительно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1500" y="2643188"/>
            <a:ext cx="3697288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Выявлено фактов незаконного снятия и вывоза плодородного слоя почвы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340225" y="2643188"/>
            <a:ext cx="1674813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147 случаев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500" y="3779838"/>
            <a:ext cx="3697288" cy="86518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Приняты меры административного воздействия в виде штрафов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340225" y="3779838"/>
            <a:ext cx="1800225" cy="86518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139 случаев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71500" y="4899025"/>
            <a:ext cx="3697288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Возбуждено уголовных дел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340225" y="4899025"/>
            <a:ext cx="1674813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 случая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3908425" y="3074988"/>
            <a:ext cx="863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3907631" y="4212432"/>
            <a:ext cx="86518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3944143" y="5295107"/>
            <a:ext cx="7921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14</a:t>
            </a:fld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3498" y="1321841"/>
            <a:ext cx="4032250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6483" y="2200439"/>
            <a:ext cx="4225158" cy="42003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Рязанской и Тамбовской областям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Орловской и Курской областям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Брянской и Смоленской областям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Красноярскому краю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Ярославской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Ростовской и Волгоградской областям, Р. Калмыкия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Р. Татарстан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Пермскому краю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Самарской области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99438" y="2231969"/>
            <a:ext cx="2939611" cy="386924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Проблемные регионы: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Субъекты Центрального, Приволжского и Южного федеральных округов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62900" y="1970691"/>
            <a:ext cx="4000500" cy="256977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Законодательно закрепить инициативу по изъятию техники.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3" name="Заголовок 7"/>
          <p:cNvSpPr txBox="1">
            <a:spLocks/>
          </p:cNvSpPr>
          <p:nvPr/>
        </p:nvSpPr>
        <p:spPr>
          <a:xfrm>
            <a:off x="0" y="276447"/>
            <a:ext cx="2573079" cy="1020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Фсб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россии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</a:t>
            </a:r>
            <a:b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мвд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россии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Текст 9"/>
          <p:cNvSpPr txBox="1">
            <a:spLocks/>
          </p:cNvSpPr>
          <p:nvPr/>
        </p:nvSpPr>
        <p:spPr>
          <a:xfrm>
            <a:off x="2819400" y="266700"/>
            <a:ext cx="4857305" cy="1409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4556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пресечение фактов незаконного снятия и перемещения плодородного слоя почвы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ятиугольник 32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росреестр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990850" y="276447"/>
            <a:ext cx="4457700" cy="1380903"/>
          </a:xfrm>
        </p:spPr>
        <p:txBody>
          <a:bodyPr anchor="ctr">
            <a:normAutofit/>
          </a:bodyPr>
          <a:lstStyle/>
          <a:p>
            <a:pPr indent="361950" algn="ctr" fontAlgn="auto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ru-RU" sz="2200" b="1" dirty="0" smtClean="0"/>
              <a:t>выявление фактов использования </a:t>
            </a:r>
            <a:r>
              <a:rPr lang="ru-RU" sz="2200" b="1" dirty="0" err="1" smtClean="0"/>
              <a:t>сельхоземель</a:t>
            </a:r>
            <a:r>
              <a:rPr lang="ru-RU" sz="2200" b="1" dirty="0" smtClean="0"/>
              <a:t> не по целевому назначению</a:t>
            </a:r>
            <a:endParaRPr lang="ru-RU" sz="2200" b="1" dirty="0"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15</a:t>
            </a:fld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25563" y="2606490"/>
            <a:ext cx="4366437" cy="223221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Результативность: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 err="1" smtClean="0">
                <a:solidFill>
                  <a:srgbClr val="C00000"/>
                </a:solidFill>
              </a:rPr>
              <a:t>Россельхознадзора</a:t>
            </a:r>
            <a:r>
              <a:rPr lang="ru-RU" sz="2400" i="1" dirty="0" smtClean="0">
                <a:solidFill>
                  <a:srgbClr val="C00000"/>
                </a:solidFill>
              </a:rPr>
              <a:t> - </a:t>
            </a:r>
            <a:r>
              <a:rPr lang="ru-RU" sz="2400" b="1" i="1" dirty="0" smtClean="0">
                <a:solidFill>
                  <a:srgbClr val="C00000"/>
                </a:solidFill>
              </a:rPr>
              <a:t>75,6%</a:t>
            </a:r>
            <a:endParaRPr lang="ru-RU" sz="2400" i="1" dirty="0" smtClean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 err="1" smtClean="0">
                <a:solidFill>
                  <a:srgbClr val="C00000"/>
                </a:solidFill>
              </a:rPr>
              <a:t>Росреестра</a:t>
            </a:r>
            <a:r>
              <a:rPr lang="ru-RU" sz="2400" i="1" dirty="0" smtClean="0">
                <a:solidFill>
                  <a:srgbClr val="C00000"/>
                </a:solidFill>
              </a:rPr>
              <a:t> - </a:t>
            </a:r>
            <a:r>
              <a:rPr lang="ru-RU" sz="2400" b="1" i="1" dirty="0" smtClean="0">
                <a:solidFill>
                  <a:srgbClr val="C00000"/>
                </a:solidFill>
              </a:rPr>
              <a:t>42,8% </a:t>
            </a:r>
            <a:endParaRPr lang="ru-RU" sz="2400" i="1" dirty="0" smtClean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 smtClean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Оценка:  </a:t>
            </a:r>
            <a:r>
              <a:rPr lang="ru-RU" sz="2400" b="1" dirty="0" smtClean="0">
                <a:solidFill>
                  <a:srgbClr val="C00000"/>
                </a:solidFill>
              </a:rPr>
              <a:t>удовлетворительно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5750" y="2244725"/>
            <a:ext cx="3411538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Установлено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фактов нецелевого использования сельхозземель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68725" y="2244725"/>
            <a:ext cx="1079500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119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39938" y="3276600"/>
            <a:ext cx="1657350" cy="5762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площади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68725" y="3276600"/>
            <a:ext cx="1800225" cy="5762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39,8 тыс. га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19100" y="4227513"/>
            <a:ext cx="3278188" cy="7921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Направлено в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Росреестр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материалов дел по данным фактам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68725" y="4227513"/>
            <a:ext cx="1674813" cy="7921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90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768725" y="2244725"/>
            <a:ext cx="0" cy="79216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768725" y="3276600"/>
            <a:ext cx="0" cy="57626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3372644" y="4623594"/>
            <a:ext cx="792162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285750" y="5311775"/>
            <a:ext cx="3411538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Приняты меры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Росреестром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 материалам дел от Россельхознадзора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68725" y="5311775"/>
            <a:ext cx="1674813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51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3372643" y="5707857"/>
            <a:ext cx="7921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16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66750" y="2524947"/>
            <a:ext cx="6591299" cy="397110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Владимирской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Липецкой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Тверской и Псковской областям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Новгородской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Ростовской и Волгоградской областям, Р. Калмыкия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Иркутской области и Р. Бурятия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Красноярскому краю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Омской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Томской области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9700" y="1700213"/>
            <a:ext cx="2808288" cy="360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Заголовок 7"/>
          <p:cNvSpPr txBox="1">
            <a:spLocks/>
          </p:cNvSpPr>
          <p:nvPr/>
        </p:nvSpPr>
        <p:spPr>
          <a:xfrm>
            <a:off x="0" y="276447"/>
            <a:ext cx="2573079" cy="1020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росреестр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Текст 9"/>
          <p:cNvSpPr txBox="1">
            <a:spLocks/>
          </p:cNvSpPr>
          <p:nvPr/>
        </p:nvSpPr>
        <p:spPr>
          <a:xfrm>
            <a:off x="3047999" y="276447"/>
            <a:ext cx="4400551" cy="1342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36195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выявление фактов использования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сельхоземель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не по целевому назначению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ятиугольник 42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фссп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509284" y="381000"/>
            <a:ext cx="5167421" cy="1065028"/>
          </a:xfrm>
        </p:spPr>
        <p:txBody>
          <a:bodyPr anchor="ctr">
            <a:normAutofit/>
          </a:bodyPr>
          <a:lstStyle/>
          <a:p>
            <a:pPr indent="455613" algn="ctr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ru-RU" sz="2400" b="1" dirty="0" smtClean="0"/>
              <a:t>обеспечение </a:t>
            </a:r>
            <a:r>
              <a:rPr lang="ru-RU" sz="2400" b="1" dirty="0" err="1" smtClean="0"/>
              <a:t>взыскаемости</a:t>
            </a:r>
            <a:r>
              <a:rPr lang="ru-RU" sz="2400" b="1" dirty="0" smtClean="0"/>
              <a:t> административных штрафов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17</a:t>
            </a:fld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25563" y="2606490"/>
            <a:ext cx="4366437" cy="164653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C00000"/>
                </a:solidFill>
              </a:rPr>
              <a:t>Результативность: </a:t>
            </a:r>
            <a:r>
              <a:rPr lang="ru-RU" sz="2200" b="1" dirty="0" smtClean="0">
                <a:solidFill>
                  <a:srgbClr val="C00000"/>
                </a:solidFill>
              </a:rPr>
              <a:t>42,9%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 smtClean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C00000"/>
                </a:solidFill>
              </a:rPr>
              <a:t>Оценка: </a:t>
            </a:r>
            <a:r>
              <a:rPr lang="ru-RU" sz="2200" b="1" dirty="0" smtClean="0">
                <a:solidFill>
                  <a:srgbClr val="C00000"/>
                </a:solidFill>
              </a:rPr>
              <a:t>неудовлетворительно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916" y="1806575"/>
            <a:ext cx="3410672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Вынесено постановлений о наказании в виде штрафа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02025" y="1806575"/>
            <a:ext cx="1079500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23 961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588508" y="2382838"/>
            <a:ext cx="1842080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сумму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502024" y="2382838"/>
            <a:ext cx="3089275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191 246,7 тыс. рублей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28650" y="3436938"/>
            <a:ext cx="2801938" cy="7921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Добровольно оплачены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502025" y="3436938"/>
            <a:ext cx="1674813" cy="7921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17 833 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502025" y="2022475"/>
            <a:ext cx="0" cy="4318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502025" y="2670175"/>
            <a:ext cx="0" cy="36036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773238" y="3906838"/>
            <a:ext cx="1657350" cy="86518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сумму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502024" y="3906838"/>
            <a:ext cx="2974975" cy="86518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112 081,1 тыс. рублей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502025" y="4195763"/>
            <a:ext cx="0" cy="36036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3502025" y="3652838"/>
            <a:ext cx="0" cy="36036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266700" y="5095875"/>
            <a:ext cx="3163888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Осталось неоплаченных штрафов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502025" y="5095875"/>
            <a:ext cx="1674813" cy="79216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5 128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933450" y="5699125"/>
            <a:ext cx="2497138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 них передано в ФССП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502025" y="5699125"/>
            <a:ext cx="2376488" cy="8636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2 200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3502025" y="5986463"/>
            <a:ext cx="0" cy="36036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02025" y="5311775"/>
            <a:ext cx="0" cy="36036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ятиугольник 10"/>
          <p:cNvSpPr/>
          <p:nvPr/>
        </p:nvSpPr>
        <p:spPr>
          <a:xfrm>
            <a:off x="0" y="0"/>
            <a:ext cx="2705100" cy="14668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18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79333" y="2048039"/>
            <a:ext cx="3344917" cy="42003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Белгородской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Брянской  и Смоленской областям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Владимирской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Калужской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Краснодарскому краю и Р. Адыгея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Саратовской области</a:t>
            </a:r>
            <a:endParaRPr lang="ru-RU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19500" y="2048039"/>
            <a:ext cx="4229100" cy="47337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Отрицательная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Воронежской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Тверской и Псковской областям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Р. Карелия, Архангельской области и НАО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Республике Коми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Калининградской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Республике Башкортостан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Р. Мордовия и Пензенской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Курганской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Свердловской 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Кемеровской области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Забайкальскому краю и Амурской области</a:t>
            </a:r>
          </a:p>
        </p:txBody>
      </p:sp>
      <p:sp>
        <p:nvSpPr>
          <p:cNvPr id="9" name="Заголовок 7"/>
          <p:cNvSpPr>
            <a:spLocks noGrp="1"/>
          </p:cNvSpPr>
          <p:nvPr>
            <p:ph type="title"/>
          </p:nvPr>
        </p:nvSpPr>
        <p:spPr>
          <a:xfrm>
            <a:off x="0" y="276447"/>
            <a:ext cx="2573079" cy="1020725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фссп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2509284" y="381000"/>
            <a:ext cx="5167421" cy="1065028"/>
          </a:xfrm>
        </p:spPr>
        <p:txBody>
          <a:bodyPr anchor="ctr">
            <a:normAutofit/>
          </a:bodyPr>
          <a:lstStyle/>
          <a:p>
            <a:pPr indent="455613" algn="ctr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ru-RU" sz="2400" b="1" dirty="0" smtClean="0"/>
              <a:t>обеспечение </a:t>
            </a:r>
            <a:r>
              <a:rPr lang="ru-RU" sz="2400" b="1" dirty="0" err="1" smtClean="0"/>
              <a:t>взыскаемости</a:t>
            </a:r>
            <a:r>
              <a:rPr lang="ru-RU" sz="2400" b="1" dirty="0" smtClean="0"/>
              <a:t> административных штрафов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62900" y="1970691"/>
            <a:ext cx="4000500" cy="256977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Организовать взаимодействие с ФСПП.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ятиугольник 10"/>
          <p:cNvSpPr/>
          <p:nvPr/>
        </p:nvSpPr>
        <p:spPr>
          <a:xfrm>
            <a:off x="0" y="0"/>
            <a:ext cx="2705100" cy="13144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z="1400" smtClean="0"/>
              <a:pPr/>
              <a:t>19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61950" y="1524000"/>
            <a:ext cx="5429250" cy="43243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Участие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Россельхознадзора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в реализованных изменениях</a:t>
            </a:r>
            <a:endParaRPr lang="ru-RU" dirty="0" smtClean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  <a:p>
            <a:pPr indent="273050" algn="just"/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- внесение изменений в законодательство по вопросам в области мелиорации земель;</a:t>
            </a:r>
          </a:p>
          <a:p>
            <a:pPr indent="273050" algn="just"/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- проработки вопросов по уже вступившим в силу: положения о </a:t>
            </a:r>
            <a:r>
              <a:rPr lang="ru-RU" dirty="0" err="1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госземнадзоре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, порядка взаимодействия органов </a:t>
            </a:r>
            <a:r>
              <a:rPr lang="ru-RU" dirty="0" err="1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госземнадзора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с органами, осуществляющими муниципальный земельный контроль;</a:t>
            </a:r>
          </a:p>
          <a:p>
            <a:pPr indent="273050" algn="just"/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- порядок проведения административного обследования объектов земельных отношений; </a:t>
            </a:r>
          </a:p>
          <a:p>
            <a:pPr indent="273050" algn="just"/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- проект постановления Правительства РФ о порядке определения требований к рекультивации земель;</a:t>
            </a:r>
          </a:p>
          <a:p>
            <a:pPr indent="273050" algn="just"/>
            <a:r>
              <a:rPr lang="ru-RU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- совершенствование механизмов вовлечения в сельскохозяйственный оборот неиспользуемых земель сельскохозяйственного назначения.</a:t>
            </a:r>
            <a:endParaRPr lang="ru-RU" dirty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Заголовок 7"/>
          <p:cNvSpPr txBox="1">
            <a:spLocks/>
          </p:cNvSpPr>
          <p:nvPr/>
        </p:nvSpPr>
        <p:spPr>
          <a:xfrm>
            <a:off x="0" y="190500"/>
            <a:ext cx="2573079" cy="93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мсх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Текст 9"/>
          <p:cNvSpPr txBox="1">
            <a:spLocks/>
          </p:cNvSpPr>
          <p:nvPr/>
        </p:nvSpPr>
        <p:spPr>
          <a:xfrm>
            <a:off x="2857500" y="209550"/>
            <a:ext cx="5048249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533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законотворчество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81750" y="1524000"/>
            <a:ext cx="54673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Предложения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Россельхознадзора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  <a:p>
            <a:pPr indent="273050" algn="just"/>
            <a:endParaRPr lang="ru-RU" dirty="0" smtClean="0">
              <a:latin typeface="Arial Narrow" pitchFamily="34" charset="0"/>
              <a:cs typeface="Arial" pitchFamily="34" charset="0"/>
            </a:endParaRPr>
          </a:p>
          <a:p>
            <a:pPr indent="273050" algn="just"/>
            <a:r>
              <a:rPr lang="ru-RU" dirty="0" smtClean="0">
                <a:latin typeface="Arial Narrow" pitchFamily="34" charset="0"/>
                <a:cs typeface="Arial" pitchFamily="34" charset="0"/>
              </a:rPr>
              <a:t>- ограничение и запрет добычи полезных ископаемых на землях сельскохозяйственного назначения в целом, так и на особо ценных сельскохозяйственных угодьях в частности;</a:t>
            </a:r>
          </a:p>
          <a:p>
            <a:pPr indent="273050" algn="just"/>
            <a:r>
              <a:rPr lang="ru-RU" dirty="0" smtClean="0">
                <a:latin typeface="Arial Narrow" pitchFamily="34" charset="0"/>
                <a:cs typeface="Arial" pitchFamily="34" charset="0"/>
              </a:rPr>
              <a:t>- изменение Методики исчисления размера вреда, причиненного почвам как объекту охраны окружающей среды, в части дополнения ее исчислением в стоимостной форме размера вреда, причиненного почвам путем снятия и перемещения плодородного слоя почвы;</a:t>
            </a:r>
          </a:p>
          <a:p>
            <a:pPr indent="273050" algn="just"/>
            <a:r>
              <a:rPr lang="ru-RU" dirty="0" smtClean="0">
                <a:latin typeface="Arial Narrow" pitchFamily="34" charset="0"/>
                <a:cs typeface="Arial" pitchFamily="34" charset="0"/>
              </a:rPr>
              <a:t>- изменение ст. 77 ФЗ «Об общих принципах организации местного самоуправления в Российской Федерации» от 06.10.2003 № 131-ФЗ в части проведения внеплановых проверок в отношении ОМС по истечении срока ранее выданных предписаний.</a:t>
            </a:r>
            <a:endParaRPr lang="ru-RU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63712" y="6229350"/>
            <a:ext cx="7589837" cy="4699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C00000"/>
                </a:solidFill>
              </a:rPr>
              <a:t>Результативность и оценка работы:  </a:t>
            </a:r>
            <a:r>
              <a:rPr lang="ru-RU" sz="2000" b="1" dirty="0">
                <a:solidFill>
                  <a:srgbClr val="C00000"/>
                </a:solidFill>
              </a:rPr>
              <a:t>удовлетворительно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>
            <a:off x="0" y="0"/>
            <a:ext cx="2705100" cy="142875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20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79333" y="2314739"/>
            <a:ext cx="3344917" cy="42003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Положительная практика: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Белгородской области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 по Москве, Московской и Тульской областям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19500" y="2314739"/>
            <a:ext cx="3810000" cy="267636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400"/>
              </a:lnSpc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Проблемные регионы: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Все субъекты Российской Федерации, по причине того, что нормативные положения федерального законодательства на находят развития уровне регионов.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7"/>
          <p:cNvSpPr txBox="1">
            <a:spLocks/>
          </p:cNvSpPr>
          <p:nvPr/>
        </p:nvSpPr>
        <p:spPr>
          <a:xfrm>
            <a:off x="0" y="361950"/>
            <a:ext cx="2573079" cy="93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мсх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Текст 9"/>
          <p:cNvSpPr txBox="1">
            <a:spLocks/>
          </p:cNvSpPr>
          <p:nvPr/>
        </p:nvSpPr>
        <p:spPr>
          <a:xfrm>
            <a:off x="2781299" y="381000"/>
            <a:ext cx="3905251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36195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законотворчество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59738" y="1409700"/>
            <a:ext cx="3817937" cy="43053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В качестве приоритетной задачи на 2015 год и в последующем взять за основу опыт работы указанных регионов и инициировать принятие соответствующих нормативных правовых актов на уровне субъектов Российской Федерации.</a:t>
            </a:r>
            <a:endParaRPr lang="ru-RU" sz="2400" dirty="0">
              <a:solidFill>
                <a:srgbClr val="C00000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иугольник 8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21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90550" y="1962150"/>
            <a:ext cx="6667500" cy="44005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361950"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Благодаря работе Управления областной Думой в апреле 2014 года внесены в Государственную Думу и подписаны Президентом РФ предложения по внесению изменений в статью 8.6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КоАП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РФ.</a:t>
            </a:r>
          </a:p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indent="361950"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Изменения касаются увеличения размера административных штрафов. Максимальный штраф за самовольное снятие или перемещение плодородного слоя почвы увеличивается: </a:t>
            </a:r>
          </a:p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 1,5 до 3 тыс. рублей для граждан</a:t>
            </a:r>
          </a:p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 3 до 10 тыс. рублей для должностных лиц и с 30 до 50 тыс. рублей для юридических лиц </a:t>
            </a:r>
          </a:p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indent="361950"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Указанные изменения вступили в силу с 13.04.2014.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7"/>
          <p:cNvSpPr txBox="1">
            <a:spLocks/>
          </p:cNvSpPr>
          <p:nvPr/>
        </p:nvSpPr>
        <p:spPr>
          <a:xfrm>
            <a:off x="0" y="361950"/>
            <a:ext cx="2573079" cy="93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мсх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Текст 9"/>
          <p:cNvSpPr txBox="1">
            <a:spLocks/>
          </p:cNvSpPr>
          <p:nvPr/>
        </p:nvSpPr>
        <p:spPr>
          <a:xfrm>
            <a:off x="2552701" y="381000"/>
            <a:ext cx="466725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36195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законотворчество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59738" y="1238250"/>
            <a:ext cx="3817937" cy="40195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Опыт работы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ТУ по Москве, Московской и Тульской областям</a:t>
            </a:r>
            <a:endParaRPr lang="ru-RU" sz="2400" dirty="0">
              <a:solidFill>
                <a:srgbClr val="C00000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ятиугольник 7"/>
          <p:cNvSpPr/>
          <p:nvPr/>
        </p:nvSpPr>
        <p:spPr>
          <a:xfrm>
            <a:off x="0" y="0"/>
            <a:ext cx="2705100" cy="1638300"/>
          </a:xfrm>
          <a:prstGeom prst="homePlate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176554" y="6355667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400" smtClean="0"/>
              <a:pPr/>
              <a:t>22</a:t>
            </a:fld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09600" y="2324100"/>
            <a:ext cx="6667500" cy="37719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целью недопущения загрязнения почвы химическими веществами при внесении органических  удобрений на основе отходов животноводства Департаментом АПК Белгородской области совместно с Управлением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Россельхознадзора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 Белгородской области и другими органами исполнительной власти был разработан и в феврале 2013 г. утвержден  «Порядок осуществления мониторинга за плодородием почв и использованием органических удобрений, изготовленных на основе навоза, жидкого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бесподстилочного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навоза, стоков навозных,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эффлюента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помета птичьего и компостов».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7"/>
          <p:cNvSpPr txBox="1">
            <a:spLocks/>
          </p:cNvSpPr>
          <p:nvPr/>
        </p:nvSpPr>
        <p:spPr>
          <a:xfrm>
            <a:off x="0" y="361950"/>
            <a:ext cx="2573079" cy="93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мсх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Текст 9"/>
          <p:cNvSpPr txBox="1">
            <a:spLocks/>
          </p:cNvSpPr>
          <p:nvPr/>
        </p:nvSpPr>
        <p:spPr>
          <a:xfrm>
            <a:off x="2933699" y="381000"/>
            <a:ext cx="3943351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4572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законотворчество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59738" y="1238250"/>
            <a:ext cx="3817937" cy="31623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Опыт работы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ТУ по Белгородской области</a:t>
            </a:r>
            <a:endParaRPr lang="ru-RU" sz="2400" dirty="0">
              <a:solidFill>
                <a:srgbClr val="C00000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382004" y="2905833"/>
            <a:ext cx="9601200" cy="77906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uLnTx/>
                <a:uFillTx/>
                <a:ea typeface="+mj-ea"/>
                <a:cs typeface="+mj-cs"/>
              </a:rPr>
              <a:t>благодарю за внимание!</a:t>
            </a:r>
            <a:endParaRPr kumimoji="0" lang="ru-RU" sz="3600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096992" y="6419462"/>
            <a:ext cx="698241" cy="238902"/>
          </a:xfrm>
        </p:spPr>
        <p:txBody>
          <a:bodyPr/>
          <a:lstStyle/>
          <a:p>
            <a:fld id="{E31375A4-56A4-47D6-9801-1991572033F7}" type="slidenum">
              <a:rPr lang="ru-RU" sz="1800" smtClean="0"/>
              <a:pPr/>
              <a:t>23</a:t>
            </a:fld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908817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!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!</Template>
  <TotalTime>0</TotalTime>
  <Words>1754</Words>
  <Application>Microsoft Office PowerPoint</Application>
  <PresentationFormat>Произвольный</PresentationFormat>
  <Paragraphs>371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!</vt:lpstr>
      <vt:lpstr>Взаимодействие с органами власти в рамках государственного земельного надзора:  проблемы и перспективы </vt:lpstr>
      <vt:lpstr>Федеральные органы исполнительной власти, взаимодействующие с Россельхознадзором:</vt:lpstr>
      <vt:lpstr>ФНС России</vt:lpstr>
      <vt:lpstr>ФНС России</vt:lpstr>
      <vt:lpstr>росимущество</vt:lpstr>
      <vt:lpstr>Слайд 6</vt:lpstr>
      <vt:lpstr>Слайд 7</vt:lpstr>
      <vt:lpstr>Слайд 8</vt:lpstr>
      <vt:lpstr>Слайд 9</vt:lpstr>
      <vt:lpstr>ФМС России</vt:lpstr>
      <vt:lpstr>Слайд 11</vt:lpstr>
      <vt:lpstr>Слайд 12</vt:lpstr>
      <vt:lpstr>Фсб россии, мвд россии</vt:lpstr>
      <vt:lpstr>Слайд 14</vt:lpstr>
      <vt:lpstr>росреестр</vt:lpstr>
      <vt:lpstr>Слайд 16</vt:lpstr>
      <vt:lpstr>фссп</vt:lpstr>
      <vt:lpstr>фссп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2013-11-14T14:54:26Z</dcterms:created>
  <dcterms:modified xsi:type="dcterms:W3CDTF">2015-03-24T15:33:24Z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