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2"/>
  </p:sldMasterIdLst>
  <p:notesMasterIdLst>
    <p:notesMasterId r:id="rId28"/>
  </p:notesMasterIdLst>
  <p:handoutMasterIdLst>
    <p:handoutMasterId r:id="rId29"/>
  </p:handoutMasterIdLst>
  <p:sldIdLst>
    <p:sldId id="277" r:id="rId3"/>
    <p:sldId id="318" r:id="rId4"/>
    <p:sldId id="297" r:id="rId5"/>
    <p:sldId id="319" r:id="rId6"/>
    <p:sldId id="320" r:id="rId7"/>
    <p:sldId id="322" r:id="rId8"/>
    <p:sldId id="324" r:id="rId9"/>
    <p:sldId id="321" r:id="rId10"/>
    <p:sldId id="325" r:id="rId11"/>
    <p:sldId id="326" r:id="rId12"/>
    <p:sldId id="342" r:id="rId13"/>
    <p:sldId id="327" r:id="rId14"/>
    <p:sldId id="328" r:id="rId15"/>
    <p:sldId id="331" r:id="rId16"/>
    <p:sldId id="333" r:id="rId17"/>
    <p:sldId id="341" r:id="rId18"/>
    <p:sldId id="332" r:id="rId19"/>
    <p:sldId id="334" r:id="rId20"/>
    <p:sldId id="336" r:id="rId21"/>
    <p:sldId id="339" r:id="rId22"/>
    <p:sldId id="340" r:id="rId23"/>
    <p:sldId id="285" r:id="rId24"/>
    <p:sldId id="330" r:id="rId25"/>
    <p:sldId id="329" r:id="rId26"/>
    <p:sldId id="274" r:id="rId27"/>
  </p:sldIdLst>
  <p:sldSz cx="12241213" cy="7200900"/>
  <p:notesSz cx="7589838" cy="11056938"/>
  <p:defaultTextStyle>
    <a:defPPr>
      <a:defRPr lang="en-US"/>
    </a:defPPr>
    <a:lvl1pPr marL="0" algn="l" defTabSz="933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514" algn="l" defTabSz="933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3026" algn="l" defTabSz="933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540" algn="l" defTabSz="933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6054" algn="l" defTabSz="933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2567" algn="l" defTabSz="933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9081" algn="l" defTabSz="933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5593" algn="l" defTabSz="933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2107" algn="l" defTabSz="933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F572B"/>
    <a:srgbClr val="663300"/>
    <a:srgbClr val="993300"/>
    <a:srgbClr val="008000"/>
    <a:srgbClr val="A3FFA3"/>
    <a:srgbClr val="FFAFAF"/>
    <a:srgbClr val="542A00"/>
    <a:srgbClr val="FF3300"/>
    <a:srgbClr val="FF0000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0769" autoAdjust="0"/>
  </p:normalViewPr>
  <p:slideViewPr>
    <p:cSldViewPr snapToGrid="0">
      <p:cViewPr>
        <p:scale>
          <a:sx n="47" d="100"/>
          <a:sy n="47" d="100"/>
        </p:scale>
        <p:origin x="-648" y="-72"/>
      </p:cViewPr>
      <p:guideLst>
        <p:guide orient="horz" pos="2268"/>
        <p:guide pos="38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1236" y="4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88930" cy="554767"/>
          </a:xfrm>
          <a:prstGeom prst="rect">
            <a:avLst/>
          </a:prstGeom>
        </p:spPr>
        <p:txBody>
          <a:bodyPr vert="horz" lIns="102148" tIns="51074" rIns="102148" bIns="51074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299152" y="0"/>
            <a:ext cx="3288930" cy="554767"/>
          </a:xfrm>
          <a:prstGeom prst="rect">
            <a:avLst/>
          </a:prstGeom>
        </p:spPr>
        <p:txBody>
          <a:bodyPr vert="horz" lIns="102148" tIns="51074" rIns="102148" bIns="51074" rtlCol="0"/>
          <a:lstStyle>
            <a:lvl1pPr algn="r">
              <a:defRPr sz="1300"/>
            </a:lvl1pPr>
          </a:lstStyle>
          <a:p>
            <a:fld id="{65DD71D7-55AC-46BD-81B3-09AB2F9EFBD8}" type="datetimeFigureOut">
              <a:rPr lang="ru-RU" smtClean="0"/>
              <a:pPr/>
              <a:t>24.03.2015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0502173"/>
            <a:ext cx="3288930" cy="554766"/>
          </a:xfrm>
          <a:prstGeom prst="rect">
            <a:avLst/>
          </a:prstGeom>
        </p:spPr>
        <p:txBody>
          <a:bodyPr vert="horz" lIns="102148" tIns="51074" rIns="102148" bIns="51074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299152" y="10502173"/>
            <a:ext cx="3288930" cy="554766"/>
          </a:xfrm>
          <a:prstGeom prst="rect">
            <a:avLst/>
          </a:prstGeom>
        </p:spPr>
        <p:txBody>
          <a:bodyPr vert="horz" lIns="102148" tIns="51074" rIns="102148" bIns="51074" rtlCol="0" anchor="b"/>
          <a:lstStyle>
            <a:lvl1pPr algn="r">
              <a:defRPr sz="1300"/>
            </a:lvl1pPr>
          </a:lstStyle>
          <a:p>
            <a:fld id="{2840BD58-3BFF-4EAF-BB8B-AC67FE801E4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88930" cy="554767"/>
          </a:xfrm>
          <a:prstGeom prst="rect">
            <a:avLst/>
          </a:prstGeom>
        </p:spPr>
        <p:txBody>
          <a:bodyPr vert="horz" lIns="102148" tIns="51074" rIns="102148" bIns="51074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99152" y="0"/>
            <a:ext cx="3288930" cy="554767"/>
          </a:xfrm>
          <a:prstGeom prst="rect">
            <a:avLst/>
          </a:prstGeom>
        </p:spPr>
        <p:txBody>
          <a:bodyPr vert="horz" lIns="102148" tIns="51074" rIns="102148" bIns="51074" rtlCol="0"/>
          <a:lstStyle>
            <a:lvl1pPr algn="r">
              <a:defRPr sz="1300"/>
            </a:lvl1pPr>
          </a:lstStyle>
          <a:p>
            <a:fld id="{1F89424F-BB59-4F4E-9822-4CA3E770FFD2}" type="datetimeFigureOut">
              <a:rPr lang="ru-RU" smtClean="0"/>
              <a:pPr/>
              <a:t>24.03.2015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23888" y="1382713"/>
            <a:ext cx="6342062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2148" tIns="51074" rIns="102148" bIns="51074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8985" y="5321152"/>
            <a:ext cx="6071870" cy="3731717"/>
          </a:xfrm>
          <a:prstGeom prst="rect">
            <a:avLst/>
          </a:prstGeom>
        </p:spPr>
        <p:txBody>
          <a:bodyPr vert="horz" lIns="102148" tIns="51074" rIns="102148" bIns="51074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502173"/>
            <a:ext cx="3288930" cy="554766"/>
          </a:xfrm>
          <a:prstGeom prst="rect">
            <a:avLst/>
          </a:prstGeom>
        </p:spPr>
        <p:txBody>
          <a:bodyPr vert="horz" lIns="102148" tIns="51074" rIns="102148" bIns="51074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99152" y="10502173"/>
            <a:ext cx="3288930" cy="554766"/>
          </a:xfrm>
          <a:prstGeom prst="rect">
            <a:avLst/>
          </a:prstGeom>
        </p:spPr>
        <p:txBody>
          <a:bodyPr vert="horz" lIns="102148" tIns="51074" rIns="102148" bIns="51074" rtlCol="0" anchor="b"/>
          <a:lstStyle>
            <a:lvl1pPr algn="r">
              <a:defRPr sz="1300"/>
            </a:lvl1pPr>
          </a:lstStyle>
          <a:p>
            <a:fld id="{68322CDD-9D6C-4F63-9EC2-64822662410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3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6514" algn="l" defTabSz="933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3026" algn="l" defTabSz="933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99540" algn="l" defTabSz="933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66054" algn="l" defTabSz="933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32567" algn="l" defTabSz="933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9081" algn="l" defTabSz="933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5593" algn="l" defTabSz="933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2107" algn="l" defTabSz="933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107" y="2736342"/>
            <a:ext cx="10099001" cy="288036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9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107" y="5628459"/>
            <a:ext cx="10099001" cy="384048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/>
                </a:solidFill>
                <a:effectLst/>
              </a:defRPr>
            </a:lvl1pPr>
            <a:lvl2pPr marL="466514" indent="0" algn="ctr">
              <a:buNone/>
              <a:defRPr sz="2000"/>
            </a:lvl2pPr>
            <a:lvl3pPr marL="933026" indent="0" algn="ctr">
              <a:buNone/>
              <a:defRPr sz="1800"/>
            </a:lvl3pPr>
            <a:lvl4pPr marL="1399540" indent="0" algn="ctr">
              <a:buNone/>
              <a:defRPr sz="1600"/>
            </a:lvl4pPr>
            <a:lvl5pPr marL="1866054" indent="0" algn="ctr">
              <a:buNone/>
              <a:defRPr sz="1600"/>
            </a:lvl5pPr>
            <a:lvl6pPr marL="2332567" indent="0" algn="ctr">
              <a:buNone/>
              <a:defRPr sz="1600"/>
            </a:lvl6pPr>
            <a:lvl7pPr marL="2799081" indent="0" algn="ctr">
              <a:buNone/>
              <a:defRPr sz="1600"/>
            </a:lvl7pPr>
            <a:lvl8pPr marL="3265593" indent="0" algn="ctr">
              <a:buNone/>
              <a:defRPr sz="1600"/>
            </a:lvl8pPr>
            <a:lvl9pPr marL="3732107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6183173"/>
            <a:ext cx="12241213" cy="115214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303" tIns="46651" rIns="93303" bIns="46651"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183173"/>
            <a:ext cx="12241213" cy="11521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303" tIns="46651" rIns="93303" bIns="46651"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85038" y="297"/>
            <a:ext cx="4453622" cy="71991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108" y="1644120"/>
            <a:ext cx="5967591" cy="432054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1109" y="5966464"/>
            <a:ext cx="5967591" cy="431074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66514" indent="0">
              <a:buNone/>
              <a:defRPr sz="2000"/>
            </a:lvl2pPr>
            <a:lvl3pPr marL="933026" indent="0">
              <a:buNone/>
              <a:defRPr sz="1800"/>
            </a:lvl3pPr>
            <a:lvl4pPr marL="1399540" indent="0">
              <a:buNone/>
              <a:defRPr sz="1600"/>
            </a:lvl4pPr>
            <a:lvl5pPr marL="1866054" indent="0">
              <a:buNone/>
              <a:defRPr sz="1600"/>
            </a:lvl5pPr>
            <a:lvl6pPr marL="2332567" indent="0">
              <a:buNone/>
              <a:defRPr sz="1600"/>
            </a:lvl6pPr>
            <a:lvl7pPr marL="2799081" indent="0">
              <a:buNone/>
              <a:defRPr sz="1600"/>
            </a:lvl7pPr>
            <a:lvl8pPr marL="3265593" indent="0">
              <a:buNone/>
              <a:defRPr sz="1600"/>
            </a:lvl8pPr>
            <a:lvl9pPr marL="3732107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7738196" y="0"/>
            <a:ext cx="55085" cy="72009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303" tIns="46651" rIns="93303" bIns="46651"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7738196" y="0"/>
            <a:ext cx="55085" cy="72009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303" tIns="46651" rIns="93303" bIns="46651"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00631" y="1916910"/>
            <a:ext cx="4743469" cy="432387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115" y="1916910"/>
            <a:ext cx="4743469" cy="432387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00630" y="1920240"/>
            <a:ext cx="4746531" cy="67341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66514" indent="0">
              <a:buNone/>
              <a:defRPr sz="2000" b="1"/>
            </a:lvl2pPr>
            <a:lvl3pPr marL="933026" indent="0">
              <a:buNone/>
              <a:defRPr sz="1800" b="1"/>
            </a:lvl3pPr>
            <a:lvl4pPr marL="1399540" indent="0">
              <a:buNone/>
              <a:defRPr sz="1600" b="1"/>
            </a:lvl4pPr>
            <a:lvl5pPr marL="1866054" indent="0">
              <a:buNone/>
              <a:defRPr sz="1600" b="1"/>
            </a:lvl5pPr>
            <a:lvl6pPr marL="2332567" indent="0">
              <a:buNone/>
              <a:defRPr sz="1600" b="1"/>
            </a:lvl6pPr>
            <a:lvl7pPr marL="2799081" indent="0">
              <a:buNone/>
              <a:defRPr sz="1600" b="1"/>
            </a:lvl7pPr>
            <a:lvl8pPr marL="3265593" indent="0">
              <a:buNone/>
              <a:defRPr sz="1600" b="1"/>
            </a:lvl8pPr>
            <a:lvl9pPr marL="373210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00630" y="2593658"/>
            <a:ext cx="4746531" cy="36471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25" y="1920240"/>
            <a:ext cx="4746531" cy="67341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66514" indent="0">
              <a:buNone/>
              <a:defRPr sz="2000" b="1"/>
            </a:lvl2pPr>
            <a:lvl3pPr marL="933026" indent="0">
              <a:buNone/>
              <a:defRPr sz="1800" b="1"/>
            </a:lvl3pPr>
            <a:lvl4pPr marL="1399540" indent="0">
              <a:buNone/>
              <a:defRPr sz="1600" b="1"/>
            </a:lvl4pPr>
            <a:lvl5pPr marL="1866054" indent="0">
              <a:buNone/>
              <a:defRPr sz="1600" b="1"/>
            </a:lvl5pPr>
            <a:lvl6pPr marL="2332567" indent="0">
              <a:buNone/>
              <a:defRPr sz="1600" b="1"/>
            </a:lvl6pPr>
            <a:lvl7pPr marL="2799081" indent="0">
              <a:buNone/>
              <a:defRPr sz="1600" b="1"/>
            </a:lvl7pPr>
            <a:lvl8pPr marL="3265593" indent="0">
              <a:buNone/>
              <a:defRPr sz="1600" b="1"/>
            </a:lvl8pPr>
            <a:lvl9pPr marL="373210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4056" y="2593658"/>
            <a:ext cx="4746531" cy="36471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85038" y="297"/>
            <a:ext cx="4453622" cy="7199100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7738196" y="0"/>
            <a:ext cx="55085" cy="72009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303" tIns="46651" rIns="93303" bIns="46651"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7738196" y="0"/>
            <a:ext cx="55085" cy="72009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303" tIns="46651" rIns="93303" bIns="46651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62820" y="2640330"/>
            <a:ext cx="3488746" cy="1680210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3492" y="720090"/>
            <a:ext cx="6151210" cy="576072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62819" y="4560570"/>
            <a:ext cx="3488746" cy="1248156"/>
          </a:xfrm>
        </p:spPr>
        <p:txBody>
          <a:bodyPr>
            <a:normAutofit/>
          </a:bodyPr>
          <a:lstStyle>
            <a:lvl1pPr marL="0" indent="0">
              <a:spcBef>
                <a:spcPts val="816"/>
              </a:spcBef>
              <a:buNone/>
              <a:defRPr sz="1800"/>
            </a:lvl1pPr>
            <a:lvl2pPr marL="466514" indent="0">
              <a:buNone/>
              <a:defRPr sz="1400"/>
            </a:lvl2pPr>
            <a:lvl3pPr marL="933026" indent="0">
              <a:buNone/>
              <a:defRPr sz="1200"/>
            </a:lvl3pPr>
            <a:lvl4pPr marL="1399540" indent="0">
              <a:buNone/>
              <a:defRPr sz="1000"/>
            </a:lvl4pPr>
            <a:lvl5pPr marL="1866054" indent="0">
              <a:buNone/>
              <a:defRPr sz="1000"/>
            </a:lvl5pPr>
            <a:lvl6pPr marL="2332567" indent="0">
              <a:buNone/>
              <a:defRPr sz="1000"/>
            </a:lvl6pPr>
            <a:lvl7pPr marL="2799081" indent="0">
              <a:buNone/>
              <a:defRPr sz="1000"/>
            </a:lvl7pPr>
            <a:lvl8pPr marL="3265593" indent="0">
              <a:buNone/>
              <a:defRPr sz="1000"/>
            </a:lvl8pPr>
            <a:lvl9pPr marL="3732107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85038" y="297"/>
            <a:ext cx="4453622" cy="71991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738196" y="0"/>
            <a:ext cx="55085" cy="72009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303" tIns="46651" rIns="93303" bIns="46651"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38196" y="0"/>
            <a:ext cx="55085" cy="72009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303" tIns="46651" rIns="93303" bIns="46651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62819" y="2640330"/>
            <a:ext cx="3488746" cy="1680210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" y="1392174"/>
            <a:ext cx="6885682" cy="4416552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66514" indent="0">
              <a:buNone/>
              <a:defRPr sz="2900"/>
            </a:lvl2pPr>
            <a:lvl3pPr marL="933026" indent="0">
              <a:buNone/>
              <a:defRPr sz="2400"/>
            </a:lvl3pPr>
            <a:lvl4pPr marL="1399540" indent="0">
              <a:buNone/>
              <a:defRPr sz="2000"/>
            </a:lvl4pPr>
            <a:lvl5pPr marL="1866054" indent="0">
              <a:buNone/>
              <a:defRPr sz="2000"/>
            </a:lvl5pPr>
            <a:lvl6pPr marL="2332567" indent="0">
              <a:buNone/>
              <a:defRPr sz="2000"/>
            </a:lvl6pPr>
            <a:lvl7pPr marL="2799081" indent="0">
              <a:buNone/>
              <a:defRPr sz="2000"/>
            </a:lvl7pPr>
            <a:lvl8pPr marL="3265593" indent="0">
              <a:buNone/>
              <a:defRPr sz="2000"/>
            </a:lvl8pPr>
            <a:lvl9pPr marL="3732107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62819" y="4560570"/>
            <a:ext cx="3488746" cy="1248156"/>
          </a:xfrm>
        </p:spPr>
        <p:txBody>
          <a:bodyPr>
            <a:normAutofit/>
          </a:bodyPr>
          <a:lstStyle>
            <a:lvl1pPr marL="0" indent="0">
              <a:spcBef>
                <a:spcPts val="816"/>
              </a:spcBef>
              <a:buNone/>
              <a:defRPr sz="1800"/>
            </a:lvl1pPr>
            <a:lvl2pPr marL="466514" indent="0">
              <a:buNone/>
              <a:defRPr sz="1400"/>
            </a:lvl2pPr>
            <a:lvl3pPr marL="933026" indent="0">
              <a:buNone/>
              <a:defRPr sz="1200"/>
            </a:lvl3pPr>
            <a:lvl4pPr marL="1399540" indent="0">
              <a:buNone/>
              <a:defRPr sz="1000"/>
            </a:lvl4pPr>
            <a:lvl5pPr marL="1866054" indent="0">
              <a:buNone/>
              <a:defRPr sz="1000"/>
            </a:lvl5pPr>
            <a:lvl6pPr marL="2332567" indent="0">
              <a:buNone/>
              <a:defRPr sz="1000"/>
            </a:lvl6pPr>
            <a:lvl7pPr marL="2799081" indent="0">
              <a:buNone/>
              <a:defRPr sz="1000"/>
            </a:lvl7pPr>
            <a:lvl8pPr marL="3265593" indent="0">
              <a:buNone/>
              <a:defRPr sz="1000"/>
            </a:lvl8pPr>
            <a:lvl9pPr marL="3732107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563450" y="401345"/>
            <a:ext cx="1377136" cy="58394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00631" y="401341"/>
            <a:ext cx="7895582" cy="58394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6569889"/>
            <a:ext cx="12241213" cy="57607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303" tIns="46651" rIns="93303" bIns="46651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0630" y="400050"/>
            <a:ext cx="9639955" cy="1200150"/>
          </a:xfrm>
          <a:prstGeom prst="rect">
            <a:avLst/>
          </a:prstGeom>
        </p:spPr>
        <p:txBody>
          <a:bodyPr vert="horz" lIns="93303" tIns="46651" rIns="93303" bIns="46651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00630" y="1920240"/>
            <a:ext cx="9639955" cy="4320540"/>
          </a:xfrm>
          <a:prstGeom prst="rect">
            <a:avLst/>
          </a:prstGeom>
        </p:spPr>
        <p:txBody>
          <a:bodyPr vert="horz" lIns="93303" tIns="46651" rIns="93303" bIns="46651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90707" y="6740435"/>
            <a:ext cx="1356839" cy="250847"/>
          </a:xfrm>
          <a:prstGeom prst="rect">
            <a:avLst/>
          </a:prstGeom>
        </p:spPr>
        <p:txBody>
          <a:bodyPr vert="horz" lIns="93303" tIns="46651" rIns="93303" bIns="46651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300628" y="6740435"/>
            <a:ext cx="5202516" cy="250847"/>
          </a:xfrm>
          <a:prstGeom prst="rect">
            <a:avLst/>
          </a:prstGeom>
        </p:spPr>
        <p:txBody>
          <a:bodyPr vert="horz" lIns="93303" tIns="46651" rIns="93303" bIns="46651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39526" y="6740435"/>
            <a:ext cx="701058" cy="250847"/>
          </a:xfrm>
          <a:prstGeom prst="rect">
            <a:avLst/>
          </a:prstGeom>
        </p:spPr>
        <p:txBody>
          <a:bodyPr vert="horz" lIns="93303" tIns="46651" rIns="93303" bIns="46651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6569889"/>
            <a:ext cx="12241213" cy="57607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303" tIns="46651" rIns="93303" bIns="46651"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933026" rtl="0" eaLnBrk="1" latinLnBrk="0" hangingPunct="1">
        <a:lnSpc>
          <a:spcPct val="90000"/>
        </a:lnSpc>
        <a:spcBef>
          <a:spcPct val="0"/>
        </a:spcBef>
        <a:buNone/>
        <a:defRPr sz="33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9909" indent="-233257" algn="l" defTabSz="933026" rtl="0" eaLnBrk="1" latinLnBrk="0" hangingPunct="1">
        <a:lnSpc>
          <a:spcPct val="90000"/>
        </a:lnSpc>
        <a:spcBef>
          <a:spcPts val="1837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06466" indent="-233257" algn="l" defTabSz="933026" rtl="0" eaLnBrk="1" latinLnBrk="0" hangingPunct="1">
        <a:lnSpc>
          <a:spcPct val="90000"/>
        </a:lnSpc>
        <a:spcBef>
          <a:spcPts val="1021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3026" indent="-233257" algn="l" defTabSz="933026" rtl="0" eaLnBrk="1" latinLnBrk="0" hangingPunct="1">
        <a:lnSpc>
          <a:spcPct val="90000"/>
        </a:lnSpc>
        <a:spcBef>
          <a:spcPts val="816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586" indent="-233257" algn="l" defTabSz="933026" rtl="0" eaLnBrk="1" latinLnBrk="0" hangingPunct="1">
        <a:lnSpc>
          <a:spcPct val="90000"/>
        </a:lnSpc>
        <a:spcBef>
          <a:spcPts val="816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86146" indent="-233257" algn="l" defTabSz="933026" rtl="0" eaLnBrk="1" latinLnBrk="0" hangingPunct="1">
        <a:lnSpc>
          <a:spcPct val="90000"/>
        </a:lnSpc>
        <a:spcBef>
          <a:spcPts val="816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66054" indent="-233257" algn="l" defTabSz="933026" rtl="0" eaLnBrk="1" latinLnBrk="0" hangingPunct="1">
        <a:lnSpc>
          <a:spcPct val="90000"/>
        </a:lnSpc>
        <a:spcBef>
          <a:spcPts val="816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45961" indent="-233257" algn="l" defTabSz="933026" rtl="0" eaLnBrk="1" latinLnBrk="0" hangingPunct="1">
        <a:lnSpc>
          <a:spcPct val="90000"/>
        </a:lnSpc>
        <a:spcBef>
          <a:spcPts val="816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25870" indent="-233257" algn="l" defTabSz="933026" rtl="0" eaLnBrk="1" latinLnBrk="0" hangingPunct="1">
        <a:lnSpc>
          <a:spcPct val="90000"/>
        </a:lnSpc>
        <a:spcBef>
          <a:spcPts val="816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05777" indent="-233257" algn="l" defTabSz="933026" rtl="0" eaLnBrk="1" latinLnBrk="0" hangingPunct="1">
        <a:lnSpc>
          <a:spcPct val="90000"/>
        </a:lnSpc>
        <a:spcBef>
          <a:spcPts val="816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30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514" algn="l" defTabSz="9330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3026" algn="l" defTabSz="9330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540" algn="l" defTabSz="9330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6054" algn="l" defTabSz="9330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2567" algn="l" defTabSz="9330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9081" algn="l" defTabSz="9330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5593" algn="l" defTabSz="9330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2107" algn="l" defTabSz="9330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5554" y="2019564"/>
            <a:ext cx="11227488" cy="1820917"/>
          </a:xfrm>
        </p:spPr>
        <p:txBody>
          <a:bodyPr anchor="ctr">
            <a:noAutofit/>
          </a:bodyPr>
          <a:lstStyle/>
          <a:p>
            <a:pPr>
              <a:lnSpc>
                <a:spcPts val="4285"/>
              </a:lnSpc>
              <a:spcBef>
                <a:spcPts val="0"/>
              </a:spcBef>
            </a:pPr>
            <a:r>
              <a:rPr lang="ru-RU" sz="3400" dirty="0" smtClean="0">
                <a:solidFill>
                  <a:srgbClr val="514A40"/>
                </a:solidFill>
                <a:effectLst/>
                <a:latin typeface="+mn-lt"/>
              </a:rPr>
              <a:t>государственный земельный надзор</a:t>
            </a:r>
            <a:r>
              <a:rPr lang="ru-RU" sz="3400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+mn-lt"/>
              </a:rPr>
              <a:t>: </a:t>
            </a:r>
            <a:br>
              <a:rPr lang="ru-RU" sz="3400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+mn-lt"/>
              </a:rPr>
            </a:br>
            <a:r>
              <a:rPr lang="ru-RU" sz="3400" b="0" cap="none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+mn-lt"/>
              </a:rPr>
              <a:t>годовые итоги и оценка эффективности деятельности</a:t>
            </a:r>
            <a:endParaRPr lang="ru-RU" sz="3400" b="0" cap="none" dirty="0">
              <a:solidFill>
                <a:srgbClr val="514A40"/>
              </a:solidFill>
              <a:effectLst>
                <a:outerShdw blurRad="38100" dist="25400" dir="18900000" algn="bl">
                  <a:prstClr val="aliceBlue">
                    <a:alpha val="80000"/>
                  </a:prst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0253" y="5103066"/>
            <a:ext cx="5582416" cy="690766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rgbClr val="663300"/>
                </a:solidFill>
              </a:rPr>
              <a:t>Р. Т. Хасанов</a:t>
            </a:r>
          </a:p>
          <a:p>
            <a:r>
              <a:rPr lang="ru-RU" sz="2200" cap="none" smtClean="0">
                <a:solidFill>
                  <a:srgbClr val="663300"/>
                </a:solidFill>
              </a:rPr>
              <a:t>Заместитель </a:t>
            </a:r>
            <a:r>
              <a:rPr lang="ru-RU" sz="2200" cap="none" smtClean="0">
                <a:solidFill>
                  <a:srgbClr val="663300"/>
                </a:solidFill>
              </a:rPr>
              <a:t>Руководителя</a:t>
            </a:r>
            <a:endParaRPr lang="ru-RU" sz="2200" cap="none" dirty="0">
              <a:solidFill>
                <a:srgbClr val="6633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91972" y="314529"/>
            <a:ext cx="5666836" cy="586656"/>
          </a:xfrm>
          <a:prstGeom prst="rect">
            <a:avLst/>
          </a:prstGeom>
          <a:noFill/>
        </p:spPr>
        <p:txBody>
          <a:bodyPr wrap="square" lIns="93303" tIns="46651" rIns="93303" bIns="46651" rtlCol="0">
            <a:spAutoFit/>
          </a:bodyPr>
          <a:lstStyle/>
          <a:p>
            <a:pPr algn="r"/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Федеральная служба</a:t>
            </a:r>
          </a:p>
          <a:p>
            <a:pPr algn="r"/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по ветеринарному и фитосанитарному надзору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38703" y="6457622"/>
            <a:ext cx="3296480" cy="586656"/>
          </a:xfrm>
          <a:prstGeom prst="rect">
            <a:avLst/>
          </a:prstGeom>
          <a:noFill/>
        </p:spPr>
        <p:txBody>
          <a:bodyPr wrap="square" lIns="93303" tIns="46651" rIns="93303" bIns="46651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  <a:latin typeface="Century Gothic" pitchFamily="34" charset="0"/>
              </a:rPr>
              <a:t>25 марта 2015,</a:t>
            </a:r>
          </a:p>
          <a:p>
            <a:pPr algn="ctr"/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  <a:latin typeface="Century Gothic" pitchFamily="34" charset="0"/>
              </a:rPr>
              <a:t>Ялта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094" y="0"/>
            <a:ext cx="984517" cy="11171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Содержимое 30"/>
          <p:cNvSpPr>
            <a:spLocks noGrp="1"/>
          </p:cNvSpPr>
          <p:nvPr>
            <p:ph sz="half" idx="2"/>
          </p:nvPr>
        </p:nvSpPr>
        <p:spPr>
          <a:xfrm>
            <a:off x="612061" y="1440182"/>
            <a:ext cx="11074472" cy="4800601"/>
          </a:xfrm>
        </p:spPr>
        <p:txBody>
          <a:bodyPr>
            <a:normAutofit/>
          </a:bodyPr>
          <a:lstStyle/>
          <a:p>
            <a:pPr algn="just">
              <a:lnSpc>
                <a:spcPts val="2550"/>
              </a:lnSpc>
              <a:spcBef>
                <a:spcPts val="1225"/>
              </a:spcBef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контрольно-надзорная деятельность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объем и виды мероприятий;</a:t>
            </a:r>
          </a:p>
          <a:p>
            <a:pPr algn="just">
              <a:lnSpc>
                <a:spcPts val="2550"/>
              </a:lnSpc>
              <a:spcBef>
                <a:spcPts val="1225"/>
              </a:spcBef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административная практика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объем и структура правонарушений, меры правового регулирования;</a:t>
            </a:r>
          </a:p>
          <a:p>
            <a:pPr algn="just">
              <a:lnSpc>
                <a:spcPts val="2550"/>
              </a:lnSpc>
              <a:spcBef>
                <a:spcPts val="1225"/>
              </a:spcBef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практика возмещения вреда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причиненного землям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сельхозназначения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</a:p>
          <a:p>
            <a:pPr algn="just">
              <a:lnSpc>
                <a:spcPts val="2550"/>
              </a:lnSpc>
              <a:spcBef>
                <a:spcPts val="1225"/>
              </a:spcBef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судебная практика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</a:p>
          <a:p>
            <a:pPr algn="just">
              <a:lnSpc>
                <a:spcPts val="2550"/>
              </a:lnSpc>
              <a:spcBef>
                <a:spcPts val="1225"/>
              </a:spcBef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лабораторное обеспечение </a:t>
            </a:r>
            <a:r>
              <a:rPr lang="ru-RU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госземнадзора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результаты агрохимических и химико-токсикологических исследований, практика работы по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госзаданию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и сверх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госзадания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</a:p>
          <a:p>
            <a:pPr algn="just">
              <a:lnSpc>
                <a:spcPts val="2550"/>
              </a:lnSpc>
              <a:spcBef>
                <a:spcPts val="1225"/>
              </a:spcBef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оценка эффективности деятельности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ТУ;</a:t>
            </a:r>
          </a:p>
          <a:p>
            <a:pPr algn="just">
              <a:lnSpc>
                <a:spcPts val="2550"/>
              </a:lnSpc>
              <a:spcBef>
                <a:spcPts val="1225"/>
              </a:spcBef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оценка эффективности деятельности Ф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ГБУ;</a:t>
            </a:r>
          </a:p>
          <a:p>
            <a:pPr algn="just">
              <a:lnSpc>
                <a:spcPts val="2550"/>
              </a:lnSpc>
              <a:spcBef>
                <a:spcPts val="1225"/>
              </a:spcBef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выводы и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задачи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>
          <a:xfrm>
            <a:off x="1139776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2</a:t>
            </a:fld>
            <a:endParaRPr lang="ru-RU" sz="1400" dirty="0"/>
          </a:p>
        </p:txBody>
      </p:sp>
      <p:sp>
        <p:nvSpPr>
          <p:cNvPr id="42" name="Заголовок 41"/>
          <p:cNvSpPr>
            <a:spLocks noGrp="1"/>
          </p:cNvSpPr>
          <p:nvPr>
            <p:ph type="title"/>
          </p:nvPr>
        </p:nvSpPr>
        <p:spPr>
          <a:xfrm>
            <a:off x="1300630" y="400050"/>
            <a:ext cx="9639955" cy="880110"/>
          </a:xfrm>
        </p:spPr>
        <p:txBody>
          <a:bodyPr anchor="ctr"/>
          <a:lstStyle/>
          <a:p>
            <a:pPr algn="ctr"/>
            <a:r>
              <a:rPr lang="ru-RU" dirty="0" smtClean="0">
                <a:solidFill>
                  <a:srgbClr val="663300"/>
                </a:solidFill>
              </a:rPr>
              <a:t>Структура доклада:</a:t>
            </a:r>
            <a:endParaRPr lang="ru-RU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96993" y="1634813"/>
          <a:ext cx="6646758" cy="47289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142112"/>
                <a:gridCol w="1252323"/>
                <a:gridCol w="1252323"/>
              </a:tblGrid>
              <a:tr h="454337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Вид мероприятия</a:t>
                      </a:r>
                      <a:endParaRPr lang="ru-RU" sz="14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91809" marR="91809" marT="48006" marB="48006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2014 год</a:t>
                      </a:r>
                      <a:endParaRPr lang="ru-RU" sz="14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91809" marR="91809" marT="48006" marB="48006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2013 год</a:t>
                      </a:r>
                      <a:endParaRPr lang="ru-RU" sz="14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91809" marR="91809" marT="48006" marB="48006" anchor="ctr"/>
                </a:tc>
              </a:tr>
              <a:tr h="565136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1. </a:t>
                      </a: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плановые </a:t>
                      </a:r>
                      <a:r>
                        <a:rPr lang="ru-RU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проверки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31 577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mbria" pitchFamily="18" charset="0"/>
                          <a:ea typeface="Calibri"/>
                          <a:cs typeface="Arial" panose="020B0604020202020204" pitchFamily="34" charset="0"/>
                        </a:rPr>
                        <a:t>31 915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65136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2. внеплановые проверки </a:t>
                      </a: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всего: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21 252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mbria" pitchFamily="18" charset="0"/>
                          <a:ea typeface="Calibri"/>
                          <a:cs typeface="Arial" panose="020B0604020202020204" pitchFamily="34" charset="0"/>
                        </a:rPr>
                        <a:t>20 596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09159">
                <a:tc>
                  <a:txBody>
                    <a:bodyPr/>
                    <a:lstStyle/>
                    <a:p>
                      <a:pPr marL="636588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из них по обращениям, жалобам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1 544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95300">
                <a:tc>
                  <a:txBody>
                    <a:bodyPr/>
                    <a:lstStyle/>
                    <a:p>
                      <a:pPr marL="623888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из них по исполнению предписаний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18 976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00050">
                <a:tc>
                  <a:txBody>
                    <a:bodyPr/>
                    <a:lstStyle/>
                    <a:p>
                      <a:pPr marL="623888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из них по поручениям, требованиям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459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65136"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3. административные расследования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4579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mbria" pitchFamily="18" charset="0"/>
                          <a:ea typeface="Calibri"/>
                          <a:cs typeface="Arial" panose="020B0604020202020204" pitchFamily="34" charset="0"/>
                        </a:rPr>
                        <a:t>3 346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65136"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4. </a:t>
                      </a: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иные мероприятия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4 687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mbria" pitchFamily="18" charset="0"/>
                          <a:ea typeface="Calibri"/>
                          <a:cs typeface="Arial" panose="020B0604020202020204" pitchFamily="34" charset="0"/>
                        </a:rPr>
                        <a:t>2 986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65136"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ИТОГО: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62 095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mbria" pitchFamily="18" charset="0"/>
                          <a:ea typeface="Calibri"/>
                          <a:cs typeface="Arial" panose="020B0604020202020204" pitchFamily="34" charset="0"/>
                        </a:rPr>
                        <a:t>58 843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itchFamily="18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385628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3</a:t>
            </a:fld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7948139" y="1676597"/>
            <a:ext cx="3898421" cy="4710862"/>
          </a:xfrm>
          <a:prstGeom prst="rect">
            <a:avLst/>
          </a:prstGeom>
          <a:noFill/>
        </p:spPr>
        <p:txBody>
          <a:bodyPr wrap="square" lIns="93303" tIns="46651" rIns="93303" bIns="46651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  <a:latin typeface="Arial Narrow" pitchFamily="34" charset="0"/>
              </a:rPr>
              <a:t>ВЫВОДЫ:</a:t>
            </a:r>
          </a:p>
          <a:p>
            <a:pPr algn="just"/>
            <a:endParaRPr lang="ru-RU" sz="2000" dirty="0" smtClean="0">
              <a:solidFill>
                <a:srgbClr val="663300"/>
              </a:solidFill>
              <a:latin typeface="Arial Narrow" pitchFamily="34" charset="0"/>
            </a:endParaRPr>
          </a:p>
          <a:p>
            <a:pPr indent="365125" algn="just"/>
            <a:r>
              <a:rPr lang="ru-RU" sz="2000" dirty="0" smtClean="0">
                <a:solidFill>
                  <a:srgbClr val="663300"/>
                </a:solidFill>
                <a:latin typeface="Arial Narrow" pitchFamily="34" charset="0"/>
              </a:rPr>
              <a:t>Наибольшее количество связано с проведением плановых проверок.</a:t>
            </a:r>
          </a:p>
          <a:p>
            <a:pPr indent="365125" algn="just"/>
            <a:endParaRPr lang="ru-RU" sz="2000" dirty="0" smtClean="0">
              <a:solidFill>
                <a:srgbClr val="663300"/>
              </a:solidFill>
              <a:latin typeface="Arial Narrow" pitchFamily="34" charset="0"/>
            </a:endParaRPr>
          </a:p>
          <a:p>
            <a:pPr indent="365125" algn="just"/>
            <a:r>
              <a:rPr lang="ru-RU" sz="2000" dirty="0" smtClean="0">
                <a:solidFill>
                  <a:srgbClr val="663300"/>
                </a:solidFill>
                <a:latin typeface="Arial Narrow" pitchFamily="34" charset="0"/>
              </a:rPr>
              <a:t>В структуре внеплановых проверок преобладают проверки по исполнению ранее выданных предписаний.</a:t>
            </a:r>
          </a:p>
          <a:p>
            <a:pPr indent="365125" algn="just"/>
            <a:r>
              <a:rPr lang="ru-RU" sz="2000" dirty="0" smtClean="0">
                <a:solidFill>
                  <a:srgbClr val="663300"/>
                </a:solidFill>
                <a:latin typeface="Arial Narrow" pitchFamily="34" charset="0"/>
              </a:rPr>
              <a:t>Фактически проводимые плановые проверки заканчиваются установлением фактов правонарушений, что характеризует качество планирования как эффективное.</a:t>
            </a:r>
            <a:endParaRPr lang="ru-RU" sz="2000" dirty="0">
              <a:solidFill>
                <a:srgbClr val="663300"/>
              </a:solidFill>
              <a:latin typeface="Arial Narrow" pitchFamily="34" charset="0"/>
            </a:endParaRPr>
          </a:p>
        </p:txBody>
      </p:sp>
      <p:sp>
        <p:nvSpPr>
          <p:cNvPr id="10" name="Заголовок 41"/>
          <p:cNvSpPr>
            <a:spLocks noGrp="1"/>
          </p:cNvSpPr>
          <p:nvPr>
            <p:ph type="title"/>
          </p:nvPr>
        </p:nvSpPr>
        <p:spPr>
          <a:xfrm>
            <a:off x="264160" y="318770"/>
            <a:ext cx="7294879" cy="1062990"/>
          </a:xfrm>
        </p:spPr>
        <p:txBody>
          <a:bodyPr anchor="ctr">
            <a:noAutofit/>
          </a:bodyPr>
          <a:lstStyle/>
          <a:p>
            <a:r>
              <a:rPr lang="ru-RU" sz="2600" dirty="0" smtClean="0">
                <a:solidFill>
                  <a:srgbClr val="542A00"/>
                </a:solidFill>
                <a:effectLst/>
              </a:rPr>
              <a:t>Контрольно-надзорная деятельность:</a:t>
            </a:r>
            <a:br>
              <a:rPr lang="ru-RU" sz="2600" dirty="0" smtClean="0">
                <a:solidFill>
                  <a:srgbClr val="542A00"/>
                </a:solidFill>
                <a:effectLst/>
              </a:rPr>
            </a:br>
            <a:r>
              <a:rPr lang="ru-RU" sz="2600" b="0" i="1" cap="none" dirty="0" smtClean="0">
                <a:solidFill>
                  <a:srgbClr val="542A00"/>
                </a:solidFill>
                <a:effectLst/>
              </a:rPr>
              <a:t>виды и объем мероприятий</a:t>
            </a:r>
            <a:endParaRPr lang="ru-RU" sz="2600" b="0" i="1" dirty="0">
              <a:solidFill>
                <a:srgbClr val="542A00"/>
              </a:soli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26444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29920" y="400050"/>
            <a:ext cx="11033760" cy="1200150"/>
          </a:xfrm>
        </p:spPr>
        <p:txBody>
          <a:bodyPr anchor="ctr">
            <a:normAutofit/>
          </a:bodyPr>
          <a:lstStyle/>
          <a:p>
            <a:r>
              <a:rPr lang="ru-RU" sz="2800" dirty="0" smtClean="0">
                <a:solidFill>
                  <a:srgbClr val="542A00"/>
                </a:solidFill>
                <a:effectLst/>
              </a:rPr>
              <a:t>итоговая оценка</a:t>
            </a:r>
            <a:br>
              <a:rPr lang="ru-RU" sz="2800" dirty="0" smtClean="0">
                <a:solidFill>
                  <a:srgbClr val="542A00"/>
                </a:solidFill>
                <a:effectLst/>
              </a:rPr>
            </a:br>
            <a:r>
              <a:rPr lang="ru-RU" sz="2800" b="0" cap="none" dirty="0" smtClean="0">
                <a:solidFill>
                  <a:srgbClr val="542A00"/>
                </a:solidFill>
                <a:effectLst/>
              </a:rPr>
              <a:t>контрольно-надзорной деятельности в лицах</a:t>
            </a:r>
            <a:endParaRPr lang="ru-RU" sz="2800" dirty="0">
              <a:solidFill>
                <a:srgbClr val="542A00"/>
              </a:solidFill>
              <a:effectLst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670711" y="1916910"/>
            <a:ext cx="4743469" cy="4323874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spcBef>
                <a:spcPts val="1000"/>
              </a:spcBef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Положительная практика:</a:t>
            </a:r>
          </a:p>
          <a:p>
            <a:pPr algn="ctr">
              <a:lnSpc>
                <a:spcPts val="2400"/>
              </a:lnSpc>
              <a:spcBef>
                <a:spcPts val="1000"/>
              </a:spcBef>
            </a:pPr>
            <a:endParaRPr lang="ru-RU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  <a:spcBef>
                <a:spcPts val="1000"/>
              </a:spcBef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ТУ по Орловской и Курской областям</a:t>
            </a:r>
          </a:p>
          <a:p>
            <a:pPr>
              <a:lnSpc>
                <a:spcPts val="2400"/>
              </a:lnSpc>
              <a:spcBef>
                <a:spcPts val="1000"/>
              </a:spcBef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ТУ по Красноярскому краю</a:t>
            </a:r>
          </a:p>
          <a:p>
            <a:pPr>
              <a:lnSpc>
                <a:spcPts val="2400"/>
              </a:lnSpc>
              <a:spcBef>
                <a:spcPts val="1000"/>
              </a:spcBef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ТУ по Брянской и Смоленской областям</a:t>
            </a:r>
          </a:p>
          <a:p>
            <a:pPr>
              <a:lnSpc>
                <a:spcPts val="2400"/>
              </a:lnSpc>
              <a:spcBef>
                <a:spcPts val="1000"/>
              </a:spcBef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ТУ по Республике Башкортостан</a:t>
            </a:r>
            <a:endParaRPr lang="ru-RU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6197115" y="1916910"/>
            <a:ext cx="4743469" cy="3610130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spcBef>
                <a:spcPts val="1000"/>
              </a:spcBef>
              <a:buNone/>
            </a:pPr>
            <a:r>
              <a:rPr lang="ru-RU" b="1" dirty="0" smtClean="0">
                <a:solidFill>
                  <a:srgbClr val="993300"/>
                </a:solidFill>
              </a:rPr>
              <a:t>Отрицательная практика:</a:t>
            </a:r>
            <a:endParaRPr lang="ru-RU" dirty="0" smtClean="0">
              <a:solidFill>
                <a:srgbClr val="993300"/>
              </a:solidFill>
            </a:endParaRPr>
          </a:p>
          <a:p>
            <a:pPr>
              <a:lnSpc>
                <a:spcPts val="2400"/>
              </a:lnSpc>
              <a:spcBef>
                <a:spcPts val="1000"/>
              </a:spcBef>
            </a:pPr>
            <a:endParaRPr lang="ru-RU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  <a:spcBef>
                <a:spcPts val="1000"/>
              </a:spcBef>
              <a:buClr>
                <a:srgbClr val="993300"/>
              </a:buClr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ТУ по Ставропольскому краю</a:t>
            </a:r>
          </a:p>
          <a:p>
            <a:pPr>
              <a:lnSpc>
                <a:spcPts val="2400"/>
              </a:lnSpc>
              <a:spcBef>
                <a:spcPts val="1000"/>
              </a:spcBef>
              <a:buClr>
                <a:srgbClr val="993300"/>
              </a:buClr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ТУ по Приморскому краю и Сахалинской области</a:t>
            </a:r>
          </a:p>
          <a:p>
            <a:pPr>
              <a:lnSpc>
                <a:spcPts val="2400"/>
              </a:lnSpc>
              <a:spcBef>
                <a:spcPts val="1000"/>
              </a:spcBef>
              <a:buClr>
                <a:srgbClr val="993300"/>
              </a:buClr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ТУ по Республике Коми</a:t>
            </a:r>
          </a:p>
          <a:p>
            <a:pPr>
              <a:lnSpc>
                <a:spcPts val="2400"/>
              </a:lnSpc>
              <a:spcBef>
                <a:spcPts val="1000"/>
              </a:spcBef>
              <a:buClr>
                <a:srgbClr val="993300"/>
              </a:buClr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ТУ по Чеченской Республике</a:t>
            </a:r>
          </a:p>
          <a:p>
            <a:pPr>
              <a:lnSpc>
                <a:spcPts val="2400"/>
              </a:lnSpc>
              <a:spcBef>
                <a:spcPts val="1000"/>
              </a:spcBef>
              <a:buClr>
                <a:srgbClr val="993300"/>
              </a:buClr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ТУ по Республике Саха (Якутия)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35712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4</a:t>
            </a:fld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35712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5</a:t>
            </a:fld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948139" y="823157"/>
            <a:ext cx="3898421" cy="5634191"/>
          </a:xfrm>
          <a:prstGeom prst="rect">
            <a:avLst/>
          </a:prstGeom>
          <a:noFill/>
        </p:spPr>
        <p:txBody>
          <a:bodyPr wrap="square" lIns="93303" tIns="46651" rIns="93303" bIns="46651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ВЫВОДЫ:</a:t>
            </a:r>
          </a:p>
          <a:p>
            <a:pPr algn="just"/>
            <a:endParaRPr lang="ru-RU" sz="2000" dirty="0" smtClean="0">
              <a:solidFill>
                <a:srgbClr val="663300"/>
              </a:solidFill>
              <a:latin typeface="Arial Narrow" panose="020B0606020202030204" pitchFamily="34" charset="0"/>
            </a:endParaRPr>
          </a:p>
          <a:p>
            <a:pPr indent="447675" algn="just"/>
            <a:r>
              <a:rPr lang="ru-RU" sz="2000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В общем количестве правонарушений преобладают те, которые связаны с несоблюдением отраслевых статей </a:t>
            </a:r>
            <a:r>
              <a:rPr lang="ru-RU" sz="2000" dirty="0" err="1" smtClean="0">
                <a:solidFill>
                  <a:srgbClr val="663300"/>
                </a:solidFill>
                <a:latin typeface="Arial Narrow" panose="020B0606020202030204" pitchFamily="34" charset="0"/>
              </a:rPr>
              <a:t>КоАП</a:t>
            </a:r>
            <a:r>
              <a:rPr lang="ru-RU" sz="2000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 РФ (69,8%). </a:t>
            </a:r>
          </a:p>
          <a:p>
            <a:pPr indent="447675" algn="just"/>
            <a:endParaRPr lang="ru-RU" sz="2000" dirty="0" smtClean="0">
              <a:solidFill>
                <a:srgbClr val="663300"/>
              </a:solidFill>
              <a:latin typeface="Arial Narrow" panose="020B0606020202030204" pitchFamily="34" charset="0"/>
            </a:endParaRPr>
          </a:p>
          <a:p>
            <a:pPr indent="447675" algn="just"/>
            <a:r>
              <a:rPr lang="ru-RU" sz="2000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Среди нарушений по отраслевым статьям преобладающее их количество – это нарушения по ч.2 статьи 8.7 </a:t>
            </a:r>
            <a:r>
              <a:rPr lang="ru-RU" sz="2000" dirty="0" err="1" smtClean="0">
                <a:solidFill>
                  <a:srgbClr val="663300"/>
                </a:solidFill>
                <a:latin typeface="Arial Narrow" panose="020B0606020202030204" pitchFamily="34" charset="0"/>
              </a:rPr>
              <a:t>КоАП</a:t>
            </a:r>
            <a:r>
              <a:rPr lang="ru-RU" sz="2000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 РФ, то есть невыполнение установленных требований и обязательных мероприятий по улучшению, защите земель и охране почв (или зарастание), что составляет 82,7% от общего количества нарушений по отраслевым статьям.</a:t>
            </a:r>
            <a:endParaRPr lang="ru-RU" sz="2000" dirty="0">
              <a:solidFill>
                <a:srgbClr val="6633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14602" y="1483357"/>
          <a:ext cx="6880279" cy="483709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16153"/>
                <a:gridCol w="1432063"/>
                <a:gridCol w="1432063"/>
              </a:tblGrid>
              <a:tr h="4673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600" b="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 smtClean="0">
                          <a:effectLst/>
                          <a:latin typeface="+mn-lt"/>
                        </a:rPr>
                        <a:t>2014 год</a:t>
                      </a:r>
                      <a:endParaRPr lang="ru-RU" sz="1600" b="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2013 год</a:t>
                      </a:r>
                      <a:endParaRPr lang="ru-RU" sz="1600" b="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</a:tr>
              <a:tr h="711386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Проконтролированная площадь, </a:t>
                      </a:r>
                      <a:r>
                        <a:rPr lang="ru-RU" sz="2000" dirty="0" err="1">
                          <a:effectLst/>
                          <a:latin typeface="+mn-lt"/>
                        </a:rPr>
                        <a:t>тыс.га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</a:rPr>
                        <a:t>41 571,23</a:t>
                      </a:r>
                      <a:endParaRPr lang="ru-RU" sz="20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54 336,9</a:t>
                      </a:r>
                      <a:endParaRPr lang="ru-RU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</a:tr>
              <a:tr h="995494"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Установлено правонарушений на площади, </a:t>
                      </a:r>
                      <a:r>
                        <a:rPr lang="ru-RU" sz="2000" dirty="0" err="1">
                          <a:effectLst/>
                          <a:latin typeface="+mn-lt"/>
                        </a:rPr>
                        <a:t>тыс.га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</a:rPr>
                        <a:t>4 638,6</a:t>
                      </a:r>
                      <a:endParaRPr lang="ru-RU" sz="20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5 941,7</a:t>
                      </a:r>
                      <a:endParaRPr lang="ru-RU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</a:tr>
              <a:tr h="711386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Установлено правонарушений всего, шт.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</a:rPr>
                        <a:t>33 485</a:t>
                      </a:r>
                      <a:endParaRPr lang="ru-RU" sz="20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29 724</a:t>
                      </a:r>
                      <a:endParaRPr lang="ru-RU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</a:tr>
              <a:tr h="711386">
                <a:tc>
                  <a:txBody>
                    <a:bodyPr/>
                    <a:lstStyle/>
                    <a:p>
                      <a:pPr marL="301625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+mn-lt"/>
                        </a:rPr>
                        <a:t>по отраслевым</a:t>
                      </a:r>
                      <a:r>
                        <a:rPr lang="ru-RU" sz="2000" b="0" baseline="0" dirty="0" smtClean="0">
                          <a:effectLst/>
                          <a:latin typeface="+mn-lt"/>
                        </a:rPr>
                        <a:t> статьям</a:t>
                      </a:r>
                      <a:endParaRPr lang="ru-RU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</a:rPr>
                        <a:t>23 371</a:t>
                      </a:r>
                      <a:endParaRPr lang="ru-RU" sz="20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21 164</a:t>
                      </a:r>
                      <a:endParaRPr lang="ru-RU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</a:tr>
              <a:tr h="528691">
                <a:tc>
                  <a:txBody>
                    <a:bodyPr/>
                    <a:lstStyle/>
                    <a:p>
                      <a:pPr marL="301625"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- из них по ч.2 ст. 8.7 (зарастание)</a:t>
                      </a:r>
                      <a:endParaRPr lang="ru-RU" sz="1800" b="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19 344</a:t>
                      </a:r>
                      <a:endParaRPr lang="ru-RU" sz="18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18 615</a:t>
                      </a:r>
                      <a:endParaRPr lang="ru-RU" sz="1800" b="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</a:tr>
              <a:tr h="711386">
                <a:tc>
                  <a:txBody>
                    <a:bodyPr/>
                    <a:lstStyle/>
                    <a:p>
                      <a:pPr marL="301625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+mn-lt"/>
                        </a:rPr>
                        <a:t>по статьям 17.7 – 20.25</a:t>
                      </a:r>
                      <a:endParaRPr lang="ru-RU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</a:rPr>
                        <a:t>10 114</a:t>
                      </a:r>
                      <a:endParaRPr lang="ru-RU" sz="20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8 560</a:t>
                      </a:r>
                      <a:endParaRPr lang="ru-RU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</a:tr>
            </a:tbl>
          </a:graphicData>
        </a:graphic>
      </p:graphicFrame>
      <p:sp>
        <p:nvSpPr>
          <p:cNvPr id="11" name="Заголовок 41"/>
          <p:cNvSpPr>
            <a:spLocks noGrp="1"/>
          </p:cNvSpPr>
          <p:nvPr>
            <p:ph type="title"/>
          </p:nvPr>
        </p:nvSpPr>
        <p:spPr>
          <a:xfrm>
            <a:off x="264160" y="318770"/>
            <a:ext cx="7294879" cy="1062990"/>
          </a:xfrm>
        </p:spPr>
        <p:txBody>
          <a:bodyPr anchor="ctr">
            <a:noAutofit/>
          </a:bodyPr>
          <a:lstStyle/>
          <a:p>
            <a:r>
              <a:rPr lang="ru-RU" sz="2600" dirty="0" smtClean="0">
                <a:solidFill>
                  <a:srgbClr val="542A00"/>
                </a:solidFill>
                <a:effectLst/>
              </a:rPr>
              <a:t>Административная практика:</a:t>
            </a:r>
            <a:br>
              <a:rPr lang="ru-RU" sz="2600" dirty="0" smtClean="0">
                <a:solidFill>
                  <a:srgbClr val="542A00"/>
                </a:solidFill>
                <a:effectLst/>
              </a:rPr>
            </a:br>
            <a:r>
              <a:rPr lang="ru-RU" sz="2600" b="0" i="1" cap="none" dirty="0" smtClean="0">
                <a:solidFill>
                  <a:srgbClr val="542A00"/>
                </a:solidFill>
                <a:effectLst/>
              </a:rPr>
              <a:t>объем и структура правонарушений</a:t>
            </a:r>
            <a:endParaRPr lang="ru-RU" sz="2600" b="0" i="1" dirty="0">
              <a:solidFill>
                <a:srgbClr val="542A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33680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6</a:t>
            </a:fld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948139" y="823157"/>
            <a:ext cx="3898421" cy="5941968"/>
          </a:xfrm>
          <a:prstGeom prst="rect">
            <a:avLst/>
          </a:prstGeom>
          <a:noFill/>
        </p:spPr>
        <p:txBody>
          <a:bodyPr wrap="square" lIns="93303" tIns="46651" rIns="93303" bIns="46651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ВЫВОДЫ:</a:t>
            </a:r>
          </a:p>
          <a:p>
            <a:pPr algn="just"/>
            <a:endParaRPr lang="ru-RU" sz="2000" dirty="0" smtClean="0">
              <a:solidFill>
                <a:srgbClr val="663300"/>
              </a:solidFill>
              <a:latin typeface="Arial Narrow" panose="020B0606020202030204" pitchFamily="34" charset="0"/>
            </a:endParaRPr>
          </a:p>
          <a:p>
            <a:pPr indent="273050" algn="just"/>
            <a:r>
              <a:rPr lang="ru-RU" sz="2000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Незначительная практика, но вместе с тем положительная, уже начала формироваться в рамках </a:t>
            </a:r>
            <a:r>
              <a:rPr lang="ru-RU" sz="2000" dirty="0" err="1" smtClean="0">
                <a:solidFill>
                  <a:srgbClr val="663300"/>
                </a:solidFill>
                <a:latin typeface="Arial Narrow" pitchFamily="34" charset="0"/>
              </a:rPr>
              <a:t>правоприменения</a:t>
            </a:r>
            <a:r>
              <a:rPr lang="ru-RU" sz="2000" dirty="0" smtClean="0">
                <a:solidFill>
                  <a:srgbClr val="663300"/>
                </a:solidFill>
                <a:latin typeface="Arial Narrow" pitchFamily="34" charset="0"/>
              </a:rPr>
              <a:t> дополненных в компетенцию </a:t>
            </a:r>
            <a:r>
              <a:rPr lang="ru-RU" sz="2000" dirty="0" err="1" smtClean="0">
                <a:solidFill>
                  <a:srgbClr val="663300"/>
                </a:solidFill>
                <a:latin typeface="Arial Narrow" pitchFamily="34" charset="0"/>
              </a:rPr>
              <a:t>Росссельхознадзора</a:t>
            </a:r>
            <a:r>
              <a:rPr lang="ru-RU" sz="2000" smtClean="0">
                <a:solidFill>
                  <a:srgbClr val="663300"/>
                </a:solidFill>
                <a:latin typeface="Arial Narrow" pitchFamily="34" charset="0"/>
              </a:rPr>
              <a:t> статей </a:t>
            </a:r>
            <a:r>
              <a:rPr lang="ru-RU" sz="2000" dirty="0" err="1" smtClean="0">
                <a:solidFill>
                  <a:srgbClr val="663300"/>
                </a:solidFill>
                <a:latin typeface="Arial Narrow" pitchFamily="34" charset="0"/>
              </a:rPr>
              <a:t>КоАП</a:t>
            </a:r>
            <a:r>
              <a:rPr lang="ru-RU" sz="2000" dirty="0" smtClean="0">
                <a:solidFill>
                  <a:srgbClr val="663300"/>
                </a:solidFill>
                <a:latin typeface="Arial Narrow" pitchFamily="34" charset="0"/>
              </a:rPr>
              <a:t> РФ:</a:t>
            </a:r>
          </a:p>
          <a:p>
            <a:pPr indent="273050" algn="just"/>
            <a:r>
              <a:rPr lang="ru-RU" sz="2000" dirty="0" smtClean="0">
                <a:solidFill>
                  <a:srgbClr val="663300"/>
                </a:solidFill>
                <a:latin typeface="Arial Narrow" pitchFamily="34" charset="0"/>
              </a:rPr>
              <a:t>- ст. 10.9 и 10.10 (вопросы мелиорации);</a:t>
            </a:r>
          </a:p>
          <a:p>
            <a:pPr indent="273050" algn="just"/>
            <a:r>
              <a:rPr lang="ru-RU" sz="2000" dirty="0" smtClean="0">
                <a:solidFill>
                  <a:srgbClr val="663300"/>
                </a:solidFill>
                <a:latin typeface="Arial Narrow" pitchFamily="34" charset="0"/>
              </a:rPr>
              <a:t>- ч.1.1. статьи 8.8 </a:t>
            </a:r>
            <a:r>
              <a:rPr lang="ru-RU" sz="2000" dirty="0" err="1" smtClean="0">
                <a:solidFill>
                  <a:srgbClr val="663300"/>
                </a:solidFill>
                <a:latin typeface="Arial Narrow" pitchFamily="34" charset="0"/>
              </a:rPr>
              <a:t>КоАП</a:t>
            </a:r>
            <a:r>
              <a:rPr lang="ru-RU" sz="2000" dirty="0" smtClean="0">
                <a:solidFill>
                  <a:srgbClr val="663300"/>
                </a:solidFill>
                <a:latin typeface="Arial Narrow" pitchFamily="34" charset="0"/>
              </a:rPr>
              <a:t> РФ (неиспользование земельного участка из земель сельскохозяйственного назначения, оборот которого регулируется Федеральным законом от 24 июля 2002 года № 101-ФЗ «Об обороте земель сельскохозяйственного назначения»).</a:t>
            </a:r>
            <a:endParaRPr lang="ru-RU" sz="2000" dirty="0">
              <a:solidFill>
                <a:srgbClr val="6633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41322" y="1971037"/>
          <a:ext cx="6128438" cy="422712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517579"/>
                <a:gridCol w="1610859"/>
              </a:tblGrid>
              <a:tr h="650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Показатель</a:t>
                      </a:r>
                      <a:endParaRPr lang="ru-RU" sz="20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Количество</a:t>
                      </a:r>
                      <a:endParaRPr lang="ru-RU" sz="20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</a:tr>
              <a:tr h="7113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Установлено </a:t>
                      </a:r>
                      <a:r>
                        <a:rPr lang="ru-RU" sz="2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правонарушений:</a:t>
                      </a:r>
                      <a:endParaRPr lang="ru-RU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</a:tr>
              <a:tr h="731334">
                <a:tc>
                  <a:txBody>
                    <a:bodyPr/>
                    <a:lstStyle/>
                    <a:p>
                      <a:pPr marL="3016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по ч.</a:t>
                      </a:r>
                      <a:r>
                        <a:rPr lang="ru-RU" sz="2000" b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1.1 статьи 8.8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1 400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</a:tr>
              <a:tr h="711386">
                <a:tc>
                  <a:txBody>
                    <a:bodyPr/>
                    <a:lstStyle/>
                    <a:p>
                      <a:pPr marL="3016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по статье 10.9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</a:tr>
              <a:tr h="711386">
                <a:tc>
                  <a:txBody>
                    <a:bodyPr/>
                    <a:lstStyle/>
                    <a:p>
                      <a:pPr marL="3016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по статье</a:t>
                      </a:r>
                      <a:r>
                        <a:rPr lang="ru-RU" sz="2000" b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 10.10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68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</a:tr>
              <a:tr h="711386">
                <a:tc>
                  <a:txBody>
                    <a:bodyPr/>
                    <a:lstStyle/>
                    <a:p>
                      <a:pPr marL="3016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ИТОГО:</a:t>
                      </a:r>
                      <a:endParaRPr lang="ru-RU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1468</a:t>
                      </a:r>
                      <a:endParaRPr lang="ru-RU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311" marR="59311" marT="0" marB="0" anchor="ctr"/>
                </a:tc>
              </a:tr>
            </a:tbl>
          </a:graphicData>
        </a:graphic>
      </p:graphicFrame>
      <p:sp>
        <p:nvSpPr>
          <p:cNvPr id="11" name="Заголовок 41"/>
          <p:cNvSpPr>
            <a:spLocks noGrp="1"/>
          </p:cNvSpPr>
          <p:nvPr>
            <p:ph type="title"/>
          </p:nvPr>
        </p:nvSpPr>
        <p:spPr>
          <a:xfrm>
            <a:off x="0" y="318770"/>
            <a:ext cx="8249920" cy="1062990"/>
          </a:xfrm>
        </p:spPr>
        <p:txBody>
          <a:bodyPr anchor="ctr">
            <a:noAutofit/>
          </a:bodyPr>
          <a:lstStyle/>
          <a:p>
            <a:r>
              <a:rPr lang="ru-RU" sz="2400" dirty="0" smtClean="0">
                <a:solidFill>
                  <a:srgbClr val="542A00"/>
                </a:solidFill>
                <a:effectLst/>
              </a:rPr>
              <a:t>Административная практика:</a:t>
            </a:r>
            <a:br>
              <a:rPr lang="ru-RU" sz="2400" dirty="0" smtClean="0">
                <a:solidFill>
                  <a:srgbClr val="542A00"/>
                </a:solidFill>
                <a:effectLst/>
              </a:rPr>
            </a:br>
            <a:r>
              <a:rPr lang="ru-RU" sz="2300" b="0" i="1" cap="none" dirty="0" err="1" smtClean="0">
                <a:solidFill>
                  <a:srgbClr val="542A00"/>
                </a:solidFill>
                <a:effectLst/>
              </a:rPr>
              <a:t>правоприменение</a:t>
            </a:r>
            <a:r>
              <a:rPr lang="ru-RU" sz="2300" b="0" i="1" cap="none" dirty="0" smtClean="0">
                <a:solidFill>
                  <a:srgbClr val="542A00"/>
                </a:solidFill>
                <a:effectLst/>
              </a:rPr>
              <a:t> статей 10.9, 10.10, ч.1.1 ст. 8.8 </a:t>
            </a:r>
            <a:r>
              <a:rPr lang="ru-RU" sz="2300" b="0" i="1" cap="none" dirty="0" err="1" smtClean="0">
                <a:solidFill>
                  <a:srgbClr val="542A00"/>
                </a:solidFill>
                <a:effectLst/>
              </a:rPr>
              <a:t>КоАП</a:t>
            </a:r>
            <a:r>
              <a:rPr lang="ru-RU" sz="2300" b="0" i="1" cap="none" dirty="0" smtClean="0">
                <a:solidFill>
                  <a:srgbClr val="542A00"/>
                </a:solidFill>
                <a:effectLst/>
              </a:rPr>
              <a:t> РФ</a:t>
            </a:r>
            <a:endParaRPr lang="ru-RU" sz="2300" b="0" i="1" dirty="0">
              <a:solidFill>
                <a:srgbClr val="542A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1"/>
          <p:cNvSpPr>
            <a:spLocks noGrp="1"/>
          </p:cNvSpPr>
          <p:nvPr>
            <p:ph type="title"/>
          </p:nvPr>
        </p:nvSpPr>
        <p:spPr>
          <a:xfrm>
            <a:off x="338020" y="264160"/>
            <a:ext cx="7383580" cy="772160"/>
          </a:xfrm>
        </p:spPr>
        <p:txBody>
          <a:bodyPr anchor="ctr">
            <a:noAutofit/>
          </a:bodyPr>
          <a:lstStyle/>
          <a:p>
            <a:r>
              <a:rPr lang="ru-RU" sz="2400" dirty="0" smtClean="0">
                <a:solidFill>
                  <a:srgbClr val="542A00"/>
                </a:solidFill>
                <a:effectLst/>
              </a:rPr>
              <a:t>Административная практика:</a:t>
            </a:r>
            <a:br>
              <a:rPr lang="ru-RU" sz="2400" dirty="0" smtClean="0">
                <a:solidFill>
                  <a:srgbClr val="542A00"/>
                </a:solidFill>
                <a:effectLst/>
              </a:rPr>
            </a:br>
            <a:r>
              <a:rPr lang="ru-RU" sz="2400" b="0" i="1" cap="none" dirty="0" smtClean="0">
                <a:solidFill>
                  <a:srgbClr val="542A00"/>
                </a:solidFill>
                <a:effectLst/>
              </a:rPr>
              <a:t>меры правового регулирования</a:t>
            </a:r>
            <a:endParaRPr lang="ru-RU" sz="2400" b="0" i="1" dirty="0">
              <a:solidFill>
                <a:srgbClr val="542A00"/>
              </a:solidFill>
              <a:effectLst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5552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7</a:t>
            </a:fld>
            <a:endParaRPr lang="ru-RU" sz="1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95802383"/>
              </p:ext>
            </p:extLst>
          </p:nvPr>
        </p:nvGraphicFramePr>
        <p:xfrm>
          <a:off x="243841" y="1273351"/>
          <a:ext cx="7315200" cy="5533849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4920342"/>
                <a:gridCol w="1197429"/>
                <a:gridCol w="1197429"/>
              </a:tblGrid>
              <a:tr h="453849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effectLst/>
                          <a:latin typeface="+mn-lt"/>
                        </a:rPr>
                        <a:t> Принятые меры</a:t>
                      </a:r>
                      <a:endParaRPr lang="ru-RU" sz="1400" b="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 smtClean="0">
                          <a:effectLst/>
                          <a:latin typeface="+mn-lt"/>
                        </a:rPr>
                        <a:t>2014 год</a:t>
                      </a:r>
                      <a:endParaRPr lang="ru-RU" sz="1400" b="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2013 год</a:t>
                      </a:r>
                      <a:endParaRPr lang="ru-RU" sz="1400" b="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  <a:tr h="607525"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</a:rPr>
                        <a:t>Вынесено постановлений о привлечении к административной ответственности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n-lt"/>
                        </a:rPr>
                        <a:t>29 676</a:t>
                      </a:r>
                      <a:endParaRPr lang="ru-RU" sz="15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18 846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  <a:tr h="546773"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</a:rPr>
                        <a:t>Внесено </a:t>
                      </a:r>
                      <a:r>
                        <a:rPr lang="ru-RU" sz="1500" b="0" dirty="0">
                          <a:effectLst/>
                          <a:latin typeface="+mn-lt"/>
                        </a:rPr>
                        <a:t>представлений об устранении причин и условий, способ. </a:t>
                      </a:r>
                      <a:r>
                        <a:rPr lang="ru-RU" sz="1500" b="0" dirty="0" smtClean="0">
                          <a:effectLst/>
                          <a:latin typeface="+mn-lt"/>
                        </a:rPr>
                        <a:t>правонарушению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n-lt"/>
                        </a:rPr>
                        <a:t>2 975</a:t>
                      </a:r>
                      <a:endParaRPr lang="ru-RU" sz="15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3 492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  <a:tr h="303763"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</a:rPr>
                        <a:t>Выдано </a:t>
                      </a:r>
                      <a:r>
                        <a:rPr lang="ru-RU" sz="1500" b="0" dirty="0">
                          <a:effectLst/>
                          <a:latin typeface="+mn-lt"/>
                        </a:rPr>
                        <a:t>предписаний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n-lt"/>
                        </a:rPr>
                        <a:t>22 980</a:t>
                      </a:r>
                      <a:endParaRPr lang="ru-RU" sz="15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20 179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  <a:tr h="303763">
                <a:tc>
                  <a:txBody>
                    <a:bodyPr/>
                    <a:lstStyle/>
                    <a:p>
                      <a:pPr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</a:rPr>
                        <a:t>Устранено </a:t>
                      </a:r>
                      <a:r>
                        <a:rPr lang="ru-RU" sz="1500" b="0" dirty="0">
                          <a:effectLst/>
                          <a:latin typeface="+mn-lt"/>
                        </a:rPr>
                        <a:t>нарушений, шт.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n-lt"/>
                        </a:rPr>
                        <a:t>10 478</a:t>
                      </a:r>
                      <a:endParaRPr lang="ru-RU" sz="15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11 683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  <a:tr h="303763"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</a:rPr>
                        <a:t>Наложено </a:t>
                      </a:r>
                      <a:r>
                        <a:rPr lang="ru-RU" sz="1500" b="0" dirty="0">
                          <a:effectLst/>
                          <a:latin typeface="+mn-lt"/>
                        </a:rPr>
                        <a:t>штрафов, тыс. руб.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n-lt"/>
                        </a:rPr>
                        <a:t>216 865,2</a:t>
                      </a:r>
                      <a:endParaRPr lang="ru-RU" sz="15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145 931,6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  <a:tr h="303763"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</a:rPr>
                        <a:t>Взыскано </a:t>
                      </a:r>
                      <a:r>
                        <a:rPr lang="ru-RU" sz="1500" b="0" dirty="0">
                          <a:effectLst/>
                          <a:latin typeface="+mn-lt"/>
                        </a:rPr>
                        <a:t>штрафов, тыс. руб.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n-lt"/>
                        </a:rPr>
                        <a:t>135 993,2</a:t>
                      </a:r>
                      <a:endParaRPr lang="ru-RU" sz="15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110</a:t>
                      </a:r>
                      <a:r>
                        <a:rPr lang="ru-RU" sz="1500" b="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255,2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  <a:tr h="303763"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</a:rPr>
                        <a:t>Приостановлена деятельность,</a:t>
                      </a:r>
                      <a:r>
                        <a:rPr lang="ru-RU" sz="1500" b="0" baseline="0" dirty="0" smtClean="0">
                          <a:effectLst/>
                          <a:latin typeface="+mn-lt"/>
                        </a:rPr>
                        <a:t> случаев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ru-RU" sz="15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−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  <a:tr h="303763"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</a:rPr>
                        <a:t>Площадь </a:t>
                      </a:r>
                      <a:r>
                        <a:rPr lang="ru-RU" sz="1500" b="0" dirty="0">
                          <a:effectLst/>
                          <a:latin typeface="+mn-lt"/>
                        </a:rPr>
                        <a:t>вовлеченных в </a:t>
                      </a:r>
                      <a:r>
                        <a:rPr lang="ru-RU" sz="1500" b="0" dirty="0" err="1">
                          <a:effectLst/>
                          <a:latin typeface="+mn-lt"/>
                        </a:rPr>
                        <a:t>сельхозоборот</a:t>
                      </a:r>
                      <a:r>
                        <a:rPr lang="ru-RU" sz="1500" b="0" dirty="0">
                          <a:effectLst/>
                          <a:latin typeface="+mn-lt"/>
                        </a:rPr>
                        <a:t> земель, </a:t>
                      </a:r>
                      <a:r>
                        <a:rPr lang="ru-RU" sz="1500" b="0" dirty="0" err="1">
                          <a:effectLst/>
                          <a:latin typeface="+mn-lt"/>
                        </a:rPr>
                        <a:t>тыс.га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n-lt"/>
                        </a:rPr>
                        <a:t>708,3</a:t>
                      </a:r>
                      <a:endParaRPr lang="ru-RU" sz="15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953,4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  <a:tr h="303763"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</a:rPr>
                        <a:t>Инициировано </a:t>
                      </a:r>
                      <a:r>
                        <a:rPr lang="ru-RU" sz="1500" b="0" dirty="0">
                          <a:effectLst/>
                          <a:latin typeface="+mn-lt"/>
                        </a:rPr>
                        <a:t>изъятие, </a:t>
                      </a:r>
                      <a:r>
                        <a:rPr lang="ru-RU" sz="1500" b="0" dirty="0" err="1">
                          <a:effectLst/>
                          <a:latin typeface="+mn-lt"/>
                        </a:rPr>
                        <a:t>тыс.га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n-lt"/>
                        </a:rPr>
                        <a:t>10,4</a:t>
                      </a:r>
                      <a:endParaRPr lang="ru-RU" sz="15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33,1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  <a:tr h="303763"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</a:rPr>
                        <a:t>Принято </a:t>
                      </a:r>
                      <a:r>
                        <a:rPr lang="ru-RU" sz="1500" b="0" dirty="0">
                          <a:effectLst/>
                          <a:latin typeface="+mn-lt"/>
                        </a:rPr>
                        <a:t>решение об изъятии, </a:t>
                      </a:r>
                      <a:r>
                        <a:rPr lang="ru-RU" sz="1500" b="0" dirty="0" err="1">
                          <a:effectLst/>
                          <a:latin typeface="+mn-lt"/>
                        </a:rPr>
                        <a:t>тыс.га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n-lt"/>
                        </a:rPr>
                        <a:t>3,4</a:t>
                      </a:r>
                      <a:endParaRPr lang="ru-RU" sz="15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0,3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  <a:tr h="303763"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</a:rPr>
                        <a:t>Инициировано </a:t>
                      </a:r>
                      <a:r>
                        <a:rPr lang="ru-RU" sz="1500" b="0" dirty="0">
                          <a:effectLst/>
                          <a:latin typeface="+mn-lt"/>
                        </a:rPr>
                        <a:t>расторжение договоров аренды, </a:t>
                      </a:r>
                      <a:r>
                        <a:rPr lang="ru-RU" sz="1500" b="0" dirty="0" err="1">
                          <a:effectLst/>
                          <a:latin typeface="+mn-lt"/>
                        </a:rPr>
                        <a:t>тыс.га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n-lt"/>
                        </a:rPr>
                        <a:t>79,4</a:t>
                      </a:r>
                      <a:endParaRPr lang="ru-RU" sz="15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84,9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  <a:tr h="303763"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</a:rPr>
                        <a:t>Принято </a:t>
                      </a:r>
                      <a:r>
                        <a:rPr lang="ru-RU" sz="1500" b="0" dirty="0">
                          <a:effectLst/>
                          <a:latin typeface="+mn-lt"/>
                        </a:rPr>
                        <a:t>решение о расторжении договоров аренды, </a:t>
                      </a:r>
                      <a:r>
                        <a:rPr lang="ru-RU" sz="1500" b="0" dirty="0" err="1">
                          <a:effectLst/>
                          <a:latin typeface="+mn-lt"/>
                        </a:rPr>
                        <a:t>тыс.га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n-lt"/>
                        </a:rPr>
                        <a:t>20,0</a:t>
                      </a:r>
                      <a:endParaRPr lang="ru-RU" sz="15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51,2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  <a:tr h="303763"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</a:rPr>
                        <a:t>Оформлен </a:t>
                      </a:r>
                      <a:r>
                        <a:rPr lang="ru-RU" sz="1500" b="0" dirty="0">
                          <a:effectLst/>
                          <a:latin typeface="+mn-lt"/>
                        </a:rPr>
                        <a:t>добровольный отказ, </a:t>
                      </a:r>
                      <a:r>
                        <a:rPr lang="ru-RU" sz="1500" b="0" dirty="0" err="1">
                          <a:effectLst/>
                          <a:latin typeface="+mn-lt"/>
                        </a:rPr>
                        <a:t>тыс.га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n-lt"/>
                        </a:rPr>
                        <a:t>25,1</a:t>
                      </a:r>
                      <a:endParaRPr lang="ru-RU" sz="15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138,42</a:t>
                      </a:r>
                      <a:endParaRPr lang="ru-RU" sz="15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48" marR="61248" marT="0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948139" y="751841"/>
            <a:ext cx="4040661" cy="5326415"/>
          </a:xfrm>
          <a:prstGeom prst="rect">
            <a:avLst/>
          </a:prstGeom>
          <a:noFill/>
        </p:spPr>
        <p:txBody>
          <a:bodyPr wrap="square" lIns="93303" tIns="46651" rIns="93303" bIns="46651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ВЫВОДЫ:</a:t>
            </a:r>
          </a:p>
          <a:p>
            <a:pPr algn="just"/>
            <a:endParaRPr lang="ru-RU" sz="2000" dirty="0" smtClean="0">
              <a:solidFill>
                <a:srgbClr val="663300"/>
              </a:solidFill>
              <a:latin typeface="Arial Narrow" panose="020B0606020202030204" pitchFamily="34" charset="0"/>
            </a:endParaRPr>
          </a:p>
          <a:p>
            <a:pPr indent="447675" algn="just"/>
            <a:r>
              <a:rPr lang="ru-RU" sz="2000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В той или иной степени задействованы все из возможных мер правового воздействия к нарушителям.</a:t>
            </a:r>
          </a:p>
          <a:p>
            <a:pPr indent="447675" algn="just"/>
            <a:r>
              <a:rPr lang="ru-RU" sz="2000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Наиболее распространенная мер - административные штрафы. </a:t>
            </a:r>
          </a:p>
          <a:p>
            <a:pPr indent="447675" algn="just"/>
            <a:r>
              <a:rPr lang="ru-RU" sz="2000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Показатель количества площадей по изъятию/расторжению договоров аренды по отношению к общей площади установленных правонарушений невысок. Это объясняется трудностями в реализации механизма изъятия/расторжения договоров аренды земельных участков с нерадивыми землепользователями.</a:t>
            </a:r>
            <a:endParaRPr lang="ru-RU" sz="2000" dirty="0">
              <a:solidFill>
                <a:srgbClr val="66330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360" y="339090"/>
            <a:ext cx="11033760" cy="1200150"/>
          </a:xfrm>
        </p:spPr>
        <p:txBody>
          <a:bodyPr anchor="ctr">
            <a:normAutofit/>
          </a:bodyPr>
          <a:lstStyle/>
          <a:p>
            <a:r>
              <a:rPr lang="ru-RU" sz="2800" dirty="0" smtClean="0">
                <a:solidFill>
                  <a:srgbClr val="542A00"/>
                </a:solidFill>
                <a:effectLst/>
              </a:rPr>
              <a:t>итоговая оценка</a:t>
            </a:r>
            <a:br>
              <a:rPr lang="ru-RU" sz="2800" dirty="0" smtClean="0">
                <a:solidFill>
                  <a:srgbClr val="542A00"/>
                </a:solidFill>
                <a:effectLst/>
              </a:rPr>
            </a:br>
            <a:r>
              <a:rPr lang="ru-RU" sz="2800" b="0" cap="none" dirty="0" smtClean="0">
                <a:solidFill>
                  <a:srgbClr val="542A00"/>
                </a:solidFill>
                <a:effectLst/>
              </a:rPr>
              <a:t>административной практики в лицах</a:t>
            </a:r>
            <a:endParaRPr lang="ru-RU" sz="2800" dirty="0">
              <a:solidFill>
                <a:srgbClr val="542A00"/>
              </a:solidFill>
              <a:effectLst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670711" y="1551150"/>
            <a:ext cx="4743469" cy="4323874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spcBef>
                <a:spcPts val="60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Положительная практика:</a:t>
            </a:r>
          </a:p>
          <a:p>
            <a:pPr algn="ctr">
              <a:lnSpc>
                <a:spcPts val="2400"/>
              </a:lnSpc>
              <a:spcBef>
                <a:spcPts val="0"/>
              </a:spcBef>
            </a:pPr>
            <a:endParaRPr lang="ru-RU" sz="1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b="1" dirty="0" smtClean="0"/>
              <a:t>ТУ по Орловской и Курской областям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b="1" dirty="0" smtClean="0"/>
              <a:t>ТУ по Красноярскому краю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Ростовской и Волгоградской областям, Республике Калмыкия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Липецкой области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Иркутской области и Республике Бурятия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Республике Мордовия и Пензенской области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6197115" y="1551150"/>
            <a:ext cx="5425925" cy="4971570"/>
          </a:xfrm>
        </p:spPr>
        <p:txBody>
          <a:bodyPr>
            <a:noAutofit/>
          </a:bodyPr>
          <a:lstStyle/>
          <a:p>
            <a:pPr>
              <a:lnSpc>
                <a:spcPts val="2400"/>
              </a:lnSpc>
              <a:spcBef>
                <a:spcPts val="600"/>
              </a:spcBef>
              <a:buNone/>
            </a:pPr>
            <a:r>
              <a:rPr lang="ru-RU" sz="1800" b="1" dirty="0" smtClean="0">
                <a:solidFill>
                  <a:srgbClr val="993300"/>
                </a:solidFill>
              </a:rPr>
              <a:t>Отрицательная практика:</a:t>
            </a:r>
            <a:endParaRPr lang="ru-RU" sz="1800" dirty="0" smtClean="0">
              <a:solidFill>
                <a:srgbClr val="993300"/>
              </a:solidFill>
            </a:endParaRPr>
          </a:p>
          <a:p>
            <a:pPr>
              <a:lnSpc>
                <a:spcPts val="2400"/>
              </a:lnSpc>
              <a:spcBef>
                <a:spcPts val="0"/>
              </a:spcBef>
            </a:pPr>
            <a:endParaRPr lang="ru-RU" sz="1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  <a:spcBef>
                <a:spcPts val="600"/>
              </a:spcBef>
              <a:buClr>
                <a:srgbClr val="993300"/>
              </a:buClr>
            </a:pPr>
            <a:r>
              <a:rPr lang="ru-RU" sz="1800" dirty="0" smtClean="0"/>
              <a:t>ТУ по Костромской и Ивановской областям</a:t>
            </a:r>
          </a:p>
          <a:p>
            <a:pPr>
              <a:lnSpc>
                <a:spcPts val="2400"/>
              </a:lnSpc>
              <a:spcBef>
                <a:spcPts val="600"/>
              </a:spcBef>
              <a:buClr>
                <a:srgbClr val="993300"/>
              </a:buClr>
            </a:pPr>
            <a:r>
              <a:rPr lang="ru-RU" sz="1800" dirty="0" smtClean="0"/>
              <a:t>ТУ по Рязанской и Тамбовской областям</a:t>
            </a:r>
          </a:p>
          <a:p>
            <a:pPr>
              <a:lnSpc>
                <a:spcPts val="2400"/>
              </a:lnSpc>
              <a:spcBef>
                <a:spcPts val="600"/>
              </a:spcBef>
              <a:buClr>
                <a:srgbClr val="993300"/>
              </a:buClr>
            </a:pPr>
            <a:r>
              <a:rPr lang="ru-RU" sz="1800" dirty="0" smtClean="0"/>
              <a:t>ТУ по Тверской и Псковской областям</a:t>
            </a:r>
          </a:p>
          <a:p>
            <a:pPr>
              <a:lnSpc>
                <a:spcPts val="2400"/>
              </a:lnSpc>
              <a:spcBef>
                <a:spcPts val="600"/>
              </a:spcBef>
              <a:buClr>
                <a:srgbClr val="993300"/>
              </a:buClr>
            </a:pPr>
            <a:r>
              <a:rPr lang="ru-RU" sz="1800" dirty="0" smtClean="0"/>
              <a:t>ТУ по Республике Коми</a:t>
            </a:r>
          </a:p>
          <a:p>
            <a:pPr>
              <a:lnSpc>
                <a:spcPts val="2400"/>
              </a:lnSpc>
              <a:spcBef>
                <a:spcPts val="600"/>
              </a:spcBef>
              <a:buClr>
                <a:srgbClr val="993300"/>
              </a:buClr>
            </a:pPr>
            <a:r>
              <a:rPr lang="ru-RU" sz="1800" dirty="0" smtClean="0"/>
              <a:t>ТУ по Калининградской области</a:t>
            </a:r>
          </a:p>
          <a:p>
            <a:pPr>
              <a:lnSpc>
                <a:spcPts val="2400"/>
              </a:lnSpc>
              <a:spcBef>
                <a:spcPts val="600"/>
              </a:spcBef>
              <a:buClr>
                <a:srgbClr val="993300"/>
              </a:buClr>
            </a:pPr>
            <a:r>
              <a:rPr lang="ru-RU" sz="1800" dirty="0" smtClean="0"/>
              <a:t>ТУ по Карачаево-Черкесской Республике</a:t>
            </a:r>
          </a:p>
          <a:p>
            <a:pPr>
              <a:lnSpc>
                <a:spcPts val="2400"/>
              </a:lnSpc>
              <a:spcBef>
                <a:spcPts val="600"/>
              </a:spcBef>
              <a:buClr>
                <a:srgbClr val="993300"/>
              </a:buClr>
            </a:pPr>
            <a:r>
              <a:rPr lang="ru-RU" sz="1800" dirty="0" smtClean="0"/>
              <a:t>ТУ по Ставропольскому краю</a:t>
            </a:r>
          </a:p>
          <a:p>
            <a:pPr>
              <a:lnSpc>
                <a:spcPts val="2400"/>
              </a:lnSpc>
              <a:spcBef>
                <a:spcPts val="600"/>
              </a:spcBef>
              <a:buClr>
                <a:srgbClr val="993300"/>
              </a:buClr>
            </a:pPr>
            <a:r>
              <a:rPr lang="ru-RU" sz="1800" dirty="0" smtClean="0"/>
              <a:t>ТУ по Оренбургской области</a:t>
            </a:r>
          </a:p>
          <a:p>
            <a:pPr>
              <a:lnSpc>
                <a:spcPts val="2400"/>
              </a:lnSpc>
              <a:spcBef>
                <a:spcPts val="600"/>
              </a:spcBef>
              <a:buClr>
                <a:srgbClr val="993300"/>
              </a:buClr>
            </a:pPr>
            <a:r>
              <a:rPr lang="ru-RU" sz="1800" dirty="0" smtClean="0"/>
              <a:t>ТУ по Челябинской области</a:t>
            </a:r>
          </a:p>
          <a:p>
            <a:pPr>
              <a:lnSpc>
                <a:spcPts val="2400"/>
              </a:lnSpc>
              <a:spcBef>
                <a:spcPts val="600"/>
              </a:spcBef>
              <a:buClr>
                <a:srgbClr val="993300"/>
              </a:buClr>
            </a:pPr>
            <a:r>
              <a:rPr lang="ru-RU" sz="1800" b="1" dirty="0" smtClean="0"/>
              <a:t>ТУ по Чеченской Республике</a:t>
            </a:r>
          </a:p>
          <a:p>
            <a:pPr>
              <a:lnSpc>
                <a:spcPts val="2400"/>
              </a:lnSpc>
              <a:spcBef>
                <a:spcPts val="600"/>
              </a:spcBef>
              <a:buClr>
                <a:srgbClr val="993300"/>
              </a:buClr>
            </a:pPr>
            <a:r>
              <a:rPr lang="ru-RU" sz="1800" b="1" dirty="0" smtClean="0"/>
              <a:t>ТУ по Республике Саха (Якутия)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7584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8</a:t>
            </a:fld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1"/>
          <p:cNvSpPr>
            <a:spLocks noGrp="1"/>
          </p:cNvSpPr>
          <p:nvPr>
            <p:ph type="title"/>
          </p:nvPr>
        </p:nvSpPr>
        <p:spPr>
          <a:xfrm>
            <a:off x="338020" y="264160"/>
            <a:ext cx="7383580" cy="772160"/>
          </a:xfrm>
        </p:spPr>
        <p:txBody>
          <a:bodyPr anchor="ctr">
            <a:noAutofit/>
          </a:bodyPr>
          <a:lstStyle/>
          <a:p>
            <a:r>
              <a:rPr lang="ru-RU" sz="2400" dirty="0" smtClean="0">
                <a:solidFill>
                  <a:srgbClr val="542A00"/>
                </a:solidFill>
                <a:effectLst/>
              </a:rPr>
              <a:t>Практика возмещения вреда,</a:t>
            </a:r>
            <a:br>
              <a:rPr lang="ru-RU" sz="2400" dirty="0" smtClean="0">
                <a:solidFill>
                  <a:srgbClr val="542A00"/>
                </a:solidFill>
                <a:effectLst/>
              </a:rPr>
            </a:br>
            <a:r>
              <a:rPr lang="ru-RU" sz="2400" b="0" i="1" cap="none" dirty="0" smtClean="0">
                <a:solidFill>
                  <a:srgbClr val="542A00"/>
                </a:solidFill>
                <a:effectLst/>
              </a:rPr>
              <a:t>причиненного землям </a:t>
            </a:r>
            <a:r>
              <a:rPr lang="ru-RU" sz="2400" b="0" i="1" cap="none" dirty="0" err="1" smtClean="0">
                <a:solidFill>
                  <a:srgbClr val="542A00"/>
                </a:solidFill>
                <a:effectLst/>
              </a:rPr>
              <a:t>сельхозназначения</a:t>
            </a:r>
            <a:endParaRPr lang="ru-RU" sz="2400" b="0" i="1" dirty="0">
              <a:solidFill>
                <a:srgbClr val="542A00"/>
              </a:solidFill>
              <a:effectLst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5552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9</a:t>
            </a:fld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948139" y="1727200"/>
            <a:ext cx="4040661" cy="4403085"/>
          </a:xfrm>
          <a:prstGeom prst="rect">
            <a:avLst/>
          </a:prstGeom>
          <a:noFill/>
        </p:spPr>
        <p:txBody>
          <a:bodyPr wrap="square" lIns="93303" tIns="46651" rIns="93303" bIns="46651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ВЫВОДЫ:</a:t>
            </a:r>
          </a:p>
          <a:p>
            <a:pPr algn="just"/>
            <a:endParaRPr lang="ru-RU" sz="2000" dirty="0" smtClean="0">
              <a:solidFill>
                <a:srgbClr val="663300"/>
              </a:solidFill>
              <a:latin typeface="Arial Narrow" panose="020B0606020202030204" pitchFamily="34" charset="0"/>
            </a:endParaRPr>
          </a:p>
          <a:p>
            <a:pPr indent="447675" algn="just"/>
            <a:r>
              <a:rPr lang="ru-RU" sz="2000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Итого в денежном эквиваленте сумма возмещения составила  152 млн. руб.</a:t>
            </a:r>
          </a:p>
          <a:p>
            <a:pPr indent="447675" algn="just"/>
            <a:r>
              <a:rPr lang="ru-RU" sz="2000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С 2014 года судами Тульской, Омской областей, Красноярского края уже вынесены и вступили в законную силу решения о необходимости возмещения вреда, причиненного почвам, одновременно как путем проведения рекультивации нарушенных земель, так и в денежном эквиваленте.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64438764"/>
              </p:ext>
            </p:extLst>
          </p:nvPr>
        </p:nvGraphicFramePr>
        <p:xfrm>
          <a:off x="392970" y="1503680"/>
          <a:ext cx="6861270" cy="4887201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4422870"/>
                <a:gridCol w="2438400"/>
              </a:tblGrid>
              <a:tr h="284480">
                <a:tc>
                  <a:txBody>
                    <a:bodyPr/>
                    <a:lstStyle/>
                    <a:p>
                      <a:pPr algn="ctr"/>
                      <a:r>
                        <a:rPr lang="ru-RU" sz="1600" b="0" i="1" dirty="0" smtClean="0">
                          <a:latin typeface="+mn-lt"/>
                        </a:rPr>
                        <a:t>Показатель</a:t>
                      </a:r>
                      <a:endParaRPr lang="ru-RU" sz="1600" b="0" i="1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1" dirty="0" smtClean="0">
                          <a:latin typeface="+mn-lt"/>
                        </a:rPr>
                        <a:t>2014 год</a:t>
                      </a:r>
                      <a:endParaRPr lang="ru-RU" sz="1600" b="0" i="1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</a:tr>
              <a:tr h="5881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dirty="0" smtClean="0">
                          <a:effectLst/>
                          <a:latin typeface="+mn-lt"/>
                        </a:rPr>
                        <a:t>Выявлено случаев с причинением вреда</a:t>
                      </a:r>
                      <a:endParaRPr lang="ru-RU" sz="1800" b="0" i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dirty="0" smtClean="0">
                          <a:effectLst/>
                          <a:latin typeface="+mn-lt"/>
                        </a:rPr>
                        <a:t>2072</a:t>
                      </a:r>
                      <a:endParaRPr lang="ru-RU" sz="1800" b="0" i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5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dirty="0" smtClean="0">
                          <a:effectLst/>
                          <a:latin typeface="+mn-lt"/>
                        </a:rPr>
                        <a:t>Произведен расчет ущерба</a:t>
                      </a:r>
                      <a:endParaRPr lang="ru-RU" sz="1800" b="0" i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dirty="0" smtClean="0">
                          <a:effectLst/>
                          <a:latin typeface="+mn-lt"/>
                        </a:rPr>
                        <a:t>1 600</a:t>
                      </a:r>
                      <a:endParaRPr lang="ru-RU" sz="1800" b="0" i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568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effectLst/>
                          <a:latin typeface="+mn-lt"/>
                        </a:rPr>
                        <a:t>Сумма рассчитанного</a:t>
                      </a:r>
                      <a:r>
                        <a:rPr lang="ru-RU" sz="1800" b="1" i="0" baseline="0" dirty="0" smtClean="0">
                          <a:effectLst/>
                          <a:latin typeface="+mn-lt"/>
                        </a:rPr>
                        <a:t> ущерба</a:t>
                      </a:r>
                      <a:endParaRPr lang="ru-RU" sz="1800" b="1" i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effectLst/>
                          <a:latin typeface="+mn-lt"/>
                        </a:rPr>
                        <a:t>12,4 млрд.руб.</a:t>
                      </a:r>
                      <a:endParaRPr lang="ru-RU" sz="1800" b="1" i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1519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В</a:t>
                      </a: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озмещено добровольно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3,12 </a:t>
                      </a:r>
                      <a:r>
                        <a:rPr lang="ru-RU" sz="1800" b="1" i="0" dirty="0" smtClean="0">
                          <a:effectLst/>
                          <a:latin typeface="+mn-lt"/>
                        </a:rPr>
                        <a:t>млрд.руб.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827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 в денежном эквиваленте</a:t>
                      </a:r>
                      <a:endParaRPr lang="ru-RU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33026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12,0 </a:t>
                      </a:r>
                      <a:r>
                        <a:rPr lang="ru-RU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млн.руб.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2512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 путем рекультивации</a:t>
                      </a:r>
                      <a:endParaRPr lang="ru-RU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33026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3,0 </a:t>
                      </a:r>
                      <a:r>
                        <a:rPr lang="ru-RU" sz="1800" b="0" i="0" dirty="0" smtClean="0">
                          <a:effectLst/>
                          <a:latin typeface="+mn-lt"/>
                        </a:rPr>
                        <a:t>млрд.руб.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82278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Судами удовлетворены иски о возмещении на</a:t>
                      </a:r>
                      <a:r>
                        <a:rPr lang="ru-RU" sz="18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 сумму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1,9 </a:t>
                      </a:r>
                      <a:r>
                        <a:rPr lang="ru-RU" sz="1800" b="1" i="0" dirty="0" smtClean="0">
                          <a:effectLst/>
                          <a:latin typeface="+mn-lt"/>
                        </a:rPr>
                        <a:t>млрд.руб.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5449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 из них по факту в денежном эквиваленте</a:t>
                      </a:r>
                      <a:endParaRPr lang="ru-RU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33026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140,0 </a:t>
                      </a:r>
                      <a:r>
                        <a:rPr lang="ru-RU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млн.руб.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5421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 из них по факту путем рекультивации</a:t>
                      </a:r>
                      <a:endParaRPr lang="ru-RU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33026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190,8 </a:t>
                      </a:r>
                      <a:r>
                        <a:rPr lang="ru-RU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млн.руб.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360" y="339090"/>
            <a:ext cx="11033760" cy="1200150"/>
          </a:xfrm>
        </p:spPr>
        <p:txBody>
          <a:bodyPr anchor="ctr">
            <a:normAutofit/>
          </a:bodyPr>
          <a:lstStyle/>
          <a:p>
            <a:r>
              <a:rPr lang="ru-RU" sz="2600" dirty="0" smtClean="0">
                <a:solidFill>
                  <a:srgbClr val="542A00"/>
                </a:solidFill>
                <a:effectLst/>
              </a:rPr>
              <a:t>итоговая оценка</a:t>
            </a:r>
            <a:br>
              <a:rPr lang="ru-RU" sz="2600" dirty="0" smtClean="0">
                <a:solidFill>
                  <a:srgbClr val="542A00"/>
                </a:solidFill>
                <a:effectLst/>
              </a:rPr>
            </a:br>
            <a:r>
              <a:rPr lang="ru-RU" sz="2600" cap="none" dirty="0" smtClean="0">
                <a:solidFill>
                  <a:srgbClr val="542A00"/>
                </a:solidFill>
                <a:effectLst/>
              </a:rPr>
              <a:t>работы по возмещению вреда в лицах</a:t>
            </a:r>
            <a:endParaRPr lang="ru-RU" sz="2600" dirty="0">
              <a:solidFill>
                <a:srgbClr val="542A00"/>
              </a:solidFill>
              <a:effectLst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670711" y="1551150"/>
            <a:ext cx="5079849" cy="4687090"/>
          </a:xfrm>
        </p:spPr>
        <p:txBody>
          <a:bodyPr>
            <a:noAutofit/>
          </a:bodyPr>
          <a:lstStyle/>
          <a:p>
            <a:pPr>
              <a:lnSpc>
                <a:spcPts val="2400"/>
              </a:lnSpc>
              <a:spcBef>
                <a:spcPts val="60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Положительная практика:</a:t>
            </a:r>
          </a:p>
          <a:p>
            <a:pPr algn="ctr">
              <a:lnSpc>
                <a:spcPts val="2400"/>
              </a:lnSpc>
              <a:spcBef>
                <a:spcPts val="600"/>
              </a:spcBef>
            </a:pPr>
            <a:endParaRPr lang="ru-RU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fontAlgn="base">
              <a:lnSpc>
                <a:spcPts val="2400"/>
              </a:lnSpc>
              <a:spcBef>
                <a:spcPts val="600"/>
              </a:spcBef>
            </a:pPr>
            <a:r>
              <a:rPr lang="ru-RU" sz="1800" b="1" dirty="0" smtClean="0"/>
              <a:t>ТУ по Орловской и Курской областям</a:t>
            </a:r>
          </a:p>
          <a:p>
            <a:pPr algn="just" fontAlgn="base">
              <a:lnSpc>
                <a:spcPts val="2400"/>
              </a:lnSpc>
              <a:spcBef>
                <a:spcPts val="600"/>
              </a:spcBef>
            </a:pPr>
            <a:r>
              <a:rPr lang="ru-RU" sz="1800" b="1" dirty="0" smtClean="0"/>
              <a:t>ТУ по Красноярскому краю</a:t>
            </a:r>
          </a:p>
          <a:p>
            <a:pPr algn="just" fontAlgn="base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Брянской и Смоленской областям</a:t>
            </a:r>
          </a:p>
          <a:p>
            <a:pPr algn="just" fontAlgn="base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г. Москва, Московской и Тульской областям</a:t>
            </a:r>
          </a:p>
          <a:p>
            <a:pPr algn="just" fontAlgn="base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Санкт-Петербургу и Ленинградской области</a:t>
            </a:r>
          </a:p>
          <a:p>
            <a:pPr algn="just" fontAlgn="base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Ростовской и Волгоградской областям и Республике Калмыкия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Иркутской области и Республике Бурятия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6197115" y="1551150"/>
            <a:ext cx="5425925" cy="4971570"/>
          </a:xfrm>
        </p:spPr>
        <p:txBody>
          <a:bodyPr>
            <a:noAutofit/>
          </a:bodyPr>
          <a:lstStyle/>
          <a:p>
            <a:pPr>
              <a:lnSpc>
                <a:spcPts val="2400"/>
              </a:lnSpc>
              <a:spcBef>
                <a:spcPts val="600"/>
              </a:spcBef>
              <a:buNone/>
            </a:pPr>
            <a:r>
              <a:rPr lang="ru-RU" sz="1800" b="1" dirty="0" smtClean="0">
                <a:solidFill>
                  <a:srgbClr val="993300"/>
                </a:solidFill>
              </a:rPr>
              <a:t>Отрицательная практика:</a:t>
            </a:r>
            <a:endParaRPr lang="ru-RU" sz="1800" dirty="0" smtClean="0">
              <a:solidFill>
                <a:srgbClr val="993300"/>
              </a:solidFill>
            </a:endParaRPr>
          </a:p>
          <a:p>
            <a:pPr>
              <a:lnSpc>
                <a:spcPts val="2400"/>
              </a:lnSpc>
              <a:spcBef>
                <a:spcPts val="600"/>
              </a:spcBef>
            </a:pPr>
            <a:endParaRPr lang="ru-RU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base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Свердловской области</a:t>
            </a:r>
          </a:p>
          <a:p>
            <a:pPr fontAlgn="base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Липецкой области</a:t>
            </a:r>
          </a:p>
          <a:p>
            <a:pPr fontAlgn="base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Вологодской области</a:t>
            </a:r>
          </a:p>
          <a:p>
            <a:pPr fontAlgn="base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Калининградской области</a:t>
            </a:r>
          </a:p>
          <a:p>
            <a:pPr fontAlgn="base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Республике Башкортостан</a:t>
            </a:r>
          </a:p>
          <a:p>
            <a:pPr fontAlgn="base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Республике Татарстан</a:t>
            </a:r>
          </a:p>
          <a:p>
            <a:pPr fontAlgn="base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Челябинской области</a:t>
            </a:r>
          </a:p>
          <a:p>
            <a:pPr fontAlgn="base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Республикам Хакасия и Тыва</a:t>
            </a:r>
          </a:p>
          <a:p>
            <a:pPr fontAlgn="base"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Кемеровской области</a:t>
            </a:r>
            <a:endParaRPr lang="ru-RU" sz="1800" b="1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7584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10</a:t>
            </a:fld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360" y="339090"/>
            <a:ext cx="11033760" cy="880110"/>
          </a:xfrm>
        </p:spPr>
        <p:txBody>
          <a:bodyPr anchor="ctr">
            <a:normAutofit/>
          </a:bodyPr>
          <a:lstStyle/>
          <a:p>
            <a:r>
              <a:rPr lang="ru-RU" sz="2600" dirty="0" smtClean="0">
                <a:solidFill>
                  <a:srgbClr val="542A00"/>
                </a:solidFill>
                <a:effectLst/>
              </a:rPr>
              <a:t>ОПЫТ РАБОТЫ</a:t>
            </a:r>
            <a:br>
              <a:rPr lang="ru-RU" sz="2600" dirty="0" smtClean="0">
                <a:solidFill>
                  <a:srgbClr val="542A00"/>
                </a:solidFill>
                <a:effectLst/>
              </a:rPr>
            </a:br>
            <a:r>
              <a:rPr lang="ru-RU" sz="2600" cap="none" dirty="0" smtClean="0">
                <a:solidFill>
                  <a:srgbClr val="542A00"/>
                </a:solidFill>
                <a:effectLst/>
              </a:rPr>
              <a:t>территориальных управлений по возмещению ущерба</a:t>
            </a:r>
            <a:endParaRPr lang="ru-RU" sz="2600" cap="none" dirty="0">
              <a:solidFill>
                <a:srgbClr val="542A00"/>
              </a:solidFill>
              <a:effectLst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670711" y="1551150"/>
            <a:ext cx="5079849" cy="4687090"/>
          </a:xfrm>
        </p:spPr>
        <p:txBody>
          <a:bodyPr>
            <a:noAutofit/>
          </a:bodyPr>
          <a:lstStyle/>
          <a:p>
            <a:pPr algn="just" fontAlgn="base">
              <a:lnSpc>
                <a:spcPts val="2400"/>
              </a:lnSpc>
              <a:spcBef>
                <a:spcPts val="0"/>
              </a:spcBef>
            </a:pPr>
            <a:r>
              <a:rPr lang="ru-RU" sz="1600" b="1" dirty="0" smtClean="0"/>
              <a:t>ТУ по Орловской и Курской областям</a:t>
            </a:r>
          </a:p>
          <a:p>
            <a:pPr algn="just" fontAlgn="base">
              <a:lnSpc>
                <a:spcPts val="2400"/>
              </a:lnSpc>
              <a:spcBef>
                <a:spcPts val="0"/>
              </a:spcBef>
              <a:buNone/>
            </a:pPr>
            <a:endParaRPr lang="ru-RU" sz="1600" b="1" dirty="0" smtClean="0"/>
          </a:p>
          <a:p>
            <a:pPr marL="0" indent="0" algn="just" fontAlgn="base">
              <a:lnSpc>
                <a:spcPts val="2400"/>
              </a:lnSpc>
              <a:spcBef>
                <a:spcPts val="0"/>
              </a:spcBef>
              <a:buNone/>
            </a:pPr>
            <a:r>
              <a:rPr lang="ru-RU" sz="1600" b="1" dirty="0" smtClean="0"/>
              <a:t>Проблема:</a:t>
            </a:r>
            <a:r>
              <a:rPr lang="ru-RU" sz="1600" dirty="0" smtClean="0"/>
              <a:t> складирование свекловичного жома на </a:t>
            </a:r>
            <a:r>
              <a:rPr lang="ru-RU" sz="1600" dirty="0" err="1" smtClean="0"/>
              <a:t>сельхозземлях</a:t>
            </a:r>
            <a:r>
              <a:rPr lang="ru-RU" sz="1600" dirty="0" smtClean="0"/>
              <a:t>.</a:t>
            </a:r>
          </a:p>
          <a:p>
            <a:pPr marL="0" indent="0" algn="just" fontAlgn="base">
              <a:lnSpc>
                <a:spcPts val="24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0" algn="just" fontAlgn="base">
              <a:lnSpc>
                <a:spcPts val="2400"/>
              </a:lnSpc>
              <a:spcBef>
                <a:spcPts val="0"/>
              </a:spcBef>
              <a:buNone/>
            </a:pPr>
            <a:r>
              <a:rPr lang="ru-RU" sz="1600" b="1" dirty="0" smtClean="0"/>
              <a:t>Ущерб:</a:t>
            </a:r>
          </a:p>
          <a:p>
            <a:pPr marL="0" indent="0" algn="just" fontAlgn="base">
              <a:lnSpc>
                <a:spcPts val="2400"/>
              </a:lnSpc>
              <a:spcBef>
                <a:spcPts val="0"/>
              </a:spcBef>
            </a:pPr>
            <a:r>
              <a:rPr lang="ru-RU" sz="1600" dirty="0" smtClean="0"/>
              <a:t> на сумму свыше 1,5 млрд.рублей, всего 19 случаев загрязнения</a:t>
            </a:r>
          </a:p>
          <a:p>
            <a:pPr marL="0" indent="0" algn="just" fontAlgn="base">
              <a:lnSpc>
                <a:spcPts val="24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0" algn="just" fontAlgn="base">
              <a:lnSpc>
                <a:spcPts val="2400"/>
              </a:lnSpc>
              <a:spcBef>
                <a:spcPts val="0"/>
              </a:spcBef>
              <a:buNone/>
            </a:pPr>
            <a:r>
              <a:rPr lang="ru-RU" sz="1600" b="1" dirty="0" smtClean="0"/>
              <a:t>Решение: </a:t>
            </a:r>
          </a:p>
          <a:p>
            <a:pPr marL="0" indent="0" algn="just" fontAlgn="base">
              <a:lnSpc>
                <a:spcPts val="2400"/>
              </a:lnSpc>
              <a:spcBef>
                <a:spcPts val="0"/>
              </a:spcBef>
              <a:buNone/>
            </a:pPr>
            <a:r>
              <a:rPr lang="ru-RU" sz="1600" dirty="0" smtClean="0"/>
              <a:t>Сахарные комбинаты осуществляют оснащение производства жомосушильным оборудованием, чтобы приблизить технологию к безотходной и не создавать экологических проблем.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7584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11</a:t>
            </a:fld>
            <a:endParaRPr lang="ru-RU" sz="1400" dirty="0"/>
          </a:p>
        </p:txBody>
      </p:sp>
      <p:sp>
        <p:nvSpPr>
          <p:cNvPr id="10" name="Содержимое 6"/>
          <p:cNvSpPr>
            <a:spLocks noGrp="1"/>
          </p:cNvSpPr>
          <p:nvPr>
            <p:ph sz="half" idx="1"/>
          </p:nvPr>
        </p:nvSpPr>
        <p:spPr>
          <a:xfrm>
            <a:off x="6411111" y="1402080"/>
            <a:ext cx="5293209" cy="5242560"/>
          </a:xfrm>
        </p:spPr>
        <p:txBody>
          <a:bodyPr>
            <a:noAutofit/>
          </a:bodyPr>
          <a:lstStyle/>
          <a:p>
            <a:pPr algn="ctr" fontAlgn="base">
              <a:lnSpc>
                <a:spcPts val="2400"/>
              </a:lnSpc>
              <a:spcBef>
                <a:spcPts val="0"/>
              </a:spcBef>
              <a:buNone/>
            </a:pPr>
            <a:r>
              <a:rPr lang="ru-RU" sz="1600" b="1" dirty="0" smtClean="0"/>
              <a:t>ТУ по Красноярскому краю</a:t>
            </a:r>
          </a:p>
          <a:p>
            <a:pPr algn="just" fontAlgn="base">
              <a:lnSpc>
                <a:spcPts val="2400"/>
              </a:lnSpc>
              <a:spcBef>
                <a:spcPts val="0"/>
              </a:spcBef>
              <a:buNone/>
            </a:pPr>
            <a:endParaRPr lang="ru-RU" sz="1600" b="1" dirty="0" smtClean="0"/>
          </a:p>
          <a:p>
            <a:pPr marL="0" indent="0" algn="just" fontAlgn="base">
              <a:lnSpc>
                <a:spcPts val="2400"/>
              </a:lnSpc>
              <a:spcBef>
                <a:spcPts val="0"/>
              </a:spcBef>
              <a:buNone/>
            </a:pPr>
            <a:r>
              <a:rPr lang="ru-RU" sz="1600" b="1" dirty="0" smtClean="0"/>
              <a:t>Проблема:</a:t>
            </a:r>
            <a:r>
              <a:rPr lang="ru-RU" sz="1600" dirty="0" smtClean="0"/>
              <a:t> химическое загрязнение </a:t>
            </a:r>
            <a:r>
              <a:rPr lang="ru-RU" sz="1600" dirty="0" err="1" smtClean="0"/>
              <a:t>сельхозземель</a:t>
            </a:r>
            <a:r>
              <a:rPr lang="ru-RU" sz="1600" dirty="0" smtClean="0"/>
              <a:t> в результате аварийного перелива технической воды.</a:t>
            </a:r>
          </a:p>
          <a:p>
            <a:pPr marL="0" indent="0" algn="just" fontAlgn="base">
              <a:lnSpc>
                <a:spcPts val="24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0" fontAlgn="base">
              <a:lnSpc>
                <a:spcPts val="2400"/>
              </a:lnSpc>
              <a:spcBef>
                <a:spcPts val="0"/>
              </a:spcBef>
              <a:buNone/>
            </a:pPr>
            <a:r>
              <a:rPr lang="ru-RU" sz="1600" b="1" dirty="0" smtClean="0"/>
              <a:t>Ущерб: </a:t>
            </a:r>
          </a:p>
          <a:p>
            <a:pPr marL="0" indent="365125" algn="just" fontAlgn="base">
              <a:lnSpc>
                <a:spcPts val="2400"/>
              </a:lnSpc>
              <a:spcBef>
                <a:spcPts val="0"/>
              </a:spcBef>
            </a:pPr>
            <a:r>
              <a:rPr lang="ru-RU" sz="1600" dirty="0" smtClean="0"/>
              <a:t>на сумму 80 млн.рублей – при загрязнении 1,6 га земель</a:t>
            </a:r>
          </a:p>
          <a:p>
            <a:pPr marL="0" indent="365125" algn="just" fontAlgn="base">
              <a:lnSpc>
                <a:spcPts val="2400"/>
              </a:lnSpc>
              <a:spcBef>
                <a:spcPts val="0"/>
              </a:spcBef>
            </a:pPr>
            <a:r>
              <a:rPr lang="ru-RU" sz="1600" dirty="0" smtClean="0"/>
              <a:t>на сумму 489 млн.рублей – при загрязнении 10,2 га земель</a:t>
            </a:r>
          </a:p>
          <a:p>
            <a:pPr marL="0" indent="365125" algn="just" fontAlgn="base">
              <a:lnSpc>
                <a:spcPts val="2400"/>
              </a:lnSpc>
              <a:spcBef>
                <a:spcPts val="0"/>
              </a:spcBef>
            </a:pPr>
            <a:r>
              <a:rPr lang="ru-RU" sz="1600" dirty="0" smtClean="0"/>
              <a:t>на сумму 724 млн.рублей – при загрязнении 30,2 га земель</a:t>
            </a:r>
          </a:p>
          <a:p>
            <a:pPr marL="0" indent="365125" algn="just" fontAlgn="base">
              <a:lnSpc>
                <a:spcPts val="2400"/>
              </a:lnSpc>
              <a:spcBef>
                <a:spcPts val="0"/>
              </a:spcBef>
            </a:pPr>
            <a:endParaRPr lang="ru-RU" sz="1600" dirty="0" smtClean="0"/>
          </a:p>
          <a:p>
            <a:pPr marL="0" indent="0" algn="just" fontAlgn="base">
              <a:lnSpc>
                <a:spcPts val="2400"/>
              </a:lnSpc>
              <a:spcBef>
                <a:spcPts val="0"/>
              </a:spcBef>
              <a:buNone/>
            </a:pPr>
            <a:r>
              <a:rPr lang="ru-RU" sz="1600" b="1" dirty="0" smtClean="0"/>
              <a:t>Решение:</a:t>
            </a:r>
            <a:r>
              <a:rPr lang="ru-RU" sz="1600" dirty="0" smtClean="0"/>
              <a:t> ОАО «РУСАЛ Ачинск» разработан соответствующий проект восстановительных работ, затраты на который составят 5 млрд. рублей.</a:t>
            </a:r>
          </a:p>
          <a:p>
            <a:pPr marL="0" indent="0" algn="just" fontAlgn="base">
              <a:lnSpc>
                <a:spcPts val="2400"/>
              </a:lnSpc>
              <a:spcBef>
                <a:spcPts val="0"/>
              </a:spcBef>
              <a:buNone/>
            </a:pPr>
            <a:endParaRPr lang="ru-RU" sz="16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1"/>
          <p:cNvSpPr>
            <a:spLocks noGrp="1"/>
          </p:cNvSpPr>
          <p:nvPr>
            <p:ph type="title"/>
          </p:nvPr>
        </p:nvSpPr>
        <p:spPr>
          <a:xfrm>
            <a:off x="338020" y="264160"/>
            <a:ext cx="7383580" cy="772160"/>
          </a:xfrm>
        </p:spPr>
        <p:txBody>
          <a:bodyPr anchor="ctr">
            <a:noAutofit/>
          </a:bodyPr>
          <a:lstStyle/>
          <a:p>
            <a:r>
              <a:rPr lang="ru-RU" sz="2400" dirty="0" smtClean="0">
                <a:solidFill>
                  <a:srgbClr val="542A00"/>
                </a:solidFill>
                <a:effectLst/>
              </a:rPr>
              <a:t>Судебная практика</a:t>
            </a:r>
            <a:endParaRPr lang="ru-RU" sz="2400" b="0" i="1" dirty="0">
              <a:solidFill>
                <a:srgbClr val="542A00"/>
              </a:solidFill>
              <a:effectLst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5552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12</a:t>
            </a:fld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948139" y="609600"/>
            <a:ext cx="4040661" cy="5634191"/>
          </a:xfrm>
          <a:prstGeom prst="rect">
            <a:avLst/>
          </a:prstGeom>
          <a:noFill/>
        </p:spPr>
        <p:txBody>
          <a:bodyPr wrap="square" lIns="93303" tIns="46651" rIns="93303" bIns="46651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ВЫВОДЫ:</a:t>
            </a:r>
          </a:p>
          <a:p>
            <a:pPr algn="just"/>
            <a:endParaRPr lang="ru-RU" sz="2000" dirty="0" smtClean="0">
              <a:latin typeface="Arial Narrow" panose="020B0606020202030204" pitchFamily="34" charset="0"/>
            </a:endParaRPr>
          </a:p>
          <a:p>
            <a:pPr indent="447675" algn="just"/>
            <a:r>
              <a:rPr lang="ru-RU" sz="2000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Результативность работы в судах общей юрисдикции в 2014 году остается на уровне 2013 года.</a:t>
            </a:r>
          </a:p>
          <a:p>
            <a:pPr indent="447675" algn="just"/>
            <a:r>
              <a:rPr lang="ru-RU" sz="2000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Увеличилась на 10 % результативность работы в арбитражных судах и составляет 69%.</a:t>
            </a:r>
          </a:p>
          <a:p>
            <a:pPr indent="447675" algn="just"/>
            <a:r>
              <a:rPr lang="ru-RU" sz="2000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С 2009 года отмечается ежегодный рост доли решений, вынесенных в пользу территориальных управлений как судами общей юрисдикции, так и арбитражными судами: с 78% в 2009 году до 92,6 % в 2014 году (на 14,6%).</a:t>
            </a:r>
          </a:p>
          <a:p>
            <a:pPr indent="447675" algn="just"/>
            <a:r>
              <a:rPr lang="ru-RU" sz="2000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Повысилось качество и эффективность проводимой работы с точки зрения правовых позиций.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62601410"/>
              </p:ext>
            </p:extLst>
          </p:nvPr>
        </p:nvGraphicFramePr>
        <p:xfrm>
          <a:off x="426721" y="1747520"/>
          <a:ext cx="6786879" cy="3334228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596639"/>
                <a:gridCol w="1788160"/>
                <a:gridCol w="1402080"/>
              </a:tblGrid>
              <a:tr h="711200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Arial Narrow" panose="020B0606020202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effectLst/>
                        </a:rPr>
                        <a:t>Суды общей юрисдикции</a:t>
                      </a:r>
                      <a:endParaRPr lang="ru-RU" sz="1400" b="0" i="1" dirty="0">
                        <a:effectLst/>
                        <a:latin typeface="Arial Narrow" panose="020B0606020202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effectLst/>
                        </a:rPr>
                        <a:t>Арбитражные суды</a:t>
                      </a:r>
                      <a:endParaRPr lang="ru-RU" sz="1400" b="0" i="1" dirty="0">
                        <a:effectLst/>
                        <a:latin typeface="Arial Narrow" panose="020B0606020202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29453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Рассмотрено дел</a:t>
                      </a:r>
                      <a:endParaRPr lang="ru-RU" sz="1800" b="0" dirty="0">
                        <a:effectLst/>
                        <a:latin typeface="Arial Narrow" panose="020B0606020202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 </a:t>
                      </a:r>
                      <a:r>
                        <a:rPr lang="ru-RU" sz="1800" dirty="0" smtClean="0">
                          <a:effectLst/>
                        </a:rPr>
                        <a:t>600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506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13792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Вынесено </a:t>
                      </a:r>
                      <a:r>
                        <a:rPr lang="ru-RU" sz="1800" b="0" dirty="0" smtClean="0">
                          <a:effectLst/>
                        </a:rPr>
                        <a:t>решений </a:t>
                      </a:r>
                      <a:r>
                        <a:rPr lang="ru-RU" sz="1800" b="0" dirty="0">
                          <a:effectLst/>
                        </a:rPr>
                        <a:t>в пользу территориальных управлений</a:t>
                      </a:r>
                      <a:endParaRPr lang="ru-RU" sz="1800" b="0" dirty="0">
                        <a:effectLst/>
                        <a:latin typeface="Arial Narrow" panose="020B0606020202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 </a:t>
                      </a:r>
                      <a:r>
                        <a:rPr lang="ru-RU" sz="1800" dirty="0" smtClean="0">
                          <a:effectLst/>
                        </a:rPr>
                        <a:t>081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AF572B"/>
                          </a:solidFill>
                          <a:effectLst/>
                        </a:rPr>
                        <a:t>(93,9 %)</a:t>
                      </a:r>
                      <a:endParaRPr lang="ru-RU" sz="1800" b="1" dirty="0">
                        <a:solidFill>
                          <a:srgbClr val="AF572B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351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AF572B"/>
                          </a:solidFill>
                          <a:effectLst/>
                        </a:rPr>
                        <a:t>(69,3 %)</a:t>
                      </a:r>
                      <a:endParaRPr lang="ru-RU" sz="1800" b="1" dirty="0">
                        <a:solidFill>
                          <a:srgbClr val="AF572B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855655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Вынесено </a:t>
                      </a:r>
                      <a:r>
                        <a:rPr lang="ru-RU" sz="1800" b="0" dirty="0" smtClean="0">
                          <a:effectLst/>
                        </a:rPr>
                        <a:t>решений </a:t>
                      </a:r>
                      <a:r>
                        <a:rPr lang="ru-RU" sz="1800" b="0" dirty="0">
                          <a:effectLst/>
                        </a:rPr>
                        <a:t>в пользу хоз. субъектов</a:t>
                      </a:r>
                      <a:endParaRPr lang="ru-RU" sz="1800" b="0" dirty="0">
                        <a:effectLst/>
                        <a:latin typeface="Arial Narrow" panose="020B0606020202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519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155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360" y="339090"/>
            <a:ext cx="11033760" cy="1200150"/>
          </a:xfrm>
        </p:spPr>
        <p:txBody>
          <a:bodyPr anchor="ctr">
            <a:normAutofit/>
          </a:bodyPr>
          <a:lstStyle/>
          <a:p>
            <a:r>
              <a:rPr lang="ru-RU" sz="2600" dirty="0" smtClean="0">
                <a:solidFill>
                  <a:srgbClr val="542A00"/>
                </a:solidFill>
                <a:effectLst/>
              </a:rPr>
              <a:t>итоговая оценка</a:t>
            </a:r>
            <a:br>
              <a:rPr lang="ru-RU" sz="2600" dirty="0" smtClean="0">
                <a:solidFill>
                  <a:srgbClr val="542A00"/>
                </a:solidFill>
                <a:effectLst/>
              </a:rPr>
            </a:br>
            <a:r>
              <a:rPr lang="ru-RU" sz="2600" cap="none" dirty="0" smtClean="0">
                <a:solidFill>
                  <a:srgbClr val="542A00"/>
                </a:solidFill>
                <a:effectLst/>
              </a:rPr>
              <a:t>судебной практики в лицах</a:t>
            </a:r>
            <a:endParaRPr lang="ru-RU" sz="2600" dirty="0">
              <a:solidFill>
                <a:srgbClr val="542A00"/>
              </a:solidFill>
              <a:effectLst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670711" y="1551150"/>
            <a:ext cx="4743469" cy="4768370"/>
          </a:xfrm>
        </p:spPr>
        <p:txBody>
          <a:bodyPr>
            <a:noAutofit/>
          </a:bodyPr>
          <a:lstStyle/>
          <a:p>
            <a:pPr>
              <a:lnSpc>
                <a:spcPts val="2400"/>
              </a:lnSpc>
              <a:spcBef>
                <a:spcPts val="120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Положительная практика:</a:t>
            </a:r>
          </a:p>
          <a:p>
            <a:pPr algn="ctr">
              <a:lnSpc>
                <a:spcPts val="2400"/>
              </a:lnSpc>
              <a:spcBef>
                <a:spcPts val="1200"/>
              </a:spcBef>
            </a:pPr>
            <a:endParaRPr lang="ru-RU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b="1" dirty="0" smtClean="0"/>
              <a:t>ТУ по Орловской и Курской областям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b="1" dirty="0" smtClean="0"/>
              <a:t>ТУ по Красноярскому краю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Владимирской области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Ярославской области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Мурманской области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Республике Татарстан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Чувашской Республике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Пермскому краю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Челябинской области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1800" dirty="0" smtClean="0"/>
              <a:t>ТУ по Новосибирской области</a:t>
            </a:r>
          </a:p>
          <a:p>
            <a:pPr algn="just">
              <a:lnSpc>
                <a:spcPts val="2400"/>
              </a:lnSpc>
              <a:spcBef>
                <a:spcPts val="1200"/>
              </a:spcBef>
            </a:pP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6197115" y="1551150"/>
            <a:ext cx="5425925" cy="4971570"/>
          </a:xfrm>
        </p:spPr>
        <p:txBody>
          <a:bodyPr>
            <a:noAutofit/>
          </a:bodyPr>
          <a:lstStyle/>
          <a:p>
            <a:pPr>
              <a:lnSpc>
                <a:spcPts val="2400"/>
              </a:lnSpc>
              <a:spcBef>
                <a:spcPts val="1200"/>
              </a:spcBef>
              <a:buNone/>
            </a:pPr>
            <a:r>
              <a:rPr lang="ru-RU" sz="1800" b="1" dirty="0" smtClean="0">
                <a:solidFill>
                  <a:srgbClr val="993300"/>
                </a:solidFill>
              </a:rPr>
              <a:t>Отрицательная практика:</a:t>
            </a:r>
            <a:endParaRPr lang="ru-RU" sz="1800" dirty="0" smtClean="0">
              <a:solidFill>
                <a:srgbClr val="993300"/>
              </a:solidFill>
            </a:endParaRPr>
          </a:p>
          <a:p>
            <a:pPr>
              <a:lnSpc>
                <a:spcPts val="2400"/>
              </a:lnSpc>
              <a:spcBef>
                <a:spcPts val="1200"/>
              </a:spcBef>
            </a:pPr>
            <a:endParaRPr lang="ru-RU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  <a:spcBef>
                <a:spcPts val="1200"/>
              </a:spcBef>
              <a:buClr>
                <a:srgbClr val="993300"/>
              </a:buClr>
            </a:pPr>
            <a:r>
              <a:rPr lang="ru-RU" sz="1800" dirty="0" smtClean="0"/>
              <a:t>ТУ по Курганской области</a:t>
            </a:r>
          </a:p>
          <a:p>
            <a:pPr>
              <a:lnSpc>
                <a:spcPts val="2400"/>
              </a:lnSpc>
              <a:spcBef>
                <a:spcPts val="1200"/>
              </a:spcBef>
              <a:buClr>
                <a:srgbClr val="993300"/>
              </a:buClr>
            </a:pPr>
            <a:r>
              <a:rPr lang="ru-RU" sz="1800" dirty="0" smtClean="0"/>
              <a:t>ТУ по Ульяновской области</a:t>
            </a:r>
          </a:p>
          <a:p>
            <a:pPr>
              <a:lnSpc>
                <a:spcPts val="2400"/>
              </a:lnSpc>
              <a:spcBef>
                <a:spcPts val="1200"/>
              </a:spcBef>
              <a:buClr>
                <a:srgbClr val="993300"/>
              </a:buClr>
            </a:pPr>
            <a:r>
              <a:rPr lang="ru-RU" sz="1800" dirty="0" smtClean="0"/>
              <a:t>ТУ по Белгородской области</a:t>
            </a:r>
          </a:p>
          <a:p>
            <a:pPr>
              <a:lnSpc>
                <a:spcPts val="2400"/>
              </a:lnSpc>
              <a:spcBef>
                <a:spcPts val="1200"/>
              </a:spcBef>
              <a:buClr>
                <a:srgbClr val="993300"/>
              </a:buClr>
            </a:pPr>
            <a:r>
              <a:rPr lang="ru-RU" sz="1800" b="1" dirty="0" smtClean="0"/>
              <a:t>ТУ по Чеченской Республике</a:t>
            </a:r>
          </a:p>
          <a:p>
            <a:pPr>
              <a:lnSpc>
                <a:spcPts val="2400"/>
              </a:lnSpc>
              <a:spcBef>
                <a:spcPts val="1200"/>
              </a:spcBef>
              <a:buClr>
                <a:srgbClr val="993300"/>
              </a:buClr>
            </a:pPr>
            <a:r>
              <a:rPr lang="ru-RU" sz="1800" b="1" dirty="0" smtClean="0"/>
              <a:t>ТУ по Республике Саха (Якутия)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7584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13</a:t>
            </a:fld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1"/>
          <p:cNvSpPr>
            <a:spLocks noGrp="1"/>
          </p:cNvSpPr>
          <p:nvPr>
            <p:ph type="title"/>
          </p:nvPr>
        </p:nvSpPr>
        <p:spPr>
          <a:xfrm>
            <a:off x="338020" y="264160"/>
            <a:ext cx="7383580" cy="772160"/>
          </a:xfrm>
        </p:spPr>
        <p:txBody>
          <a:bodyPr anchor="ctr">
            <a:noAutofit/>
          </a:bodyPr>
          <a:lstStyle/>
          <a:p>
            <a:r>
              <a:rPr lang="ru-RU" sz="2300" dirty="0" smtClean="0">
                <a:solidFill>
                  <a:srgbClr val="542A00"/>
                </a:solidFill>
                <a:effectLst/>
              </a:rPr>
              <a:t>Лабораторное обеспечение </a:t>
            </a:r>
            <a:r>
              <a:rPr lang="ru-RU" sz="2300" dirty="0" err="1" smtClean="0">
                <a:solidFill>
                  <a:srgbClr val="542A00"/>
                </a:solidFill>
                <a:effectLst/>
              </a:rPr>
              <a:t>госземнадзора</a:t>
            </a:r>
            <a:r>
              <a:rPr lang="ru-RU" sz="2300" dirty="0" smtClean="0">
                <a:solidFill>
                  <a:srgbClr val="542A00"/>
                </a:solidFill>
                <a:effectLst/>
              </a:rPr>
              <a:t>:</a:t>
            </a:r>
            <a:br>
              <a:rPr lang="ru-RU" sz="2300" dirty="0" smtClean="0">
                <a:solidFill>
                  <a:srgbClr val="542A00"/>
                </a:solidFill>
                <a:effectLst/>
              </a:rPr>
            </a:br>
            <a:r>
              <a:rPr lang="ru-RU" sz="2300" b="0" i="1" cap="none" dirty="0" smtClean="0">
                <a:solidFill>
                  <a:srgbClr val="542A00"/>
                </a:solidFill>
                <a:effectLst/>
              </a:rPr>
              <a:t>результаты химико-токсикологических исследований</a:t>
            </a:r>
            <a:endParaRPr lang="ru-RU" sz="2300" b="0" i="1" cap="none" dirty="0">
              <a:solidFill>
                <a:srgbClr val="542A00"/>
              </a:solidFill>
              <a:effectLst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5552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14</a:t>
            </a:fld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948139" y="1686560"/>
            <a:ext cx="4040661" cy="4187641"/>
          </a:xfrm>
          <a:prstGeom prst="rect">
            <a:avLst/>
          </a:prstGeom>
          <a:noFill/>
        </p:spPr>
        <p:txBody>
          <a:bodyPr wrap="square" lIns="93303" tIns="46651" rIns="93303" bIns="46651" rtlCol="0">
            <a:spAutoFit/>
          </a:bodyPr>
          <a:lstStyle/>
          <a:p>
            <a:pPr algn="ctr"/>
            <a:r>
              <a:rPr lang="ru-RU" sz="1900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ВЫВОДЫ:</a:t>
            </a:r>
          </a:p>
          <a:p>
            <a:pPr algn="just"/>
            <a:endParaRPr lang="ru-RU" sz="1900" dirty="0" smtClean="0">
              <a:latin typeface="Arial Narrow" panose="020B0606020202030204" pitchFamily="34" charset="0"/>
            </a:endParaRPr>
          </a:p>
          <a:p>
            <a:pPr indent="182563" algn="just"/>
            <a:r>
              <a:rPr lang="ru-RU" sz="1900" dirty="0" smtClean="0">
                <a:solidFill>
                  <a:srgbClr val="542A00"/>
                </a:solidFill>
                <a:latin typeface="Arial Narrow" panose="020B0606020202030204" pitchFamily="34" charset="0"/>
              </a:rPr>
              <a:t>В результате выявлено:</a:t>
            </a:r>
          </a:p>
          <a:p>
            <a:pPr marL="263525" indent="265113" algn="just">
              <a:buFont typeface="Arial" pitchFamily="34" charset="0"/>
              <a:buChar char="•"/>
            </a:pPr>
            <a:r>
              <a:rPr lang="ru-RU" sz="1900" dirty="0" smtClean="0">
                <a:solidFill>
                  <a:srgbClr val="542A00"/>
                </a:solidFill>
                <a:latin typeface="Arial Narrow" panose="020B0606020202030204" pitchFamily="34" charset="0"/>
              </a:rPr>
              <a:t>превышение концентрации солей тяжелых металлов (в т.ч. мышьяка) на площади 11,4 тыс. га;</a:t>
            </a:r>
          </a:p>
          <a:p>
            <a:pPr marL="263525" indent="265113" algn="just">
              <a:buFont typeface="Arial" pitchFamily="34" charset="0"/>
              <a:buChar char="•"/>
            </a:pPr>
            <a:r>
              <a:rPr lang="ru-RU" sz="1900" dirty="0" smtClean="0">
                <a:solidFill>
                  <a:srgbClr val="542A00"/>
                </a:solidFill>
                <a:latin typeface="Arial Narrow" panose="020B0606020202030204" pitchFamily="34" charset="0"/>
              </a:rPr>
              <a:t>превышение содержания нитратов на площади 5,8 тыс. га;</a:t>
            </a:r>
          </a:p>
          <a:p>
            <a:pPr marL="263525" indent="265113" algn="just">
              <a:buFont typeface="Arial" pitchFamily="34" charset="0"/>
              <a:buChar char="•"/>
            </a:pPr>
            <a:r>
              <a:rPr lang="ru-RU" sz="1900" dirty="0" smtClean="0">
                <a:solidFill>
                  <a:srgbClr val="542A00"/>
                </a:solidFill>
                <a:latin typeface="Arial Narrow" panose="020B0606020202030204" pitchFamily="34" charset="0"/>
              </a:rPr>
              <a:t>превышение содержания </a:t>
            </a:r>
            <a:r>
              <a:rPr lang="ru-RU" sz="1900" dirty="0" err="1" smtClean="0">
                <a:solidFill>
                  <a:srgbClr val="542A00"/>
                </a:solidFill>
                <a:latin typeface="Arial Narrow" panose="020B0606020202030204" pitchFamily="34" charset="0"/>
              </a:rPr>
              <a:t>бенз</a:t>
            </a:r>
            <a:r>
              <a:rPr lang="ru-RU" sz="1900" dirty="0" smtClean="0">
                <a:solidFill>
                  <a:srgbClr val="542A00"/>
                </a:solidFill>
                <a:latin typeface="Arial Narrow" panose="020B0606020202030204" pitchFamily="34" charset="0"/>
              </a:rPr>
              <a:t>(а)</a:t>
            </a:r>
            <a:r>
              <a:rPr lang="ru-RU" sz="1900" dirty="0" err="1" smtClean="0">
                <a:solidFill>
                  <a:srgbClr val="542A00"/>
                </a:solidFill>
                <a:latin typeface="Arial Narrow" panose="020B0606020202030204" pitchFamily="34" charset="0"/>
              </a:rPr>
              <a:t>пирена</a:t>
            </a:r>
            <a:r>
              <a:rPr lang="ru-RU" sz="1900" dirty="0" smtClean="0">
                <a:solidFill>
                  <a:srgbClr val="542A00"/>
                </a:solidFill>
                <a:latin typeface="Arial Narrow" panose="020B0606020202030204" pitchFamily="34" charset="0"/>
              </a:rPr>
              <a:t> на площади 1,2 тыс. га;</a:t>
            </a:r>
          </a:p>
          <a:p>
            <a:pPr marL="263525" indent="265113" algn="just">
              <a:buFont typeface="Arial" pitchFamily="34" charset="0"/>
              <a:buChar char="•"/>
            </a:pPr>
            <a:r>
              <a:rPr lang="ru-RU" sz="1900" dirty="0" smtClean="0">
                <a:solidFill>
                  <a:srgbClr val="542A00"/>
                </a:solidFill>
                <a:latin typeface="Arial Narrow" panose="020B0606020202030204" pitchFamily="34" charset="0"/>
              </a:rPr>
              <a:t>несоответствие по микробиологическим показателям (включая гельминтов) на площади 3,8 тыс.га.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56970750"/>
              </p:ext>
            </p:extLst>
          </p:nvPr>
        </p:nvGraphicFramePr>
        <p:xfrm>
          <a:off x="386081" y="1815344"/>
          <a:ext cx="6827519" cy="405415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819225"/>
                <a:gridCol w="1438749"/>
                <a:gridCol w="1569545"/>
              </a:tblGrid>
              <a:tr h="855337">
                <a:tc>
                  <a:txBody>
                    <a:bodyPr/>
                    <a:lstStyle/>
                    <a:p>
                      <a:pPr marL="0" marR="0" indent="0" algn="ctr" defTabSz="933026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ru-RU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на химико-токсикологические показатели</a:t>
                      </a:r>
                      <a:endParaRPr lang="ru-RU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2014 год</a:t>
                      </a:r>
                      <a:endParaRPr lang="ru-RU" sz="20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2013 год</a:t>
                      </a:r>
                      <a:endParaRPr lang="ru-RU" sz="20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</a:tr>
              <a:tr h="7754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Проанализировано  образцов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16 418</a:t>
                      </a:r>
                      <a:endParaRPr lang="ru-RU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16088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21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Выявлено образцов с загрязнением/снижением плодородия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6 109</a:t>
                      </a:r>
                      <a:endParaRPr lang="ru-RU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4480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89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На площади, тыс. га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51,4</a:t>
                      </a:r>
                      <a:endParaRPr lang="ru-RU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18,03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066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Выявляемость</a:t>
                      </a: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(по образцам)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37,2%</a:t>
                      </a:r>
                      <a:endParaRPr lang="ru-RU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27,8%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1"/>
          <p:cNvSpPr>
            <a:spLocks noGrp="1"/>
          </p:cNvSpPr>
          <p:nvPr>
            <p:ph type="title"/>
          </p:nvPr>
        </p:nvSpPr>
        <p:spPr>
          <a:xfrm>
            <a:off x="338020" y="264160"/>
            <a:ext cx="7383580" cy="772160"/>
          </a:xfrm>
        </p:spPr>
        <p:txBody>
          <a:bodyPr anchor="ctr">
            <a:noAutofit/>
          </a:bodyPr>
          <a:lstStyle/>
          <a:p>
            <a:r>
              <a:rPr lang="ru-RU" sz="2300" dirty="0" smtClean="0">
                <a:solidFill>
                  <a:srgbClr val="542A00"/>
                </a:solidFill>
                <a:effectLst/>
              </a:rPr>
              <a:t>Лабораторное обеспечение </a:t>
            </a:r>
            <a:r>
              <a:rPr lang="ru-RU" sz="2300" dirty="0" err="1" smtClean="0">
                <a:solidFill>
                  <a:srgbClr val="542A00"/>
                </a:solidFill>
                <a:effectLst/>
              </a:rPr>
              <a:t>госземнадзора</a:t>
            </a:r>
            <a:r>
              <a:rPr lang="ru-RU" sz="2300" dirty="0" smtClean="0">
                <a:solidFill>
                  <a:srgbClr val="542A00"/>
                </a:solidFill>
                <a:effectLst/>
              </a:rPr>
              <a:t>:</a:t>
            </a:r>
            <a:br>
              <a:rPr lang="ru-RU" sz="2300" dirty="0" smtClean="0">
                <a:solidFill>
                  <a:srgbClr val="542A00"/>
                </a:solidFill>
                <a:effectLst/>
              </a:rPr>
            </a:br>
            <a:r>
              <a:rPr lang="ru-RU" sz="2300" b="0" i="1" cap="none" dirty="0" smtClean="0">
                <a:solidFill>
                  <a:srgbClr val="542A00"/>
                </a:solidFill>
                <a:effectLst/>
              </a:rPr>
              <a:t>результаты агрохимических исследований</a:t>
            </a:r>
            <a:endParaRPr lang="ru-RU" sz="2300" b="0" i="1" cap="none" dirty="0">
              <a:solidFill>
                <a:srgbClr val="542A00"/>
              </a:solidFill>
              <a:effectLst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5552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15</a:t>
            </a:fld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948139" y="1605280"/>
            <a:ext cx="4040661" cy="4864750"/>
          </a:xfrm>
          <a:prstGeom prst="rect">
            <a:avLst/>
          </a:prstGeom>
          <a:noFill/>
        </p:spPr>
        <p:txBody>
          <a:bodyPr wrap="square" lIns="93303" tIns="46651" rIns="93303" bIns="46651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ВЫВОДЫ:</a:t>
            </a:r>
          </a:p>
          <a:p>
            <a:pPr algn="just"/>
            <a:endParaRPr lang="ru-RU" sz="2000" dirty="0" smtClean="0">
              <a:latin typeface="Arial Narrow" panose="020B0606020202030204" pitchFamily="34" charset="0"/>
            </a:endParaRPr>
          </a:p>
          <a:p>
            <a:pPr indent="630238" algn="just"/>
            <a:r>
              <a:rPr lang="ru-RU" dirty="0" smtClean="0">
                <a:solidFill>
                  <a:srgbClr val="542A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ходе исследования почвы на агрохимические показатели, определяющие ее плодородие, отмечается также неблагополучная обстановка в некоторых субъектах Российской Федерации.</a:t>
            </a:r>
          </a:p>
          <a:p>
            <a:pPr indent="630238" algn="just"/>
            <a:r>
              <a:rPr lang="ru-RU" dirty="0" smtClean="0">
                <a:solidFill>
                  <a:srgbClr val="542A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Основная причина - отсутствие комплексного экологически и экономически обоснованного подхода к землепользованию (что выражается в недостаточном внесении органических удобрений в почву при сельскохозяйственном производстве; в применении недопустимых систем севооборотов и др.).</a:t>
            </a:r>
            <a:endParaRPr lang="ru-RU" dirty="0">
              <a:solidFill>
                <a:srgbClr val="542A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31503547"/>
              </p:ext>
            </p:extLst>
          </p:nvPr>
        </p:nvGraphicFramePr>
        <p:xfrm>
          <a:off x="392970" y="1960036"/>
          <a:ext cx="6820629" cy="4109757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641437"/>
                <a:gridCol w="1589596"/>
                <a:gridCol w="1589596"/>
              </a:tblGrid>
              <a:tr h="1006684">
                <a:tc>
                  <a:txBody>
                    <a:bodyPr/>
                    <a:lstStyle/>
                    <a:p>
                      <a:pPr marL="0" marR="0" indent="0" algn="ctr" defTabSz="933026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на агрохимические показатели</a:t>
                      </a:r>
                      <a:endParaRPr lang="ru-RU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2014 год</a:t>
                      </a:r>
                      <a:endParaRPr lang="ru-RU" sz="18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2013 год</a:t>
                      </a:r>
                      <a:endParaRPr lang="ru-RU" sz="18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</a:tr>
              <a:tr h="83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Проанализировано  образцов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22 503</a:t>
                      </a:r>
                      <a:endParaRPr lang="ru-RU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20674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172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Выявлено образцов с загрязнением/снижением плодородия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6 193</a:t>
                      </a:r>
                      <a:endParaRPr lang="ru-RU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3879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502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На площади, тыс. га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51,2</a:t>
                      </a:r>
                      <a:endParaRPr lang="ru-RU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40,3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89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Выявляемость</a:t>
                      </a: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(по образцам)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27,5%</a:t>
                      </a:r>
                      <a:endParaRPr lang="ru-RU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18,8%</a:t>
                      </a:r>
                      <a:endParaRPr lang="ru-RU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1"/>
          <p:cNvSpPr>
            <a:spLocks noGrp="1"/>
          </p:cNvSpPr>
          <p:nvPr>
            <p:ph type="title"/>
          </p:nvPr>
        </p:nvSpPr>
        <p:spPr>
          <a:xfrm>
            <a:off x="338020" y="264160"/>
            <a:ext cx="7383580" cy="1036320"/>
          </a:xfrm>
        </p:spPr>
        <p:txBody>
          <a:bodyPr anchor="ctr">
            <a:noAutofit/>
          </a:bodyPr>
          <a:lstStyle/>
          <a:p>
            <a:r>
              <a:rPr lang="ru-RU" sz="2200" dirty="0" smtClean="0">
                <a:solidFill>
                  <a:srgbClr val="542A00"/>
                </a:solidFill>
                <a:effectLst/>
              </a:rPr>
              <a:t>Лабораторное обеспечение </a:t>
            </a:r>
            <a:r>
              <a:rPr lang="ru-RU" sz="2200" dirty="0" err="1" smtClean="0">
                <a:solidFill>
                  <a:srgbClr val="542A00"/>
                </a:solidFill>
                <a:effectLst/>
              </a:rPr>
              <a:t>госземнадзора</a:t>
            </a:r>
            <a:r>
              <a:rPr lang="ru-RU" sz="2200" dirty="0" smtClean="0">
                <a:solidFill>
                  <a:srgbClr val="542A00"/>
                </a:solidFill>
                <a:effectLst/>
              </a:rPr>
              <a:t>:</a:t>
            </a:r>
            <a:br>
              <a:rPr lang="ru-RU" sz="2200" dirty="0" smtClean="0">
                <a:solidFill>
                  <a:srgbClr val="542A00"/>
                </a:solidFill>
                <a:effectLst/>
              </a:rPr>
            </a:br>
            <a:r>
              <a:rPr lang="ru-RU" sz="2200" b="0" i="1" cap="none" dirty="0" smtClean="0">
                <a:solidFill>
                  <a:srgbClr val="542A00"/>
                </a:solidFill>
                <a:effectLst/>
              </a:rPr>
              <a:t>результаты работы по </a:t>
            </a:r>
            <a:r>
              <a:rPr lang="ru-RU" sz="2200" b="0" i="1" cap="none" dirty="0" err="1" smtClean="0">
                <a:solidFill>
                  <a:srgbClr val="542A00"/>
                </a:solidFill>
                <a:effectLst/>
              </a:rPr>
              <a:t>госзаданию</a:t>
            </a:r>
            <a:r>
              <a:rPr lang="ru-RU" sz="2200" b="0" i="1" cap="none" dirty="0" smtClean="0">
                <a:solidFill>
                  <a:srgbClr val="542A00"/>
                </a:solidFill>
                <a:effectLst/>
              </a:rPr>
              <a:t/>
            </a:r>
            <a:br>
              <a:rPr lang="ru-RU" sz="2200" b="0" i="1" cap="none" dirty="0" smtClean="0">
                <a:solidFill>
                  <a:srgbClr val="542A00"/>
                </a:solidFill>
                <a:effectLst/>
              </a:rPr>
            </a:br>
            <a:r>
              <a:rPr lang="ru-RU" sz="2200" b="0" i="1" cap="none" dirty="0" smtClean="0">
                <a:solidFill>
                  <a:srgbClr val="542A00"/>
                </a:solidFill>
                <a:effectLst/>
              </a:rPr>
              <a:t>и сверх </a:t>
            </a:r>
            <a:r>
              <a:rPr lang="ru-RU" sz="2200" b="0" i="1" cap="none" dirty="0" err="1" smtClean="0">
                <a:solidFill>
                  <a:srgbClr val="542A00"/>
                </a:solidFill>
                <a:effectLst/>
              </a:rPr>
              <a:t>госзадания</a:t>
            </a:r>
            <a:endParaRPr lang="ru-RU" sz="2200" b="0" i="1" cap="none" dirty="0">
              <a:solidFill>
                <a:srgbClr val="542A00"/>
              </a:solidFill>
              <a:effectLst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5552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16</a:t>
            </a:fld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948139" y="1381760"/>
            <a:ext cx="4040661" cy="5326415"/>
          </a:xfrm>
          <a:prstGeom prst="rect">
            <a:avLst/>
          </a:prstGeom>
          <a:noFill/>
        </p:spPr>
        <p:txBody>
          <a:bodyPr wrap="square" lIns="93303" tIns="46651" rIns="93303" bIns="46651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ВЫВОДЫ:</a:t>
            </a:r>
          </a:p>
          <a:p>
            <a:pPr algn="just"/>
            <a:endParaRPr lang="ru-RU" sz="2000" dirty="0" smtClean="0">
              <a:latin typeface="Arial Narrow" panose="020B0606020202030204" pitchFamily="34" charset="0"/>
            </a:endParaRPr>
          </a:p>
          <a:p>
            <a:pPr indent="447675" algn="just"/>
            <a:r>
              <a:rPr lang="ru-RU" sz="2000" b="1" dirty="0" smtClean="0">
                <a:solidFill>
                  <a:srgbClr val="542A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Стоимость услуг среди учреждений существенно различается:</a:t>
            </a:r>
          </a:p>
          <a:p>
            <a:pPr indent="447675" algn="just">
              <a:buFontTx/>
              <a:buChar char="-"/>
            </a:pPr>
            <a:r>
              <a:rPr lang="ru-RU" sz="2000" dirty="0" smtClean="0">
                <a:solidFill>
                  <a:srgbClr val="542A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агрохимии разбег составляет от 154 руб. до 3 278 руб.;</a:t>
            </a:r>
          </a:p>
          <a:p>
            <a:pPr indent="447675" algn="just">
              <a:buFontTx/>
              <a:buChar char="-"/>
            </a:pPr>
            <a:r>
              <a:rPr lang="ru-RU" sz="2000" dirty="0" smtClean="0">
                <a:solidFill>
                  <a:srgbClr val="542A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</a:t>
            </a:r>
            <a:r>
              <a:rPr lang="ru-RU" sz="2000" dirty="0" err="1" smtClean="0">
                <a:solidFill>
                  <a:srgbClr val="542A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химико-токсикологии</a:t>
            </a:r>
            <a:r>
              <a:rPr lang="ru-RU" sz="2000" dirty="0" smtClean="0">
                <a:solidFill>
                  <a:srgbClr val="542A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– от 162 руб. до 2 612 руб.</a:t>
            </a:r>
          </a:p>
          <a:p>
            <a:pPr indent="447675" algn="just"/>
            <a:endParaRPr lang="ru-RU" sz="2000" dirty="0" smtClean="0">
              <a:solidFill>
                <a:srgbClr val="542A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indent="447675" algn="just"/>
            <a:r>
              <a:rPr lang="ru-RU" sz="2000" dirty="0" smtClean="0">
                <a:solidFill>
                  <a:srgbClr val="542A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2015 году будет изменен подход к формированию объемов </a:t>
            </a:r>
            <a:r>
              <a:rPr lang="ru-RU" sz="2000" dirty="0" err="1" smtClean="0">
                <a:solidFill>
                  <a:srgbClr val="542A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госзаданий</a:t>
            </a:r>
            <a:r>
              <a:rPr lang="ru-RU" sz="2000" dirty="0" smtClean="0">
                <a:solidFill>
                  <a:srgbClr val="542A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и объемов их финансового обеспечения, в том числе на основе анализа стоимости нормативных затрат на оказание соответствующих услуг.</a:t>
            </a:r>
            <a:endParaRPr lang="ru-RU" sz="2000" dirty="0">
              <a:solidFill>
                <a:srgbClr val="542A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33322" y="1550740"/>
          <a:ext cx="7103799" cy="493064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45198"/>
                <a:gridCol w="1540212"/>
                <a:gridCol w="135028"/>
                <a:gridCol w="1483361"/>
              </a:tblGrid>
              <a:tr h="343451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 ГЗ</a:t>
                      </a:r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сверх ГЗ</a:t>
                      </a:r>
                      <a:endParaRPr lang="ru-RU" dirty="0"/>
                    </a:p>
                  </a:txBody>
                  <a:tcPr anchor="ctr"/>
                </a:tc>
              </a:tr>
              <a:tr h="4652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Объем денежных средств, тыс.руб.</a:t>
                      </a:r>
                      <a:endParaRPr lang="ru-RU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170 542,1</a:t>
                      </a:r>
                      <a:endParaRPr lang="ru-R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74 954,5</a:t>
                      </a:r>
                      <a:endParaRPr lang="ru-RU" sz="1600" dirty="0"/>
                    </a:p>
                  </a:txBody>
                  <a:tcPr anchor="ctr"/>
                </a:tc>
              </a:tr>
              <a:tr h="1001733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Соотношение объема заработанных денежных средств к объему выделенных денежных средств по </a:t>
                      </a:r>
                      <a:r>
                        <a:rPr lang="ru-RU" sz="1600" dirty="0" err="1" smtClean="0"/>
                        <a:t>госзаданию</a:t>
                      </a:r>
                      <a:endParaRPr lang="ru-RU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43,9%</a:t>
                      </a:r>
                      <a:endParaRPr lang="ru-R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0790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Исполнение плана по </a:t>
                      </a:r>
                      <a:r>
                        <a:rPr lang="ru-RU" sz="1600" dirty="0" err="1" smtClean="0"/>
                        <a:t>химико-токсикологии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108,1%</a:t>
                      </a:r>
                      <a:endParaRPr lang="ru-RU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−</a:t>
                      </a:r>
                      <a:endParaRPr lang="ru-R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2393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Исполнение плана по агрохимии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109,6%</a:t>
                      </a:r>
                      <a:endParaRPr lang="ru-RU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−</a:t>
                      </a:r>
                      <a:endParaRPr lang="ru-R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5192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Исполнение</a:t>
                      </a:r>
                      <a:r>
                        <a:rPr lang="ru-RU" sz="1600" baseline="0" dirty="0" smtClean="0"/>
                        <a:t> плана, тыс.руб.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−</a:t>
                      </a:r>
                      <a:endParaRPr lang="ru-RU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102,6%</a:t>
                      </a:r>
                      <a:endParaRPr lang="ru-R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59669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Соотношение объема заработанных денежных средств от оказания услуг в сфере земельных отношений к общему объему заработанных денежных средств по всему спектру оказываемых услуг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−</a:t>
                      </a:r>
                      <a:endParaRPr lang="ru-RU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1,8%</a:t>
                      </a:r>
                      <a:endParaRPr lang="ru-R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360" y="339090"/>
            <a:ext cx="11033760" cy="1200150"/>
          </a:xfrm>
        </p:spPr>
        <p:txBody>
          <a:bodyPr anchor="ctr">
            <a:normAutofit/>
          </a:bodyPr>
          <a:lstStyle/>
          <a:p>
            <a:r>
              <a:rPr lang="ru-RU" sz="2600" dirty="0" smtClean="0">
                <a:solidFill>
                  <a:srgbClr val="542A00"/>
                </a:solidFill>
                <a:effectLst/>
              </a:rPr>
              <a:t>итоговая оценка</a:t>
            </a:r>
            <a:br>
              <a:rPr lang="ru-RU" sz="2600" dirty="0" smtClean="0">
                <a:solidFill>
                  <a:srgbClr val="542A00"/>
                </a:solidFill>
                <a:effectLst/>
              </a:rPr>
            </a:br>
            <a:r>
              <a:rPr lang="ru-RU" sz="2600" cap="none" dirty="0" smtClean="0">
                <a:solidFill>
                  <a:srgbClr val="542A00"/>
                </a:solidFill>
                <a:effectLst/>
              </a:rPr>
              <a:t>лабораторного обеспечения </a:t>
            </a:r>
            <a:r>
              <a:rPr lang="ru-RU" sz="2600" cap="none" dirty="0" err="1" smtClean="0">
                <a:solidFill>
                  <a:srgbClr val="542A00"/>
                </a:solidFill>
                <a:effectLst/>
              </a:rPr>
              <a:t>госземнадзора</a:t>
            </a:r>
            <a:r>
              <a:rPr lang="ru-RU" sz="2600" cap="none" dirty="0" smtClean="0">
                <a:solidFill>
                  <a:srgbClr val="542A00"/>
                </a:solidFill>
                <a:effectLst/>
              </a:rPr>
              <a:t> в лицах</a:t>
            </a:r>
            <a:endParaRPr lang="ru-RU" sz="2600" dirty="0">
              <a:solidFill>
                <a:srgbClr val="542A00"/>
              </a:solidFill>
              <a:effectLst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670711" y="1551150"/>
            <a:ext cx="4743469" cy="4768370"/>
          </a:xfrm>
        </p:spPr>
        <p:txBody>
          <a:bodyPr>
            <a:noAutofit/>
          </a:bodyPr>
          <a:lstStyle/>
          <a:p>
            <a:pPr>
              <a:lnSpc>
                <a:spcPts val="2400"/>
              </a:lnSpc>
              <a:spcBef>
                <a:spcPts val="120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Положительная практика:</a:t>
            </a:r>
          </a:p>
          <a:p>
            <a:pPr algn="ctr">
              <a:lnSpc>
                <a:spcPts val="2400"/>
              </a:lnSpc>
              <a:spcBef>
                <a:spcPts val="1200"/>
              </a:spcBef>
            </a:pPr>
            <a:endParaRPr lang="ru-RU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b="1" dirty="0" smtClean="0">
                <a:latin typeface="Arial Narrow" panose="020B0606020202030204" pitchFamily="34" charset="0"/>
              </a:rPr>
              <a:t>ТУ по Орловской и Курской областям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b="1" dirty="0" smtClean="0">
                <a:latin typeface="Arial Narrow" panose="020B0606020202030204" pitchFamily="34" charset="0"/>
              </a:rPr>
              <a:t>ТУ по Красноярскому краю</a:t>
            </a:r>
          </a:p>
          <a:p>
            <a:pPr>
              <a:lnSpc>
                <a:spcPts val="2400"/>
              </a:lnSpc>
              <a:spcBef>
                <a:spcPts val="0"/>
              </a:spcBef>
            </a:pPr>
            <a:endParaRPr lang="ru-RU" sz="1800" dirty="0" smtClean="0">
              <a:latin typeface="Arial Narrow" panose="020B0606020202030204" pitchFamily="34" charset="0"/>
            </a:endParaRP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dirty="0" smtClean="0">
                <a:latin typeface="Arial Narrow" panose="020B0606020202030204" pitchFamily="34" charset="0"/>
              </a:rPr>
              <a:t>Орловский РЦ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dirty="0" smtClean="0">
                <a:latin typeface="Arial Narrow" panose="020B0606020202030204" pitchFamily="34" charset="0"/>
              </a:rPr>
              <a:t>Красноярский РЦ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dirty="0" smtClean="0">
                <a:latin typeface="Arial Narrow" panose="020B0606020202030204" pitchFamily="34" charset="0"/>
              </a:rPr>
              <a:t>Тверская МВЛ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dirty="0" smtClean="0">
                <a:latin typeface="Arial Narrow" panose="020B0606020202030204" pitchFamily="34" charset="0"/>
              </a:rPr>
              <a:t>Новосибирская МВЛ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dirty="0" smtClean="0">
                <a:latin typeface="Arial Narrow" panose="020B0606020202030204" pitchFamily="34" charset="0"/>
              </a:rPr>
              <a:t>Ростовский РЦ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dirty="0" smtClean="0">
                <a:latin typeface="Arial Narrow" panose="020B0606020202030204" pitchFamily="34" charset="0"/>
              </a:rPr>
              <a:t>Тульская МВЛ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6197115" y="1551150"/>
            <a:ext cx="5425925" cy="4971570"/>
          </a:xfrm>
        </p:spPr>
        <p:txBody>
          <a:bodyPr>
            <a:noAutofit/>
          </a:bodyPr>
          <a:lstStyle/>
          <a:p>
            <a:pPr>
              <a:lnSpc>
                <a:spcPts val="2400"/>
              </a:lnSpc>
              <a:spcBef>
                <a:spcPts val="1200"/>
              </a:spcBef>
              <a:buNone/>
            </a:pPr>
            <a:r>
              <a:rPr lang="ru-RU" sz="1800" b="1" dirty="0" smtClean="0">
                <a:solidFill>
                  <a:srgbClr val="993300"/>
                </a:solidFill>
                <a:latin typeface="Arial Narrow" panose="020B0606020202030204" pitchFamily="34" charset="0"/>
              </a:rPr>
              <a:t>Отрицательная практика:</a:t>
            </a:r>
            <a:endParaRPr lang="ru-RU" sz="1800" dirty="0" smtClean="0">
              <a:solidFill>
                <a:srgbClr val="993300"/>
              </a:solidFill>
              <a:latin typeface="Arial Narrow" panose="020B0606020202030204" pitchFamily="34" charset="0"/>
            </a:endParaRPr>
          </a:p>
          <a:p>
            <a:pPr>
              <a:lnSpc>
                <a:spcPts val="2400"/>
              </a:lnSpc>
              <a:spcBef>
                <a:spcPts val="1200"/>
              </a:spcBef>
            </a:pPr>
            <a:endParaRPr lang="ru-RU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b="1" dirty="0" smtClean="0">
                <a:latin typeface="Arial Narrow" panose="020B0606020202030204" pitchFamily="34" charset="0"/>
              </a:rPr>
              <a:t>ТУ по Чеченской Республике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b="1" dirty="0" smtClean="0">
                <a:latin typeface="Arial Narrow" panose="020B0606020202030204" pitchFamily="34" charset="0"/>
              </a:rPr>
              <a:t>ТУ по Республике Саха (Якутия)</a:t>
            </a:r>
          </a:p>
          <a:p>
            <a:pPr>
              <a:lnSpc>
                <a:spcPts val="2400"/>
              </a:lnSpc>
              <a:spcBef>
                <a:spcPts val="0"/>
              </a:spcBef>
            </a:pPr>
            <a:endParaRPr lang="ru-RU" sz="1800" dirty="0" smtClean="0">
              <a:latin typeface="Arial Narrow" panose="020B0606020202030204" pitchFamily="34" charset="0"/>
            </a:endParaRP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dirty="0" smtClean="0">
                <a:latin typeface="Arial Narrow" panose="020B0606020202030204" pitchFamily="34" charset="0"/>
              </a:rPr>
              <a:t>Свердловский РЦ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dirty="0" smtClean="0">
                <a:latin typeface="Arial Narrow" panose="020B0606020202030204" pitchFamily="34" charset="0"/>
              </a:rPr>
              <a:t>Сахалинская МВЛ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dirty="0" smtClean="0">
                <a:latin typeface="Arial Narrow" panose="020B0606020202030204" pitchFamily="34" charset="0"/>
              </a:rPr>
              <a:t>Магаданская МВЛ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dirty="0" smtClean="0">
                <a:latin typeface="Arial Narrow" panose="020B0606020202030204" pitchFamily="34" charset="0"/>
              </a:rPr>
              <a:t>Камчатская МВЛ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dirty="0" smtClean="0">
                <a:latin typeface="Arial Narrow" panose="020B0606020202030204" pitchFamily="34" charset="0"/>
              </a:rPr>
              <a:t>Башкирский РЦ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ru-RU" sz="1800" dirty="0" smtClean="0">
                <a:latin typeface="Arial Narrow" panose="020B0606020202030204" pitchFamily="34" charset="0"/>
              </a:rPr>
              <a:t>ВНИИКР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7584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17</a:t>
            </a:fld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z="1400" smtClean="0"/>
              <a:pPr/>
              <a:t>18</a:t>
            </a:fld>
            <a:endParaRPr lang="ru-RU" sz="1400" dirty="0"/>
          </a:p>
        </p:txBody>
      </p:sp>
      <p:sp>
        <p:nvSpPr>
          <p:cNvPr id="11" name="Заголовок 41"/>
          <p:cNvSpPr>
            <a:spLocks noGrp="1"/>
          </p:cNvSpPr>
          <p:nvPr>
            <p:ph type="title" idx="4294967295"/>
          </p:nvPr>
        </p:nvSpPr>
        <p:spPr>
          <a:xfrm>
            <a:off x="629920" y="324485"/>
            <a:ext cx="7383463" cy="773113"/>
          </a:xfrm>
        </p:spPr>
        <p:txBody>
          <a:bodyPr anchor="ctr">
            <a:noAutofit/>
          </a:bodyPr>
          <a:lstStyle/>
          <a:p>
            <a:r>
              <a:rPr lang="ru-RU" sz="2300" dirty="0" smtClean="0">
                <a:solidFill>
                  <a:srgbClr val="542A00"/>
                </a:solidFill>
                <a:effectLst/>
              </a:rPr>
              <a:t>Оценка эффективности </a:t>
            </a:r>
            <a:r>
              <a:rPr lang="ru-RU" sz="2300" dirty="0" err="1" smtClean="0">
                <a:solidFill>
                  <a:srgbClr val="542A00"/>
                </a:solidFill>
                <a:effectLst/>
              </a:rPr>
              <a:t>госземнадзора</a:t>
            </a:r>
            <a:endParaRPr lang="ru-RU" sz="2300" b="0" i="1" cap="none" dirty="0">
              <a:solidFill>
                <a:srgbClr val="542A00"/>
              </a:solidFill>
              <a:effectLst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23938" y="1259838"/>
          <a:ext cx="10411422" cy="513835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8501342"/>
                <a:gridCol w="1910080"/>
              </a:tblGrid>
              <a:tr h="593033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1200"/>
                        </a:spcBef>
                      </a:pPr>
                      <a:r>
                        <a:rPr lang="ru-RU" sz="1400" dirty="0" smtClean="0"/>
                        <a:t>Показатель эффективности</a:t>
                      </a:r>
                      <a:endParaRPr lang="ru-RU" sz="1400" b="0" i="1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1200"/>
                        </a:spcBef>
                      </a:pPr>
                      <a:r>
                        <a:rPr lang="ru-RU" sz="1400" dirty="0" smtClean="0"/>
                        <a:t>Количество</a:t>
                      </a:r>
                      <a:endParaRPr lang="ru-RU" sz="1400" b="0" i="1" dirty="0">
                        <a:latin typeface="Arial Narrow" pitchFamily="34" charset="0"/>
                      </a:endParaRPr>
                    </a:p>
                  </a:txBody>
                  <a:tcPr anchor="ctr"/>
                </a:tc>
              </a:tr>
              <a:tr h="479030">
                <a:tc>
                  <a:txBody>
                    <a:bodyPr/>
                    <a:lstStyle/>
                    <a:p>
                      <a:pPr algn="just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 err="1"/>
                        <a:t>Устраняемость</a:t>
                      </a:r>
                      <a:r>
                        <a:rPr lang="ru-RU" sz="2000" b="1" dirty="0"/>
                        <a:t> выявленных </a:t>
                      </a:r>
                      <a:r>
                        <a:rPr lang="ru-RU" sz="2000" b="1" dirty="0" smtClean="0"/>
                        <a:t>правонарушений,</a:t>
                      </a:r>
                      <a:endParaRPr lang="ru-RU" sz="20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3300"/>
                          </a:solidFill>
                        </a:rPr>
                        <a:t>31,3 %</a:t>
                      </a:r>
                      <a:endParaRPr lang="ru-RU" sz="2000" b="1" dirty="0">
                        <a:solidFill>
                          <a:srgbClr val="993300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9030">
                <a:tc>
                  <a:txBody>
                    <a:bodyPr/>
                    <a:lstStyle/>
                    <a:p>
                      <a:pPr marL="366395" algn="just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/>
                        <a:t>Выявлено правонарушений</a:t>
                      </a:r>
                      <a:endParaRPr lang="ru-RU" sz="20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/>
                        <a:t>33 485</a:t>
                      </a:r>
                      <a:endParaRPr lang="ru-RU" sz="20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9030">
                <a:tc>
                  <a:txBody>
                    <a:bodyPr/>
                    <a:lstStyle/>
                    <a:p>
                      <a:pPr marL="366395" algn="just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/>
                        <a:t>Устранено правонарушений</a:t>
                      </a:r>
                      <a:endParaRPr lang="ru-RU" sz="20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/>
                        <a:t>10 478</a:t>
                      </a:r>
                      <a:endParaRPr lang="ru-RU" sz="20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713079">
                <a:tc>
                  <a:txBody>
                    <a:bodyPr/>
                    <a:lstStyle/>
                    <a:p>
                      <a:pPr algn="just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 err="1"/>
                        <a:t>Исполняемость</a:t>
                      </a:r>
                      <a:r>
                        <a:rPr lang="ru-RU" sz="2000" b="1" dirty="0"/>
                        <a:t> вынесенных предписаний об </a:t>
                      </a:r>
                      <a:r>
                        <a:rPr lang="ru-RU" sz="2000" b="1" dirty="0" smtClean="0"/>
                        <a:t>устранении нарушений</a:t>
                      </a:r>
                      <a:endParaRPr lang="ru-RU" sz="20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3300"/>
                          </a:solidFill>
                        </a:rPr>
                        <a:t>45,6 %</a:t>
                      </a:r>
                      <a:endParaRPr lang="ru-RU" sz="2000" b="1" dirty="0">
                        <a:solidFill>
                          <a:srgbClr val="993300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79030">
                <a:tc>
                  <a:txBody>
                    <a:bodyPr/>
                    <a:lstStyle/>
                    <a:p>
                      <a:pPr marL="366395" algn="just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/>
                        <a:t>Выдано предписаний</a:t>
                      </a:r>
                      <a:endParaRPr lang="ru-RU" sz="20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/>
                        <a:t>22 980</a:t>
                      </a:r>
                      <a:endParaRPr lang="ru-RU" sz="20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479030">
                <a:tc>
                  <a:txBody>
                    <a:bodyPr/>
                    <a:lstStyle/>
                    <a:p>
                      <a:pPr marL="366395" algn="just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/>
                        <a:t>Исполнено предписаний</a:t>
                      </a:r>
                      <a:endParaRPr lang="ru-RU" sz="20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/>
                        <a:t>10 478</a:t>
                      </a:r>
                      <a:endParaRPr lang="ru-RU" sz="20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9030">
                <a:tc>
                  <a:txBody>
                    <a:bodyPr/>
                    <a:lstStyle/>
                    <a:p>
                      <a:pPr algn="just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/>
                        <a:t>Полнота взыскания административных штрафов</a:t>
                      </a:r>
                      <a:r>
                        <a:rPr lang="ru-RU" sz="2000" b="1" dirty="0" smtClean="0"/>
                        <a:t>,</a:t>
                      </a:r>
                      <a:endParaRPr lang="ru-RU" sz="20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993300"/>
                          </a:solidFill>
                        </a:rPr>
                        <a:t>62,7 %</a:t>
                      </a:r>
                      <a:endParaRPr lang="ru-RU" sz="2000" b="1" dirty="0">
                        <a:solidFill>
                          <a:srgbClr val="993300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9030">
                <a:tc>
                  <a:txBody>
                    <a:bodyPr/>
                    <a:lstStyle/>
                    <a:p>
                      <a:pPr marL="366395" algn="just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/>
                        <a:t>Наложено </a:t>
                      </a:r>
                      <a:r>
                        <a:rPr lang="ru-RU" sz="2000" dirty="0" smtClean="0"/>
                        <a:t>штрафов, тыс. руб.</a:t>
                      </a:r>
                      <a:endParaRPr lang="ru-RU" sz="20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/>
                        <a:t>216 865,2</a:t>
                      </a:r>
                      <a:endParaRPr lang="ru-RU" sz="20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9030">
                <a:tc>
                  <a:txBody>
                    <a:bodyPr/>
                    <a:lstStyle/>
                    <a:p>
                      <a:pPr marL="366395" algn="just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/>
                        <a:t>Взыскано </a:t>
                      </a:r>
                      <a:r>
                        <a:rPr lang="ru-RU" sz="2000" dirty="0" smtClean="0"/>
                        <a:t>штрафов,  тыс. руб.</a:t>
                      </a:r>
                      <a:endParaRPr lang="ru-RU" sz="20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/>
                        <a:t>135 993,2</a:t>
                      </a:r>
                      <a:endParaRPr lang="ru-RU" sz="20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z="1400" smtClean="0"/>
              <a:pPr/>
              <a:t>19</a:t>
            </a:fld>
            <a:endParaRPr lang="ru-RU" sz="1400" dirty="0"/>
          </a:p>
        </p:txBody>
      </p:sp>
      <p:sp>
        <p:nvSpPr>
          <p:cNvPr id="11" name="Заголовок 41"/>
          <p:cNvSpPr>
            <a:spLocks noGrp="1"/>
          </p:cNvSpPr>
          <p:nvPr>
            <p:ph type="title" idx="4294967295"/>
          </p:nvPr>
        </p:nvSpPr>
        <p:spPr>
          <a:xfrm>
            <a:off x="629920" y="324485"/>
            <a:ext cx="7383463" cy="773113"/>
          </a:xfrm>
        </p:spPr>
        <p:txBody>
          <a:bodyPr anchor="ctr">
            <a:noAutofit/>
          </a:bodyPr>
          <a:lstStyle/>
          <a:p>
            <a:r>
              <a:rPr lang="ru-RU" sz="2300" dirty="0" smtClean="0">
                <a:solidFill>
                  <a:srgbClr val="542A00"/>
                </a:solidFill>
                <a:effectLst/>
              </a:rPr>
              <a:t>Оценка эффективности </a:t>
            </a:r>
            <a:r>
              <a:rPr lang="ru-RU" sz="2300" dirty="0" err="1" smtClean="0">
                <a:solidFill>
                  <a:srgbClr val="542A00"/>
                </a:solidFill>
                <a:effectLst/>
              </a:rPr>
              <a:t>госземнадзора</a:t>
            </a:r>
            <a:endParaRPr lang="ru-RU" sz="2300" b="0" i="1" cap="none" dirty="0">
              <a:solidFill>
                <a:srgbClr val="542A00"/>
              </a:solidFill>
              <a:effectLst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2262" y="1280160"/>
          <a:ext cx="10806298" cy="524515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00692"/>
                <a:gridCol w="2305606"/>
              </a:tblGrid>
              <a:tr h="548640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1200"/>
                        </a:spcBef>
                      </a:pPr>
                      <a:r>
                        <a:rPr lang="ru-RU" sz="1800" dirty="0" smtClean="0"/>
                        <a:t>Показатель эффективности</a:t>
                      </a:r>
                      <a:endParaRPr lang="ru-RU" sz="1800" b="0" i="1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1200"/>
                        </a:spcBef>
                      </a:pPr>
                      <a:r>
                        <a:rPr lang="ru-RU" sz="1800" dirty="0" smtClean="0"/>
                        <a:t>Количество</a:t>
                      </a:r>
                      <a:endParaRPr lang="ru-RU" sz="1800" b="0" i="1" dirty="0">
                        <a:latin typeface="Arial Narrow" pitchFamily="34" charset="0"/>
                      </a:endParaRPr>
                    </a:p>
                  </a:txBody>
                  <a:tcPr anchor="ctr"/>
                </a:tc>
              </a:tr>
              <a:tr h="457309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Выполняемость </a:t>
                      </a:r>
                      <a:r>
                        <a:rPr lang="ru-RU" sz="1800" dirty="0"/>
                        <a:t>планов проверок </a:t>
                      </a:r>
                      <a:r>
                        <a:rPr lang="ru-RU" sz="1800" dirty="0" smtClean="0"/>
                        <a:t>соблюдения </a:t>
                      </a:r>
                      <a:r>
                        <a:rPr lang="ru-RU" sz="1800" dirty="0"/>
                        <a:t>земельного </a:t>
                      </a:r>
                      <a:r>
                        <a:rPr lang="ru-RU" sz="1800" dirty="0" smtClean="0"/>
                        <a:t>законодательства</a:t>
                      </a:r>
                      <a:endParaRPr lang="ru-RU" sz="18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90,3 %</a:t>
                      </a:r>
                      <a:endParaRPr lang="ru-RU" sz="18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366395" algn="just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Запланировано проверок</a:t>
                      </a:r>
                      <a:endParaRPr lang="ru-RU" sz="18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34 954</a:t>
                      </a:r>
                      <a:endParaRPr lang="ru-RU" sz="18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366395" algn="just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Проведено проверок</a:t>
                      </a:r>
                      <a:endParaRPr lang="ru-RU" sz="18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31 577</a:t>
                      </a:r>
                      <a:endParaRPr lang="ru-RU" sz="18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691601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Обоснованность </a:t>
                      </a:r>
                      <a:r>
                        <a:rPr lang="ru-RU" sz="1800" dirty="0"/>
                        <a:t>вынесенных постановлений по делам об административных правонарушениях</a:t>
                      </a:r>
                      <a:endParaRPr lang="ru-RU" sz="18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95,7 %</a:t>
                      </a:r>
                      <a:endParaRPr lang="ru-RU" sz="18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91601">
                <a:tc>
                  <a:txBody>
                    <a:bodyPr/>
                    <a:lstStyle/>
                    <a:p>
                      <a:pPr marL="366395" algn="just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Количество постановлений о привлечении к </a:t>
                      </a:r>
                      <a:r>
                        <a:rPr lang="ru-RU" sz="1800" dirty="0" err="1"/>
                        <a:t>адм</a:t>
                      </a:r>
                      <a:r>
                        <a:rPr lang="ru-RU" sz="1800" dirty="0"/>
                        <a:t>. ответственности</a:t>
                      </a:r>
                      <a:r>
                        <a:rPr lang="ru-RU" sz="1800" dirty="0" smtClean="0"/>
                        <a:t>/ временной </a:t>
                      </a:r>
                      <a:r>
                        <a:rPr lang="ru-RU" sz="1800" dirty="0"/>
                        <a:t>приостановке деятельности</a:t>
                      </a:r>
                      <a:endParaRPr lang="ru-RU" sz="18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28 611</a:t>
                      </a:r>
                      <a:endParaRPr lang="ru-RU" sz="18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457309">
                <a:tc>
                  <a:txBody>
                    <a:bodyPr/>
                    <a:lstStyle/>
                    <a:p>
                      <a:pPr marL="366395" algn="just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Из них отмененных постановлений/</a:t>
                      </a:r>
                      <a:r>
                        <a:rPr lang="ru-RU" sz="1800" dirty="0" err="1"/>
                        <a:t>постановлений</a:t>
                      </a:r>
                      <a:r>
                        <a:rPr lang="ru-RU" sz="1800" dirty="0"/>
                        <a:t> о прекращении дел</a:t>
                      </a:r>
                      <a:endParaRPr lang="ru-RU" sz="18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1 222</a:t>
                      </a:r>
                      <a:endParaRPr lang="ru-RU" sz="18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7309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Нагрузка </a:t>
                      </a:r>
                      <a:r>
                        <a:rPr lang="ru-RU" sz="1800" dirty="0"/>
                        <a:t>инспекторского состава (в месяц)</a:t>
                      </a:r>
                      <a:endParaRPr lang="ru-RU" sz="18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5,7 шт.</a:t>
                      </a:r>
                      <a:endParaRPr lang="ru-RU" sz="18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7309">
                <a:tc>
                  <a:txBody>
                    <a:bodyPr/>
                    <a:lstStyle/>
                    <a:p>
                      <a:pPr marL="366395" algn="just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Проведено контрольно-надзорных мероприятий всего</a:t>
                      </a:r>
                      <a:endParaRPr lang="ru-RU" sz="18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62 095</a:t>
                      </a:r>
                      <a:endParaRPr lang="ru-RU" sz="18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91601">
                <a:tc>
                  <a:txBody>
                    <a:bodyPr/>
                    <a:lstStyle/>
                    <a:p>
                      <a:pPr marL="366395" algn="just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Общая численность сотрудников </a:t>
                      </a:r>
                      <a:r>
                        <a:rPr lang="ru-RU" sz="1800" dirty="0" err="1"/>
                        <a:t>госземнадзора</a:t>
                      </a:r>
                      <a:r>
                        <a:rPr lang="ru-RU" sz="1800" dirty="0"/>
                        <a:t>, осуществляющих контрольно-надзорные функции</a:t>
                      </a:r>
                      <a:endParaRPr lang="ru-RU" sz="18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/>
                        <a:t>910</a:t>
                      </a:r>
                      <a:endParaRPr lang="ru-RU" sz="18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1"/>
          <p:cNvSpPr>
            <a:spLocks noGrp="1"/>
          </p:cNvSpPr>
          <p:nvPr>
            <p:ph type="title"/>
          </p:nvPr>
        </p:nvSpPr>
        <p:spPr>
          <a:xfrm>
            <a:off x="480260" y="467360"/>
            <a:ext cx="6916220" cy="873760"/>
          </a:xfrm>
        </p:spPr>
        <p:txBody>
          <a:bodyPr anchor="ctr">
            <a:noAutofit/>
          </a:bodyPr>
          <a:lstStyle/>
          <a:p>
            <a:r>
              <a:rPr lang="ru-RU" sz="2400" dirty="0" smtClean="0">
                <a:solidFill>
                  <a:srgbClr val="542A00"/>
                </a:solidFill>
                <a:effectLst/>
              </a:rPr>
              <a:t>Рейтинговая Оценка эффективности </a:t>
            </a:r>
            <a:br>
              <a:rPr lang="ru-RU" sz="2400" dirty="0" smtClean="0">
                <a:solidFill>
                  <a:srgbClr val="542A00"/>
                </a:solidFill>
                <a:effectLst/>
              </a:rPr>
            </a:br>
            <a:r>
              <a:rPr lang="ru-RU" sz="2400" cap="none" dirty="0" smtClean="0">
                <a:solidFill>
                  <a:srgbClr val="542A00"/>
                </a:solidFill>
                <a:effectLst/>
              </a:rPr>
              <a:t>территориальных управлений</a:t>
            </a:r>
            <a:endParaRPr lang="ru-RU" sz="2400" b="0" i="1" cap="none" dirty="0">
              <a:solidFill>
                <a:srgbClr val="542A00"/>
              </a:solidFill>
              <a:effectLst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31648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20</a:t>
            </a:fld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948139" y="1971040"/>
            <a:ext cx="4040661" cy="2199277"/>
          </a:xfrm>
          <a:prstGeom prst="rect">
            <a:avLst/>
          </a:prstGeom>
          <a:noFill/>
        </p:spPr>
        <p:txBody>
          <a:bodyPr wrap="square" lIns="93303" tIns="46651" rIns="93303" bIns="46651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2400" dirty="0" smtClean="0">
                <a:solidFill>
                  <a:srgbClr val="993300"/>
                </a:solidFill>
                <a:latin typeface="Arial Narrow" panose="020B0606020202030204" pitchFamily="34" charset="0"/>
              </a:rPr>
              <a:t>Рейтинг составлен </a:t>
            </a:r>
          </a:p>
          <a:p>
            <a:pPr algn="ctr">
              <a:lnSpc>
                <a:spcPct val="114000"/>
              </a:lnSpc>
            </a:pPr>
            <a:r>
              <a:rPr lang="ru-RU" sz="2400" dirty="0" smtClean="0">
                <a:solidFill>
                  <a:srgbClr val="993300"/>
                </a:solidFill>
                <a:latin typeface="Arial Narrow" panose="020B0606020202030204" pitchFamily="34" charset="0"/>
              </a:rPr>
              <a:t>на основе методики оценки эффективности деятельности, разработанной Управлением в 2014 году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02710070"/>
              </p:ext>
            </p:extLst>
          </p:nvPr>
        </p:nvGraphicFramePr>
        <p:xfrm>
          <a:off x="426719" y="1706879"/>
          <a:ext cx="7112000" cy="479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04161"/>
                <a:gridCol w="1503680"/>
                <a:gridCol w="2804159"/>
              </a:tblGrid>
              <a:tr h="516498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/>
                        <a:t>Наименование ТУ</a:t>
                      </a:r>
                      <a:endParaRPr lang="ru-RU" sz="1400" b="0" i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/>
                        <a:t>Итоговая оценка</a:t>
                      </a:r>
                      <a:endParaRPr lang="ru-RU" sz="1400" b="0" i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/>
                        <a:t>Рейтинг</a:t>
                      </a:r>
                      <a:endParaRPr lang="ru-RU" sz="1400" b="0" i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</a:tr>
              <a:tr h="516498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1. ТУ по Орловской и Курской областям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91,5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8000"/>
                          </a:solidFill>
                        </a:rPr>
                        <a:t>Эффективно</a:t>
                      </a:r>
                      <a:endParaRPr lang="ru-RU" sz="1800" b="1" dirty="0">
                        <a:solidFill>
                          <a:srgbClr val="008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</a:tr>
              <a:tr h="516498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2. ТУ по Красноярскому краю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90,1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8000"/>
                          </a:solidFill>
                        </a:rPr>
                        <a:t>Эффективно</a:t>
                      </a:r>
                      <a:endParaRPr lang="ru-RU" sz="1800" b="1" dirty="0">
                        <a:solidFill>
                          <a:srgbClr val="008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</a:tr>
              <a:tr h="516498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….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</a:tr>
              <a:tr h="80658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55 территориальных управлений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от 50 до 89 баллов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/>
                        <a:t>Удовлетворительно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</a:tr>
              <a:tr h="516498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…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</a:tr>
              <a:tr h="516498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58. ТУ по Р. Саха (Якутия)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49,6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993300"/>
                          </a:solidFill>
                        </a:rPr>
                        <a:t>Неудовлетворительно</a:t>
                      </a:r>
                      <a:endParaRPr lang="ru-RU" sz="1800" b="1" dirty="0">
                        <a:solidFill>
                          <a:srgbClr val="9933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</a:tr>
              <a:tr h="516498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59. ТУ по Чеченской Республике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49,5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993300"/>
                          </a:solidFill>
                        </a:rPr>
                        <a:t>Неудовлетворительно</a:t>
                      </a:r>
                      <a:endParaRPr lang="ru-RU" sz="1800" b="1" dirty="0">
                        <a:solidFill>
                          <a:srgbClr val="9933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1"/>
          <p:cNvSpPr>
            <a:spLocks noGrp="1"/>
          </p:cNvSpPr>
          <p:nvPr>
            <p:ph type="title"/>
          </p:nvPr>
        </p:nvSpPr>
        <p:spPr>
          <a:xfrm>
            <a:off x="480260" y="384810"/>
            <a:ext cx="6834940" cy="1118870"/>
          </a:xfrm>
        </p:spPr>
        <p:txBody>
          <a:bodyPr anchor="ctr">
            <a:noAutofit/>
          </a:bodyPr>
          <a:lstStyle/>
          <a:p>
            <a:r>
              <a:rPr lang="ru-RU" sz="2400" dirty="0" smtClean="0">
                <a:solidFill>
                  <a:srgbClr val="542A00"/>
                </a:solidFill>
                <a:effectLst/>
              </a:rPr>
              <a:t>Рейтинговая Оценка эффективности </a:t>
            </a:r>
            <a:br>
              <a:rPr lang="ru-RU" sz="2400" dirty="0" smtClean="0">
                <a:solidFill>
                  <a:srgbClr val="542A00"/>
                </a:solidFill>
                <a:effectLst/>
              </a:rPr>
            </a:br>
            <a:r>
              <a:rPr lang="ru-RU" sz="2400" cap="none" dirty="0" smtClean="0">
                <a:solidFill>
                  <a:srgbClr val="542A00"/>
                </a:solidFill>
                <a:effectLst/>
              </a:rPr>
              <a:t>подведомственных учреждений</a:t>
            </a:r>
            <a:endParaRPr lang="ru-RU" sz="2400" b="0" i="1" cap="none" dirty="0">
              <a:solidFill>
                <a:srgbClr val="542A00"/>
              </a:solidFill>
              <a:effectLst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316486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21</a:t>
            </a:fld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7968459" y="2357120"/>
            <a:ext cx="4040661" cy="2199277"/>
          </a:xfrm>
          <a:prstGeom prst="rect">
            <a:avLst/>
          </a:prstGeom>
          <a:noFill/>
        </p:spPr>
        <p:txBody>
          <a:bodyPr wrap="square" lIns="93303" tIns="46651" rIns="93303" bIns="46651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2400" dirty="0" smtClean="0">
                <a:solidFill>
                  <a:srgbClr val="993300"/>
                </a:solidFill>
                <a:latin typeface="Arial Narrow" panose="020B0606020202030204" pitchFamily="34" charset="0"/>
              </a:rPr>
              <a:t>Рейтинг составлен </a:t>
            </a:r>
          </a:p>
          <a:p>
            <a:pPr algn="ctr">
              <a:lnSpc>
                <a:spcPct val="114000"/>
              </a:lnSpc>
            </a:pPr>
            <a:r>
              <a:rPr lang="ru-RU" sz="2400" dirty="0" smtClean="0">
                <a:solidFill>
                  <a:srgbClr val="993300"/>
                </a:solidFill>
                <a:latin typeface="Arial Narrow" panose="020B0606020202030204" pitchFamily="34" charset="0"/>
              </a:rPr>
              <a:t>на основе методики оценки эффективности деятельности, разработанной Управлением в 2014 году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9271105"/>
              </p:ext>
            </p:extLst>
          </p:nvPr>
        </p:nvGraphicFramePr>
        <p:xfrm>
          <a:off x="304800" y="1855298"/>
          <a:ext cx="7051041" cy="463694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024211"/>
                <a:gridCol w="1523101"/>
                <a:gridCol w="250372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latin typeface="+mn-lt"/>
                        </a:rPr>
                        <a:t>Наименование ФГБУ</a:t>
                      </a:r>
                      <a:endParaRPr lang="ru-RU" sz="1400" b="0" i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latin typeface="+mn-lt"/>
                        </a:rPr>
                        <a:t>Итоговая оценка</a:t>
                      </a:r>
                      <a:endParaRPr lang="ru-RU" sz="1400" b="0" i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latin typeface="+mn-lt"/>
                        </a:rPr>
                        <a:t>Рейтинг</a:t>
                      </a:r>
                      <a:endParaRPr lang="ru-RU" sz="1400" b="0" i="1" dirty="0">
                        <a:latin typeface="+mn-lt"/>
                      </a:endParaRPr>
                    </a:p>
                  </a:txBody>
                  <a:tcPr anchor="ctr"/>
                </a:tc>
              </a:tr>
              <a:tr h="51198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Отсутствуют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−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Эффективно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n-lt"/>
                        </a:rPr>
                        <a:t>12 учреждений</a:t>
                      </a:r>
                      <a:r>
                        <a:rPr lang="ru-RU" sz="1600" baseline="0" dirty="0" smtClean="0">
                          <a:latin typeface="+mn-lt"/>
                        </a:rPr>
                        <a:t>, из них максимальный балл:</a:t>
                      </a:r>
                    </a:p>
                    <a:p>
                      <a:endParaRPr lang="ru-RU" sz="1600" baseline="0" dirty="0" smtClean="0">
                        <a:latin typeface="+mn-lt"/>
                      </a:endParaRPr>
                    </a:p>
                    <a:p>
                      <a:r>
                        <a:rPr lang="ru-RU" sz="1600" baseline="0" dirty="0" smtClean="0">
                          <a:latin typeface="+mn-lt"/>
                        </a:rPr>
                        <a:t>Орловский РЦ</a:t>
                      </a:r>
                    </a:p>
                    <a:p>
                      <a:r>
                        <a:rPr lang="ru-RU" sz="1600" baseline="0" dirty="0" smtClean="0">
                          <a:latin typeface="+mn-lt"/>
                        </a:rPr>
                        <a:t>Красноярский РЦ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+mn-lt"/>
                      </a:endParaRPr>
                    </a:p>
                    <a:p>
                      <a:pPr algn="ctr"/>
                      <a:endParaRPr lang="ru-RU" sz="1600" dirty="0" smtClean="0">
                        <a:latin typeface="+mn-lt"/>
                      </a:endParaRPr>
                    </a:p>
                    <a:p>
                      <a:pPr algn="ctr"/>
                      <a:endParaRPr lang="ru-RU" sz="1600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68,8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62,9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+mn-lt"/>
                        </a:rPr>
                        <a:t>Удовлетворительно</a:t>
                      </a:r>
                      <a:endParaRPr lang="ru-RU" sz="1600" b="1" dirty="0" smtClean="0">
                        <a:latin typeface="+mn-lt"/>
                      </a:endParaRPr>
                    </a:p>
                    <a:p>
                      <a:pPr algn="ctr"/>
                      <a:endParaRPr lang="ru-RU" sz="1600" b="1" dirty="0">
                        <a:latin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n-lt"/>
                        </a:rPr>
                        <a:t>20 учреждений</a:t>
                      </a:r>
                      <a:r>
                        <a:rPr lang="ru-RU" sz="1600" dirty="0" smtClean="0">
                          <a:latin typeface="+mn-lt"/>
                        </a:rPr>
                        <a:t>,</a:t>
                      </a:r>
                      <a:r>
                        <a:rPr lang="ru-RU" sz="1600" baseline="0" dirty="0" smtClean="0">
                          <a:latin typeface="+mn-lt"/>
                        </a:rPr>
                        <a:t> из них минимальный балл:</a:t>
                      </a:r>
                    </a:p>
                    <a:p>
                      <a:endParaRPr lang="ru-RU" sz="1600" baseline="0" dirty="0" smtClean="0">
                        <a:latin typeface="+mn-lt"/>
                      </a:endParaRPr>
                    </a:p>
                    <a:p>
                      <a:r>
                        <a:rPr lang="ru-RU" sz="1600" baseline="0" dirty="0" smtClean="0">
                          <a:latin typeface="+mn-lt"/>
                        </a:rPr>
                        <a:t>Камчатская МВЛ</a:t>
                      </a:r>
                    </a:p>
                    <a:p>
                      <a:r>
                        <a:rPr lang="ru-RU" sz="1600" dirty="0" smtClean="0">
                          <a:latin typeface="+mn-lt"/>
                        </a:rPr>
                        <a:t>Магаданская</a:t>
                      </a:r>
                      <a:r>
                        <a:rPr lang="ru-RU" sz="1600" baseline="0" dirty="0" smtClean="0">
                          <a:latin typeface="+mn-lt"/>
                        </a:rPr>
                        <a:t> МВЛ</a:t>
                      </a:r>
                    </a:p>
                    <a:p>
                      <a:r>
                        <a:rPr lang="ru-RU" sz="1600" baseline="0" dirty="0" smtClean="0">
                          <a:latin typeface="+mn-lt"/>
                        </a:rPr>
                        <a:t>Сахалинская МВЛ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+mn-lt"/>
                      </a:endParaRPr>
                    </a:p>
                    <a:p>
                      <a:pPr algn="ctr"/>
                      <a:endParaRPr lang="ru-RU" sz="1600" dirty="0" smtClean="0">
                        <a:latin typeface="+mn-lt"/>
                      </a:endParaRPr>
                    </a:p>
                    <a:p>
                      <a:pPr algn="ctr"/>
                      <a:endParaRPr lang="ru-RU" sz="1600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33,6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35,0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35,2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993300"/>
                          </a:solidFill>
                          <a:latin typeface="+mn-lt"/>
                        </a:rPr>
                        <a:t>Неудовлетворительно</a:t>
                      </a:r>
                      <a:endParaRPr lang="ru-RU" sz="1600" b="1" dirty="0">
                        <a:solidFill>
                          <a:srgbClr val="9933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2"/>
          <p:cNvSpPr txBox="1">
            <a:spLocks/>
          </p:cNvSpPr>
          <p:nvPr/>
        </p:nvSpPr>
        <p:spPr>
          <a:xfrm>
            <a:off x="609600" y="1280160"/>
            <a:ext cx="11277599" cy="5717540"/>
          </a:xfrm>
          <a:prstGeom prst="rect">
            <a:avLst/>
          </a:prstGeom>
        </p:spPr>
        <p:txBody>
          <a:bodyPr lIns="93303" tIns="46651" rIns="93303" bIns="46651">
            <a:noAutofit/>
          </a:bodyPr>
          <a:lstStyle/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r>
              <a:rPr lang="ru-RU" sz="2000" dirty="0" smtClean="0">
                <a:latin typeface="Arial Narrow" panose="020B0606020202030204" pitchFamily="34" charset="0"/>
              </a:rPr>
              <a:t>П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ривести в соответствие с земельным законодательством Административный регламент исполнения Федеральной службой по ветеринарному и фитосанитарному надзору государственной функции по осуществлению государственного земельного надзора в отношении земель сельскохозяйственного назначения и земельных участков сельскохозяйственного использования в составе земель населенных пунктов, утвержденный приказом Минсельхоза России от 30.01.2012 № 96.</a:t>
            </a: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Обеспечить мониторинг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правоприменения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территориальными управлениями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Россельхознадзора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ч.1.1 статьи 8.8 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(в новой редакции – ч.2 ст.8.8)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статьи 10.9, статьи 10.10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КоАП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РФ.</a:t>
            </a: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Организовать формирование территориальными управлениями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Россельхознадзора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Реестра поднадзорных объектов в ИС «Цербер».</a:t>
            </a: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Обеспечить формирование на 2016 год и в последующем обоснованных объемов государственных заданий и объемов их финансового обеспечения (на основе анализа практики расчета за 2014 и 2015 годы).</a:t>
            </a: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Обеспечить анализ квалификации испытательных лабораторий подведомственных учреждений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Россельхознадзора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по результатам участия в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межлабораторных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сравнительных испытаниях (МСИ) почв на агрохимические и химико-токсикологические показатели.</a:t>
            </a: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41788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800" smtClean="0"/>
              <a:pPr/>
              <a:t>22</a:t>
            </a:fld>
            <a:endParaRPr lang="ru-RU" sz="18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54995" y="274399"/>
            <a:ext cx="10742925" cy="988780"/>
          </a:xfrm>
          <a:prstGeom prst="rect">
            <a:avLst/>
          </a:prstGeom>
        </p:spPr>
        <p:txBody>
          <a:bodyPr lIns="93303" tIns="46651" rIns="93303" bIns="46651"/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800" b="1" cap="all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Задачи 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на</a:t>
            </a:r>
            <a:r>
              <a:rPr lang="ru-RU" sz="2800" b="1" cap="all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2015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год</a:t>
            </a: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Управлению земельного надзора и правового обеспечения</a:t>
            </a:r>
            <a:r>
              <a:rPr lang="ru-RU" sz="2800" b="1" cap="all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:</a:t>
            </a:r>
            <a:endParaRPr lang="ru-RU" sz="2800" b="1" cap="all" dirty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88170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2"/>
          <p:cNvSpPr txBox="1">
            <a:spLocks/>
          </p:cNvSpPr>
          <p:nvPr/>
        </p:nvSpPr>
        <p:spPr>
          <a:xfrm>
            <a:off x="568960" y="1483360"/>
            <a:ext cx="11277599" cy="5303520"/>
          </a:xfrm>
          <a:prstGeom prst="rect">
            <a:avLst/>
          </a:prstGeom>
        </p:spPr>
        <p:txBody>
          <a:bodyPr lIns="93303" tIns="46651" rIns="93303" bIns="46651">
            <a:noAutofit/>
          </a:bodyPr>
          <a:lstStyle/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Обеспечить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правоприменение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территориальными управлениями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Россельхознадзора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ч.1.1 статьи 8.8 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(в новой редакции – ч.2 ст.8.8)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статьи 10.9, статьи 10.10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КоАП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РФ.</a:t>
            </a: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Организовать формирование территориальными управлениями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Россельхознадзора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Реестра поднадзорных объектов в ИС «Цербер».</a:t>
            </a: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Обеспечить формирование на 2016 год и в последующем обоснованных объемов государственных заданий и объемов их финансового обеспечения (на основе анализа практики расчета за 2014 и 2015 годы).</a:t>
            </a: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Взять на особый контроль результаты оценки качественного состояния почв в районах воздействия промышленных, хозяйственно-бытовых и транспортных источников загрязнения, а также оценки плодородия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сельхозземель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(в части качества отбора почвенных образцов и, в последующем, объема выявляемых случаев загрязнения/снижения плодородия).</a:t>
            </a: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lnSpc>
                <a:spcPts val="2400"/>
              </a:lnSpc>
              <a:buClr>
                <a:srgbClr val="9933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Обеспечить реализацию функций государственного земельного надзора с учетом результатов проведенного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Россельхознадзором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анализа по взаимодействию территориальных управлений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Россельхознадзора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с федеральными органами исполнительной власти.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41788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800" smtClean="0"/>
              <a:pPr/>
              <a:t>23</a:t>
            </a:fld>
            <a:endParaRPr lang="ru-RU" sz="18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54995" y="274399"/>
            <a:ext cx="9639955" cy="988780"/>
          </a:xfrm>
          <a:prstGeom prst="rect">
            <a:avLst/>
          </a:prstGeom>
        </p:spPr>
        <p:txBody>
          <a:bodyPr lIns="93303" tIns="46651" rIns="93303" bIns="46651"/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3000" b="1" cap="all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Задачи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на</a:t>
            </a:r>
            <a:r>
              <a:rPr lang="ru-RU" sz="3200" b="1" cap="all" dirty="0" smtClean="0">
                <a:solidFill>
                  <a:schemeClr val="accent1">
                    <a:lumMod val="75000"/>
                  </a:schemeClr>
                </a:solidFill>
              </a:rPr>
              <a:t> 2015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год</a:t>
            </a:r>
            <a:endParaRPr lang="ru-RU" sz="3000" b="1" cap="all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территориальным управлениям</a:t>
            </a:r>
            <a:r>
              <a:rPr lang="ru-RU" sz="3000" b="1" cap="all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:</a:t>
            </a:r>
            <a:endParaRPr lang="ru-RU" sz="3000" b="1" cap="all" dirty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88170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2"/>
          <p:cNvSpPr txBox="1">
            <a:spLocks/>
          </p:cNvSpPr>
          <p:nvPr/>
        </p:nvSpPr>
        <p:spPr>
          <a:xfrm>
            <a:off x="751840" y="1910080"/>
            <a:ext cx="11013439" cy="4490720"/>
          </a:xfrm>
          <a:prstGeom prst="rect">
            <a:avLst/>
          </a:prstGeom>
        </p:spPr>
        <p:txBody>
          <a:bodyPr lIns="93303" tIns="46651" rIns="93303" bIns="46651">
            <a:noAutofit/>
          </a:bodyPr>
          <a:lstStyle/>
          <a:p>
            <a:pPr marL="457200" indent="-457200" algn="just">
              <a:buClr>
                <a:srgbClr val="993300"/>
              </a:buClr>
              <a:buFont typeface="+mj-lt"/>
              <a:buAutoNum type="arabicPeriod"/>
            </a:pP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Сформировать на 2016 год и в последующем обоснованные объемы государственных заданий (с учетом практики контрольно-надзорной деятельности соответствующих территориальных управлений </a:t>
            </a:r>
            <a:r>
              <a:rPr lang="ru-RU" sz="2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Россельхознадзора</a:t>
            </a: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) и объемы их финансового обеспечения (в том числе, исходя из стоимости оказываемых государственных услуг).</a:t>
            </a:r>
          </a:p>
          <a:p>
            <a:pPr marL="457200" indent="-457200" algn="just">
              <a:buClr>
                <a:srgbClr val="993300"/>
              </a:buClr>
              <a:buFont typeface="+mj-lt"/>
              <a:buAutoNum type="arabicPeriod"/>
            </a:pPr>
            <a:endParaRPr lang="ru-RU" sz="2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buClr>
                <a:srgbClr val="993300"/>
              </a:buClr>
              <a:buFont typeface="+mj-lt"/>
              <a:buAutoNum type="arabicPeriod"/>
            </a:pP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Обеспечить оказание услуг на платной основе в объеме не менее 25% от объема выделяемого финансового обеспечения государственного задания.</a:t>
            </a:r>
          </a:p>
          <a:p>
            <a:pPr marL="457200" indent="-457200" algn="just">
              <a:buClr>
                <a:srgbClr val="993300"/>
              </a:buClr>
              <a:buFont typeface="+mj-lt"/>
              <a:buAutoNum type="arabicPeriod"/>
            </a:pPr>
            <a:endParaRPr lang="ru-RU" sz="2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buClr>
                <a:srgbClr val="993300"/>
              </a:buClr>
              <a:buFont typeface="+mj-lt"/>
              <a:buAutoNum type="arabicPeriod"/>
            </a:pP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Проанализировать результаты квалификации испытательных лабораторий по результатам участия за 2012-2014 гг. в </a:t>
            </a:r>
            <a:r>
              <a:rPr lang="ru-RU" sz="2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межлабораторных</a:t>
            </a: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сравнительных испытаниях почв на агрохимические и химико-токсикологические показатели, на основании чего принять корректирующие меры по обеспечению соответствующего уровня технической компетентности.</a:t>
            </a:r>
            <a:endParaRPr lang="ru-RU" sz="2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41788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800" smtClean="0"/>
              <a:pPr/>
              <a:t>24</a:t>
            </a:fld>
            <a:endParaRPr lang="ru-RU" sz="18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56595" y="558879"/>
            <a:ext cx="9639955" cy="988780"/>
          </a:xfrm>
          <a:prstGeom prst="rect">
            <a:avLst/>
          </a:prstGeom>
        </p:spPr>
        <p:txBody>
          <a:bodyPr lIns="93303" tIns="46651" rIns="93303" bIns="46651"/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3000" b="1" cap="all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Задачи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на</a:t>
            </a:r>
            <a:r>
              <a:rPr lang="ru-RU" sz="3200" b="1" cap="all" dirty="0" smtClean="0">
                <a:solidFill>
                  <a:schemeClr val="accent1">
                    <a:lumMod val="75000"/>
                  </a:schemeClr>
                </a:solidFill>
              </a:rPr>
              <a:t> 2015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год</a:t>
            </a:r>
            <a:endParaRPr lang="ru-RU" sz="3000" b="1" cap="all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подведомственным учреждениям</a:t>
            </a:r>
            <a:r>
              <a:rPr lang="ru-RU" sz="3000" b="1" cap="all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:</a:t>
            </a:r>
            <a:endParaRPr lang="ru-RU" sz="3000" b="1" cap="all" dirty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88170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387584" y="2278966"/>
            <a:ext cx="9639955" cy="818013"/>
          </a:xfrm>
          <a:prstGeom prst="rect">
            <a:avLst/>
          </a:prstGeom>
        </p:spPr>
        <p:txBody>
          <a:bodyPr lIns="93303" tIns="46651" rIns="93303" bIns="46651"/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3700" b="1" cap="all" dirty="0" smtClean="0">
                <a:solidFill>
                  <a:srgbClr val="663300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ea typeface="+mj-ea"/>
                <a:cs typeface="+mj-cs"/>
              </a:rPr>
              <a:t>благодарю за внимание!</a:t>
            </a:r>
            <a:endParaRPr lang="ru-RU" sz="3700" b="1" cap="all" dirty="0">
              <a:solidFill>
                <a:srgbClr val="663300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ea typeface="+mj-ea"/>
              <a:cs typeface="+mj-cs"/>
            </a:endParaRP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41788" y="6740435"/>
            <a:ext cx="701058" cy="250847"/>
          </a:xfrm>
        </p:spPr>
        <p:txBody>
          <a:bodyPr/>
          <a:lstStyle/>
          <a:p>
            <a:fld id="{E31375A4-56A4-47D6-9801-1991572033F7}" type="slidenum">
              <a:rPr lang="ru-RU" sz="1800" smtClean="0"/>
              <a:pPr/>
              <a:t>25</a:t>
            </a:fld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9088170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!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F180B1C-2212-497F-A259-C959ADD048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!</Template>
  <TotalTime>0</TotalTime>
  <Words>2370</Words>
  <Application>Microsoft Office PowerPoint</Application>
  <PresentationFormat>Произвольный</PresentationFormat>
  <Paragraphs>525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!</vt:lpstr>
      <vt:lpstr>государственный земельный надзор:  годовые итоги и оценка эффективности деятельности</vt:lpstr>
      <vt:lpstr>Структура доклада:</vt:lpstr>
      <vt:lpstr>Контрольно-надзорная деятельность: виды и объем мероприятий</vt:lpstr>
      <vt:lpstr>итоговая оценка контрольно-надзорной деятельности в лицах</vt:lpstr>
      <vt:lpstr>Административная практика: объем и структура правонарушений</vt:lpstr>
      <vt:lpstr>Административная практика: правоприменение статей 10.9, 10.10, ч.1.1 ст. 8.8 КоАП РФ</vt:lpstr>
      <vt:lpstr>Административная практика: меры правового регулирования</vt:lpstr>
      <vt:lpstr>итоговая оценка административной практики в лицах</vt:lpstr>
      <vt:lpstr>Практика возмещения вреда, причиненного землям сельхозназначения</vt:lpstr>
      <vt:lpstr>итоговая оценка работы по возмещению вреда в лицах</vt:lpstr>
      <vt:lpstr>ОПЫТ РАБОТЫ территориальных управлений по возмещению ущерба</vt:lpstr>
      <vt:lpstr>Судебная практика</vt:lpstr>
      <vt:lpstr>итоговая оценка судебной практики в лицах</vt:lpstr>
      <vt:lpstr>Лабораторное обеспечение госземнадзора: результаты химико-токсикологических исследований</vt:lpstr>
      <vt:lpstr>Лабораторное обеспечение госземнадзора: результаты агрохимических исследований</vt:lpstr>
      <vt:lpstr>Лабораторное обеспечение госземнадзора: результаты работы по госзаданию и сверх госзадания</vt:lpstr>
      <vt:lpstr>итоговая оценка лабораторного обеспечения госземнадзора в лицах</vt:lpstr>
      <vt:lpstr>Оценка эффективности госземнадзора</vt:lpstr>
      <vt:lpstr>Оценка эффективности госземнадзора</vt:lpstr>
      <vt:lpstr>Рейтинговая Оценка эффективности  территориальных управлений</vt:lpstr>
      <vt:lpstr>Рейтинговая Оценка эффективности  подведомственных учреждений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2013-11-14T14:54:26Z</dcterms:created>
  <dcterms:modified xsi:type="dcterms:W3CDTF">2015-03-24T15:48:48Z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TC030310239991</vt:lpwstr>
  </property>
</Properties>
</file>