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328" r:id="rId3"/>
    <p:sldId id="329" r:id="rId4"/>
    <p:sldId id="304" r:id="rId5"/>
    <p:sldId id="334" r:id="rId6"/>
    <p:sldId id="335" r:id="rId7"/>
    <p:sldId id="336" r:id="rId8"/>
    <p:sldId id="337" r:id="rId9"/>
    <p:sldId id="338" r:id="rId10"/>
    <p:sldId id="339" r:id="rId11"/>
    <p:sldId id="340" r:id="rId12"/>
    <p:sldId id="341" r:id="rId13"/>
    <p:sldId id="342" r:id="rId14"/>
    <p:sldId id="343" r:id="rId15"/>
    <p:sldId id="344" r:id="rId16"/>
    <p:sldId id="331" r:id="rId17"/>
    <p:sldId id="303" r:id="rId18"/>
    <p:sldId id="333" r:id="rId19"/>
    <p:sldId id="310" r:id="rId20"/>
    <p:sldId id="330" r:id="rId21"/>
    <p:sldId id="327" r:id="rId22"/>
    <p:sldId id="345" r:id="rId23"/>
    <p:sldId id="282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FF"/>
    <a:srgbClr val="CCCCFF"/>
    <a:srgbClr val="FF9933"/>
    <a:srgbClr val="CCFFCC"/>
    <a:srgbClr val="CC99FF"/>
    <a:srgbClr val="003300"/>
    <a:srgbClr val="213C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0" autoAdjust="0"/>
    <p:restoredTop sz="94713" autoAdjust="0"/>
  </p:normalViewPr>
  <p:slideViewPr>
    <p:cSldViewPr>
      <p:cViewPr varScale="1">
        <p:scale>
          <a:sx n="72" d="100"/>
          <a:sy n="72" d="100"/>
        </p:scale>
        <p:origin x="135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BDCD0-662D-46B3-8F47-AE767F5CBD72}" type="datetimeFigureOut">
              <a:rPr lang="ru-RU" smtClean="0"/>
              <a:pPr/>
              <a:t>25.03.2015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4C9438C7-A59A-4E02-8269-5CB8ECAE6C0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BDCD0-662D-46B3-8F47-AE767F5CBD72}" type="datetimeFigureOut">
              <a:rPr lang="ru-RU" smtClean="0"/>
              <a:pPr/>
              <a:t>25.03.2015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438C7-A59A-4E02-8269-5CB8ECAE6C0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BDCD0-662D-46B3-8F47-AE767F5CBD72}" type="datetimeFigureOut">
              <a:rPr lang="ru-RU" smtClean="0"/>
              <a:pPr/>
              <a:t>25.03.2015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4C9438C7-A59A-4E02-8269-5CB8ECAE6C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BDCD0-662D-46B3-8F47-AE767F5CBD72}" type="datetimeFigureOut">
              <a:rPr lang="ru-RU" smtClean="0"/>
              <a:pPr/>
              <a:t>25.03.2015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438C7-A59A-4E02-8269-5CB8ECAE6C0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BDCD0-662D-46B3-8F47-AE767F5CBD72}" type="datetimeFigureOut">
              <a:rPr lang="ru-RU" smtClean="0"/>
              <a:pPr/>
              <a:t>25.03.2015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438C7-A59A-4E02-8269-5CB8ECAE6C0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BDCD0-662D-46B3-8F47-AE767F5CBD72}" type="datetimeFigureOut">
              <a:rPr lang="ru-RU" smtClean="0"/>
              <a:pPr/>
              <a:t>25.03.2015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438C7-A59A-4E02-8269-5CB8ECAE6C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BDCD0-662D-46B3-8F47-AE767F5CBD72}" type="datetimeFigureOut">
              <a:rPr lang="ru-RU" smtClean="0"/>
              <a:pPr/>
              <a:t>25.03.2015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438C7-A59A-4E02-8269-5CB8ECAE6C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BDCD0-662D-46B3-8F47-AE767F5CBD72}" type="datetimeFigureOut">
              <a:rPr lang="ru-RU" smtClean="0"/>
              <a:pPr/>
              <a:t>25.03.2015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438C7-A59A-4E02-8269-5CB8ECAE6C0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BDCD0-662D-46B3-8F47-AE767F5CBD72}" type="datetimeFigureOut">
              <a:rPr lang="ru-RU" smtClean="0"/>
              <a:pPr/>
              <a:t>25.03.2015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4C9438C7-A59A-4E02-8269-5CB8ECAE6C0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BDCD0-662D-46B3-8F47-AE767F5CBD72}" type="datetimeFigureOut">
              <a:rPr lang="ru-RU" smtClean="0"/>
              <a:pPr/>
              <a:t>25.03.2015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438C7-A59A-4E02-8269-5CB8ECAE6C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BDCD0-662D-46B3-8F47-AE767F5CBD72}" type="datetimeFigureOut">
              <a:rPr lang="ru-RU" smtClean="0"/>
              <a:pPr/>
              <a:t>25.03.2015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438C7-A59A-4E02-8269-5CB8ECAE6C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B4BDCD0-662D-46B3-8F47-AE767F5CBD72}" type="datetimeFigureOut">
              <a:rPr lang="ru-RU" smtClean="0"/>
              <a:pPr/>
              <a:t>25.03.2015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4C9438C7-A59A-4E02-8269-5CB8ECAE6C0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y.trofimova\Desktop\logo.tif"/>
          <p:cNvPicPr>
            <a:picLocks noChangeAspect="1" noChangeArrowheads="1"/>
          </p:cNvPicPr>
          <p:nvPr/>
        </p:nvPicPr>
        <p:blipFill>
          <a:blip r:embed="rId3" cstate="print"/>
          <a:srcRect t="7772" b="9156"/>
          <a:stretch>
            <a:fillRect/>
          </a:stretch>
        </p:blipFill>
        <p:spPr bwMode="auto">
          <a:xfrm>
            <a:off x="323528" y="548680"/>
            <a:ext cx="2016224" cy="1881809"/>
          </a:xfrm>
          <a:prstGeom prst="rect">
            <a:avLst/>
          </a:prstGeom>
          <a:noFill/>
        </p:spPr>
      </p:pic>
      <p:pic>
        <p:nvPicPr>
          <p:cNvPr id="1028" name="Picture 4" descr="C:\Users\y.trofimova\Desktop\1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2564904"/>
            <a:ext cx="8928992" cy="2592541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sz="quarter" idx="1"/>
          </p:nvPr>
        </p:nvSpPr>
        <p:spPr>
          <a:xfrm>
            <a:off x="179512" y="3212976"/>
            <a:ext cx="8964488" cy="1944216"/>
          </a:xfrm>
          <a:ln>
            <a:noFill/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i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i="1" dirty="0" smtClean="0">
                <a:solidFill>
                  <a:schemeClr val="bg1"/>
                </a:solidFill>
              </a:rPr>
              <a:t>«</a:t>
            </a:r>
            <a:r>
              <a:rPr lang="ru-RU" b="1" i="1" dirty="0" smtClean="0">
                <a:solidFill>
                  <a:schemeClr val="bg1"/>
                </a:solidFill>
              </a:rPr>
              <a:t>Работа Россельхознадзора </a:t>
            </a:r>
          </a:p>
          <a:p>
            <a:pPr marL="0" indent="0" algn="ctr">
              <a:buNone/>
            </a:pPr>
            <a:r>
              <a:rPr lang="ru-RU" b="1" i="1" dirty="0" smtClean="0">
                <a:solidFill>
                  <a:schemeClr val="bg1"/>
                </a:solidFill>
              </a:rPr>
              <a:t>по информационному освещению деятельности</a:t>
            </a:r>
            <a:r>
              <a:rPr lang="ru-RU" i="1" dirty="0" smtClean="0">
                <a:solidFill>
                  <a:schemeClr val="bg1"/>
                </a:solidFill>
              </a:rPr>
              <a:t>»</a:t>
            </a: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07704" y="908720"/>
            <a:ext cx="7056784" cy="107721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r">
              <a:spcBef>
                <a:spcPct val="0"/>
              </a:spcBef>
            </a:pPr>
            <a:r>
              <a:rPr lang="ru-RU" sz="2400" b="1" dirty="0" smtClean="0">
                <a:solidFill>
                  <a:schemeClr val="accent1"/>
                </a:solidFill>
                <a:ea typeface="+mj-ea"/>
                <a:cs typeface="+mj-cs"/>
              </a:rPr>
              <a:t>Доклад к Коллегии Россельхознадзора</a:t>
            </a:r>
            <a:r>
              <a:rPr lang="ru-RU" sz="2800" dirty="0" smtClean="0">
                <a:solidFill>
                  <a:schemeClr val="accent1"/>
                </a:solidFill>
                <a:ea typeface="+mj-ea"/>
                <a:cs typeface="+mj-cs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ea typeface="+mj-ea"/>
                <a:cs typeface="+mj-cs"/>
              </a:rPr>
            </a:br>
            <a:r>
              <a:rPr lang="ru-RU" sz="2000" b="1" dirty="0" smtClean="0">
                <a:solidFill>
                  <a:schemeClr val="accent1"/>
                </a:solidFill>
                <a:ea typeface="+mj-ea"/>
                <a:cs typeface="+mj-cs"/>
              </a:rPr>
              <a:t>Докладчик: </a:t>
            </a:r>
            <a:r>
              <a:rPr lang="ru-RU" sz="2000" b="1" dirty="0" err="1" smtClean="0">
                <a:solidFill>
                  <a:schemeClr val="accent1"/>
                </a:solidFill>
                <a:ea typeface="+mj-ea"/>
                <a:cs typeface="+mj-cs"/>
              </a:rPr>
              <a:t>Мелано</a:t>
            </a:r>
            <a:r>
              <a:rPr lang="ru-RU" sz="2000" b="1" dirty="0" smtClean="0">
                <a:solidFill>
                  <a:schemeClr val="accent1"/>
                </a:solidFill>
                <a:ea typeface="+mj-ea"/>
                <a:cs typeface="+mj-cs"/>
              </a:rPr>
              <a:t> Ю.В</a:t>
            </a:r>
            <a:r>
              <a:rPr lang="ru-RU" sz="2000" b="1" dirty="0" smtClean="0">
                <a:solidFill>
                  <a:schemeClr val="accent1"/>
                </a:solidFill>
                <a:latin typeface="Calibri"/>
                <a:ea typeface="+mj-ea"/>
                <a:cs typeface="+mj-cs"/>
              </a:rPr>
              <a:t>.</a:t>
            </a:r>
            <a:r>
              <a:rPr lang="ru-RU" sz="2000" b="1" dirty="0" smtClean="0">
                <a:solidFill>
                  <a:schemeClr val="accent1"/>
                </a:solidFill>
                <a:ea typeface="+mj-ea"/>
                <a:cs typeface="+mj-cs"/>
              </a:rPr>
              <a:t> </a:t>
            </a:r>
          </a:p>
          <a:p>
            <a:pPr lvl="0" algn="r">
              <a:spcBef>
                <a:spcPct val="0"/>
              </a:spcBef>
            </a:pPr>
            <a:r>
              <a:rPr lang="ru-RU" sz="2000" b="1" dirty="0" smtClean="0">
                <a:solidFill>
                  <a:schemeClr val="accent1"/>
                </a:solidFill>
                <a:ea typeface="+mj-ea"/>
                <a:cs typeface="+mj-cs"/>
              </a:rPr>
              <a:t>март, 2015 год</a:t>
            </a:r>
            <a:endParaRPr lang="ru-RU" sz="2000" dirty="0">
              <a:solidFill>
                <a:schemeClr val="accent1"/>
              </a:solidFill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916416" cy="652934"/>
          </a:xfrm>
          <a:solidFill>
            <a:srgbClr val="213C18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b="1" dirty="0" smtClean="0"/>
              <a:t>Новшества</a:t>
            </a:r>
            <a:endParaRPr lang="ru-RU" sz="2400" b="1" dirty="0"/>
          </a:p>
        </p:txBody>
      </p:sp>
      <p:pic>
        <p:nvPicPr>
          <p:cNvPr id="13" name="Picture 2" descr="C:\Users\y.trofimova\Desktop\logo.tif"/>
          <p:cNvPicPr>
            <a:picLocks noChangeAspect="1" noChangeArrowheads="1"/>
          </p:cNvPicPr>
          <p:nvPr/>
        </p:nvPicPr>
        <p:blipFill>
          <a:blip r:embed="rId2" cstate="print"/>
          <a:srcRect t="7772" b="9156"/>
          <a:stretch>
            <a:fillRect/>
          </a:stretch>
        </p:blipFill>
        <p:spPr bwMode="auto">
          <a:xfrm>
            <a:off x="179512" y="188640"/>
            <a:ext cx="858953" cy="801689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8" name="Прямоугольник 17"/>
          <p:cNvSpPr/>
          <p:nvPr/>
        </p:nvSpPr>
        <p:spPr>
          <a:xfrm>
            <a:off x="179512" y="1052736"/>
            <a:ext cx="8784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000" b="1" dirty="0" smtClean="0"/>
              <a:t>Видеоконференции Россельхознадзора:</a:t>
            </a:r>
          </a:p>
          <a:p>
            <a:pPr>
              <a:buNone/>
            </a:pPr>
            <a:r>
              <a:rPr lang="ru-RU" sz="2000" dirty="0" smtClean="0"/>
              <a:t> </a:t>
            </a:r>
          </a:p>
        </p:txBody>
      </p:sp>
      <p:pic>
        <p:nvPicPr>
          <p:cNvPr id="1026" name="Picture 2" descr="C:\Users\y.trofimova\Desktop\ОТЧЕТЫ\2014\за 2014 год\Картинки для доклада\1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2276872"/>
            <a:ext cx="5184576" cy="3888432"/>
          </a:xfrm>
          <a:prstGeom prst="rect">
            <a:avLst/>
          </a:prstGeom>
          <a:noFill/>
        </p:spPr>
      </p:pic>
      <p:pic>
        <p:nvPicPr>
          <p:cNvPr id="7" name="Picture 2" descr="C:\Users\y.trofimova\Desktop\logo.tif"/>
          <p:cNvPicPr>
            <a:picLocks noChangeAspect="1" noChangeArrowheads="1"/>
          </p:cNvPicPr>
          <p:nvPr/>
        </p:nvPicPr>
        <p:blipFill>
          <a:blip r:embed="rId2" cstate="print"/>
          <a:srcRect t="7772" b="9156"/>
          <a:stretch>
            <a:fillRect/>
          </a:stretch>
        </p:blipFill>
        <p:spPr bwMode="auto">
          <a:xfrm>
            <a:off x="7236296" y="2420888"/>
            <a:ext cx="858953" cy="801689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8" name="Прямоугольник 7"/>
          <p:cNvSpPr/>
          <p:nvPr/>
        </p:nvSpPr>
        <p:spPr>
          <a:xfrm>
            <a:off x="539552" y="2276872"/>
            <a:ext cx="32403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Участники:</a:t>
            </a:r>
          </a:p>
          <a:p>
            <a:endParaRPr lang="ru-RU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ru-RU" b="1" dirty="0" smtClean="0"/>
              <a:t>Центральный аппарат + эксперты СМИ</a:t>
            </a:r>
          </a:p>
          <a:p>
            <a:pPr marL="342900" indent="-342900">
              <a:buFont typeface="Arial" pitchFamily="34" charset="0"/>
              <a:buChar char="•"/>
            </a:pPr>
            <a:endParaRPr lang="ru-RU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ru-RU" b="1" dirty="0" smtClean="0"/>
              <a:t>Специалисты  ТУ </a:t>
            </a:r>
          </a:p>
          <a:p>
            <a:pPr marL="342900" indent="-342900"/>
            <a:r>
              <a:rPr lang="ru-RU" b="1" dirty="0" smtClean="0"/>
              <a:t>и ФГБУ по работе с прессой</a:t>
            </a:r>
          </a:p>
          <a:p>
            <a:pPr marL="342900" indent="-342900">
              <a:buFont typeface="Arial" pitchFamily="34" charset="0"/>
              <a:buChar char="•"/>
            </a:pPr>
            <a:endParaRPr lang="ru-RU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ru-RU" b="1" dirty="0" smtClean="0"/>
              <a:t>Инспекторы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916416" cy="652934"/>
          </a:xfrm>
          <a:solidFill>
            <a:srgbClr val="213C18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b="1" dirty="0" smtClean="0"/>
              <a:t>Новшества</a:t>
            </a:r>
            <a:endParaRPr lang="ru-RU" sz="2400" b="1" dirty="0"/>
          </a:p>
        </p:txBody>
      </p:sp>
      <p:pic>
        <p:nvPicPr>
          <p:cNvPr id="13" name="Picture 2" descr="C:\Users\y.trofimova\Desktop\logo.tif"/>
          <p:cNvPicPr>
            <a:picLocks noChangeAspect="1" noChangeArrowheads="1"/>
          </p:cNvPicPr>
          <p:nvPr/>
        </p:nvPicPr>
        <p:blipFill>
          <a:blip r:embed="rId2" cstate="print"/>
          <a:srcRect t="7772" b="9156"/>
          <a:stretch>
            <a:fillRect/>
          </a:stretch>
        </p:blipFill>
        <p:spPr bwMode="auto">
          <a:xfrm>
            <a:off x="179512" y="188640"/>
            <a:ext cx="858953" cy="801689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8" name="Прямоугольник 17"/>
          <p:cNvSpPr/>
          <p:nvPr/>
        </p:nvSpPr>
        <p:spPr>
          <a:xfrm>
            <a:off x="179512" y="1052736"/>
            <a:ext cx="8784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000" b="1" dirty="0" smtClean="0"/>
              <a:t>Видеоконференции Россельхознадзора:</a:t>
            </a:r>
          </a:p>
          <a:p>
            <a:pPr>
              <a:buNone/>
            </a:pPr>
            <a:r>
              <a:rPr lang="ru-RU" sz="2000" dirty="0" smtClean="0"/>
              <a:t>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1916832"/>
            <a:ext cx="504056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Темы для обсуждения:</a:t>
            </a:r>
          </a:p>
          <a:p>
            <a:endParaRPr lang="ru-RU" b="1" dirty="0" smtClean="0"/>
          </a:p>
          <a:p>
            <a:endParaRPr lang="ru-RU" b="1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b="1" dirty="0" smtClean="0"/>
              <a:t>Проблемные аспекты в работе с прессой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b="1" dirty="0" smtClean="0"/>
              <a:t>Правила заполнения отчетности по работе  со СМИ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b="1" dirty="0" smtClean="0"/>
              <a:t>Правильность написания пресс-релизов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b="1" dirty="0" smtClean="0"/>
              <a:t>Основы видео- и фотосъемок </a:t>
            </a:r>
          </a:p>
        </p:txBody>
      </p:sp>
      <p:pic>
        <p:nvPicPr>
          <p:cNvPr id="2051" name="Picture 3" descr="C:\Users\y.trofimova\Desktop\ОТЧЕТЫ\2014\за 2014 год\Картинки для доклада\1033561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2204864"/>
            <a:ext cx="3468576" cy="3645024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7452320" y="2204864"/>
            <a:ext cx="1368152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y.trofimova\Desktop\logo.tif"/>
          <p:cNvPicPr>
            <a:picLocks noChangeAspect="1" noChangeArrowheads="1"/>
          </p:cNvPicPr>
          <p:nvPr/>
        </p:nvPicPr>
        <p:blipFill>
          <a:blip r:embed="rId2" cstate="print"/>
          <a:srcRect t="7772" b="9156"/>
          <a:stretch>
            <a:fillRect/>
          </a:stretch>
        </p:blipFill>
        <p:spPr bwMode="auto">
          <a:xfrm>
            <a:off x="179512" y="188640"/>
            <a:ext cx="858953" cy="801689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3074" name="Picture 2" descr="C:\Users\y.trofimova\Desktop\ОТЧЕТЫ\2014\за 2014 год\Картинки для доклада\39547fa70ac8f99431b0776366e3e3cf_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645024"/>
            <a:ext cx="2624708" cy="2624708"/>
          </a:xfrm>
          <a:prstGeom prst="rect">
            <a:avLst/>
          </a:prstGeom>
          <a:noFill/>
        </p:spPr>
      </p:pic>
      <p:sp>
        <p:nvSpPr>
          <p:cNvPr id="7" name="Стрелка вправо 6"/>
          <p:cNvSpPr/>
          <p:nvPr/>
        </p:nvSpPr>
        <p:spPr>
          <a:xfrm>
            <a:off x="3563888" y="4581128"/>
            <a:ext cx="1440160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3563888" y="5085184"/>
            <a:ext cx="1440160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5" name="Picture 3" descr="C:\Users\y.trofimova\Desktop\ОТЧЕТЫ\2014\за 2014 год\Картинки для доклада\ann_uploaded101_2014-09-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3501008"/>
            <a:ext cx="3456384" cy="2592288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547664" y="6237312"/>
            <a:ext cx="61926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9933FF"/>
                </a:solidFill>
              </a:rPr>
              <a:t>В среднем  каждый наш пресс-релиз  взяли 2 СМИ</a:t>
            </a:r>
            <a:endParaRPr lang="ru-RU" b="1" dirty="0">
              <a:solidFill>
                <a:srgbClr val="9933FF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995936" y="4221088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9933FF"/>
                </a:solidFill>
              </a:rPr>
              <a:t>2х</a:t>
            </a:r>
            <a:endParaRPr lang="ru-RU" dirty="0"/>
          </a:p>
        </p:txBody>
      </p:sp>
      <p:sp>
        <p:nvSpPr>
          <p:cNvPr id="17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772400" cy="1143000"/>
          </a:xfrm>
          <a:solidFill>
            <a:srgbClr val="213C18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b="1" dirty="0" smtClean="0"/>
              <a:t>Работа ТУ и ФГБУ с прессой </a:t>
            </a:r>
            <a:br>
              <a:rPr lang="ru-RU" sz="2400" b="1" dirty="0" smtClean="0"/>
            </a:br>
            <a:r>
              <a:rPr lang="ru-RU" sz="2400" b="1" dirty="0" smtClean="0"/>
              <a:t>и официальными сайтами</a:t>
            </a:r>
            <a:endParaRPr lang="ru-RU" sz="24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395536" y="1772816"/>
            <a:ext cx="39549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/>
              <a:t>Публикаций в СМИ</a:t>
            </a:r>
            <a:endParaRPr lang="ru-RU" sz="3200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67544" y="2564904"/>
            <a:ext cx="37860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/>
              <a:t>Релизов на сайтах</a:t>
            </a:r>
            <a:endParaRPr lang="ru-RU" sz="3200" b="1" dirty="0"/>
          </a:p>
        </p:txBody>
      </p:sp>
      <p:sp useBgFill="1">
        <p:nvSpPr>
          <p:cNvPr id="21" name="Левая фигурная скобка 20"/>
          <p:cNvSpPr/>
          <p:nvPr/>
        </p:nvSpPr>
        <p:spPr>
          <a:xfrm>
            <a:off x="4427984" y="1772816"/>
            <a:ext cx="864096" cy="576064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 useBgFill="1">
        <p:nvSpPr>
          <p:cNvPr id="22" name="Левая фигурная скобка 21"/>
          <p:cNvSpPr/>
          <p:nvPr/>
        </p:nvSpPr>
        <p:spPr>
          <a:xfrm>
            <a:off x="4499992" y="2564904"/>
            <a:ext cx="864096" cy="576064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5580112" y="2564904"/>
            <a:ext cx="14927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55 382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508104" y="1772816"/>
            <a:ext cx="17363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128 919</a:t>
            </a:r>
            <a:endParaRPr lang="ru-RU" sz="32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916416" cy="652934"/>
          </a:xfrm>
          <a:solidFill>
            <a:srgbClr val="213C18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b="1" dirty="0" smtClean="0"/>
              <a:t>Работа в Центральном ФО</a:t>
            </a:r>
            <a:endParaRPr lang="ru-RU" sz="2400" dirty="0"/>
          </a:p>
        </p:txBody>
      </p:sp>
      <p:pic>
        <p:nvPicPr>
          <p:cNvPr id="13" name="Picture 2" descr="C:\Users\y.trofimova\Desktop\logo.tif"/>
          <p:cNvPicPr>
            <a:picLocks noChangeAspect="1" noChangeArrowheads="1"/>
          </p:cNvPicPr>
          <p:nvPr/>
        </p:nvPicPr>
        <p:blipFill>
          <a:blip r:embed="rId2" cstate="print"/>
          <a:srcRect t="7772" b="9156"/>
          <a:stretch>
            <a:fillRect/>
          </a:stretch>
        </p:blipFill>
        <p:spPr bwMode="auto">
          <a:xfrm>
            <a:off x="179512" y="188640"/>
            <a:ext cx="858953" cy="801689"/>
          </a:xfrm>
          <a:prstGeom prst="rect">
            <a:avLst/>
          </a:prstGeom>
          <a:solidFill>
            <a:schemeClr val="tx2"/>
          </a:solidFill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51520" y="1052736"/>
          <a:ext cx="8712967" cy="5551850"/>
        </p:xfrm>
        <a:graphic>
          <a:graphicData uri="http://schemas.openxmlformats.org/drawingml/2006/table">
            <a:tbl>
              <a:tblPr/>
              <a:tblGrid>
                <a:gridCol w="504056"/>
                <a:gridCol w="2576930"/>
                <a:gridCol w="702401"/>
                <a:gridCol w="766256"/>
                <a:gridCol w="996133"/>
                <a:gridCol w="996133"/>
                <a:gridCol w="804568"/>
                <a:gridCol w="613005"/>
                <a:gridCol w="753485"/>
              </a:tblGrid>
              <a:tr h="29837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</a:t>
                      </a:r>
                    </a:p>
                  </a:txBody>
                  <a:tcPr marL="7189" marR="7189" marT="71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ТУ</a:t>
                      </a:r>
                    </a:p>
                  </a:txBody>
                  <a:tcPr marL="7189" marR="7189" marT="71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Публикации в СМИ</a:t>
                      </a:r>
                    </a:p>
                  </a:txBody>
                  <a:tcPr marL="7189" marR="7189" marT="71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89" marR="7189" marT="71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Релизы на сайте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298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ВСЕГО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В ТОМ ЧИСЛЕ</a:t>
                      </a:r>
                    </a:p>
                  </a:txBody>
                  <a:tcPr marL="7189" marR="7189" marT="71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89" marR="7189" marT="71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8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Печать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Интернет СМИ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ТВ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Радио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90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1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83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7189" marR="7189" marT="71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Белгородской области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2095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1527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279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3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756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2983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7189" marR="7189" marT="71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Брянской и Смоленской обл.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6597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6202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185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3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1075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2983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7189" marR="7189" marT="71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Владимирской области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1232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1204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3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2983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7189" marR="7189" marT="71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Воронежской обл.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3731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134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3209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3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2983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7189" marR="7189" marT="71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Калужской области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1857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3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2983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7189" marR="7189" marT="71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Костромской и Ивановской обл.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1263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203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624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396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3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589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2983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7189" marR="7189" marT="71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Липецкой области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1191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1013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136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3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293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596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7189" marR="7189" marT="71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г.Москва, Московской и Тульской обл.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5498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5300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3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1047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2983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7189" marR="7189" marT="71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Орловской и Курской обл.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6378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634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5123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244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3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1624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29837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Рязанской и Тамбовской обл.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1887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1837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3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788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29837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Тверской и Псковской обл.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2165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1962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3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986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31329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 Ярославской области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2689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206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2318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126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3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29837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36743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1839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32176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2006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9506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916416" cy="652934"/>
          </a:xfrm>
          <a:solidFill>
            <a:srgbClr val="213C18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b="1" dirty="0" smtClean="0"/>
              <a:t>Работа в Северо-Западном ФО</a:t>
            </a:r>
            <a:endParaRPr lang="ru-RU" sz="2400" dirty="0"/>
          </a:p>
        </p:txBody>
      </p:sp>
      <p:pic>
        <p:nvPicPr>
          <p:cNvPr id="13" name="Picture 2" descr="C:\Users\y.trofimova\Desktop\logo.tif"/>
          <p:cNvPicPr>
            <a:picLocks noChangeAspect="1" noChangeArrowheads="1"/>
          </p:cNvPicPr>
          <p:nvPr/>
        </p:nvPicPr>
        <p:blipFill>
          <a:blip r:embed="rId2" cstate="print"/>
          <a:srcRect t="7772" b="9156"/>
          <a:stretch>
            <a:fillRect/>
          </a:stretch>
        </p:blipFill>
        <p:spPr bwMode="auto">
          <a:xfrm>
            <a:off x="179512" y="188640"/>
            <a:ext cx="858953" cy="801689"/>
          </a:xfrm>
          <a:prstGeom prst="rect">
            <a:avLst/>
          </a:prstGeom>
          <a:solidFill>
            <a:schemeClr val="tx2"/>
          </a:solidFill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51520" y="1052737"/>
          <a:ext cx="8640960" cy="5544616"/>
        </p:xfrm>
        <a:graphic>
          <a:graphicData uri="http://schemas.openxmlformats.org/drawingml/2006/table">
            <a:tbl>
              <a:tblPr/>
              <a:tblGrid>
                <a:gridCol w="576064"/>
                <a:gridCol w="2479461"/>
                <a:gridCol w="696595"/>
                <a:gridCol w="759925"/>
                <a:gridCol w="987899"/>
                <a:gridCol w="987899"/>
                <a:gridCol w="797918"/>
                <a:gridCol w="607939"/>
                <a:gridCol w="747260"/>
              </a:tblGrid>
              <a:tr h="39463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</a:t>
                      </a:r>
                    </a:p>
                  </a:txBody>
                  <a:tcPr marL="7189" marR="7189" marT="71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ТУ</a:t>
                      </a:r>
                    </a:p>
                  </a:txBody>
                  <a:tcPr marL="7189" marR="7189" marT="71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Публикации в СМИ</a:t>
                      </a:r>
                    </a:p>
                  </a:txBody>
                  <a:tcPr marL="7189" marR="7189" marT="71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89" marR="7189" marT="71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Релизы на сайте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FFE7"/>
                    </a:solidFill>
                  </a:tcPr>
                </a:tc>
              </a:tr>
              <a:tr h="3946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ВСЕГО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В ТОМ ЧИСЛЕ</a:t>
                      </a:r>
                    </a:p>
                  </a:txBody>
                  <a:tcPr marL="7189" marR="7189" marT="71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89" marR="7189" marT="71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46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Печать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Интернет СМИ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ТВ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Радио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1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43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39463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Вологодской области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544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464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425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39463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Калининградской области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5670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354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4204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1087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1080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78926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Р.Карелия, Архангельской обл. и Ненецкому АО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1238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1131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515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39463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Мурманской области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604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445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39463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Новгородской области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136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39463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Р.Коми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191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78926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 г. Санкт-Петербургу и Ленинградской обл.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3197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3066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634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39463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11580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559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9538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204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1279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3839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916416" cy="652934"/>
          </a:xfrm>
          <a:solidFill>
            <a:srgbClr val="213C18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b="1" dirty="0" smtClean="0"/>
              <a:t>Работа в Южном ФО</a:t>
            </a:r>
            <a:endParaRPr lang="ru-RU" sz="2400" dirty="0"/>
          </a:p>
        </p:txBody>
      </p:sp>
      <p:pic>
        <p:nvPicPr>
          <p:cNvPr id="13" name="Picture 2" descr="C:\Users\y.trofimova\Desktop\logo.tif"/>
          <p:cNvPicPr>
            <a:picLocks noChangeAspect="1" noChangeArrowheads="1"/>
          </p:cNvPicPr>
          <p:nvPr/>
        </p:nvPicPr>
        <p:blipFill>
          <a:blip r:embed="rId2" cstate="print"/>
          <a:srcRect t="7772" b="9156"/>
          <a:stretch>
            <a:fillRect/>
          </a:stretch>
        </p:blipFill>
        <p:spPr bwMode="auto">
          <a:xfrm>
            <a:off x="179512" y="188640"/>
            <a:ext cx="858953" cy="801689"/>
          </a:xfrm>
          <a:prstGeom prst="rect">
            <a:avLst/>
          </a:prstGeom>
          <a:solidFill>
            <a:schemeClr val="tx2"/>
          </a:solidFill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3528" y="1484784"/>
          <a:ext cx="8496945" cy="4824535"/>
        </p:xfrm>
        <a:graphic>
          <a:graphicData uri="http://schemas.openxmlformats.org/drawingml/2006/table">
            <a:tbl>
              <a:tblPr/>
              <a:tblGrid>
                <a:gridCol w="576064"/>
                <a:gridCol w="2428535"/>
                <a:gridCol w="684986"/>
                <a:gridCol w="747259"/>
                <a:gridCol w="971435"/>
                <a:gridCol w="971435"/>
                <a:gridCol w="784620"/>
                <a:gridCol w="597807"/>
                <a:gridCol w="734804"/>
              </a:tblGrid>
              <a:tr h="48930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№</a:t>
                      </a:r>
                    </a:p>
                  </a:txBody>
                  <a:tcPr marL="7189" marR="7189" marT="71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ТУ</a:t>
                      </a:r>
                    </a:p>
                  </a:txBody>
                  <a:tcPr marL="7189" marR="7189" marT="71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Публикации в СМИ</a:t>
                      </a:r>
                    </a:p>
                  </a:txBody>
                  <a:tcPr marL="7189" marR="7189" marT="71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89" marR="7189" marT="71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Релизы на сайте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FFE7"/>
                    </a:solidFill>
                  </a:tcPr>
                </a:tc>
              </a:tr>
              <a:tr h="4893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ВСЕГО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В ТОМ ЧИСЛЕ</a:t>
                      </a:r>
                    </a:p>
                  </a:txBody>
                  <a:tcPr marL="7189" marR="7189" marT="71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89" marR="7189" marT="71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93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Печать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Интернет СМИ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ТВ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Радио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1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37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48930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Астраханской области 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88563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Краснодарскому краю и Р.Адыгея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1509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1410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917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97860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Ростовской, Волгоградской областям и Р. Калмыкия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9631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9045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195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1567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48930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11307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366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10532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241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2872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916416" cy="652934"/>
          </a:xfrm>
          <a:solidFill>
            <a:srgbClr val="213C18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b="1" dirty="0" smtClean="0"/>
              <a:t>Работа в </a:t>
            </a:r>
            <a:r>
              <a:rPr lang="ru-RU" sz="2400" b="1" dirty="0" err="1" smtClean="0"/>
              <a:t>Северо-Кавказском</a:t>
            </a:r>
            <a:r>
              <a:rPr lang="ru-RU" sz="2400" b="1" dirty="0" smtClean="0"/>
              <a:t> ФО</a:t>
            </a:r>
            <a:endParaRPr lang="ru-RU" sz="2400" dirty="0"/>
          </a:p>
        </p:txBody>
      </p:sp>
      <p:pic>
        <p:nvPicPr>
          <p:cNvPr id="13" name="Picture 2" descr="C:\Users\y.trofimova\Desktop\logo.tif"/>
          <p:cNvPicPr>
            <a:picLocks noChangeAspect="1" noChangeArrowheads="1"/>
          </p:cNvPicPr>
          <p:nvPr/>
        </p:nvPicPr>
        <p:blipFill>
          <a:blip r:embed="rId2" cstate="print"/>
          <a:srcRect t="7772" b="9156"/>
          <a:stretch>
            <a:fillRect/>
          </a:stretch>
        </p:blipFill>
        <p:spPr bwMode="auto">
          <a:xfrm>
            <a:off x="179512" y="188640"/>
            <a:ext cx="858953" cy="801689"/>
          </a:xfrm>
          <a:prstGeom prst="rect">
            <a:avLst/>
          </a:prstGeom>
          <a:solidFill>
            <a:schemeClr val="tx2"/>
          </a:solidFill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2" y="1268760"/>
          <a:ext cx="8784978" cy="4968556"/>
        </p:xfrm>
        <a:graphic>
          <a:graphicData uri="http://schemas.openxmlformats.org/drawingml/2006/table">
            <a:tbl>
              <a:tblPr/>
              <a:tblGrid>
                <a:gridCol w="656721"/>
                <a:gridCol w="2295607"/>
                <a:gridCol w="761590"/>
                <a:gridCol w="777872"/>
                <a:gridCol w="777872"/>
                <a:gridCol w="976477"/>
                <a:gridCol w="976477"/>
                <a:gridCol w="781181"/>
                <a:gridCol w="781181"/>
              </a:tblGrid>
              <a:tr h="310535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№</a:t>
                      </a:r>
                      <a:endParaRPr lang="ru-RU" sz="1400" kern="50" dirty="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ТУ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Публикации в СМИ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/>
                      </a:endParaRPr>
                    </a:p>
                  </a:txBody>
                  <a:tcPr marL="58428" marR="5842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Релизы на сайте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FFE7"/>
                    </a:solidFill>
                  </a:tcPr>
                </a:tc>
              </a:tr>
              <a:tr h="3105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ВСЕГО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В ТОМ ЧИСЛЕ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/>
                      </a:endParaRPr>
                    </a:p>
                  </a:txBody>
                  <a:tcPr marL="58428" marR="5842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05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Печать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Интернет СМИ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ТВ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Радио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/>
                      </a:endParaRPr>
                    </a:p>
                  </a:txBody>
                  <a:tcPr marL="58428" marR="584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10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 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3105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1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по Р.Дагестан </a:t>
                      </a:r>
                      <a:endParaRPr lang="ru-RU" sz="1400" b="1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507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40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168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11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288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1033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6210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2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по Кабардино-Балкарской Р.</a:t>
                      </a:r>
                      <a:endParaRPr lang="ru-RU" sz="1400" b="1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152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104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0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16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41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329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3105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3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по Р.Ингушетия</a:t>
                      </a:r>
                      <a:endParaRPr lang="ru-RU" sz="1400" b="1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192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24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108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60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0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200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6210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4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по Ставропольскому краю</a:t>
                      </a:r>
                      <a:endParaRPr lang="ru-RU" sz="1400" b="1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101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82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16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3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0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485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3105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5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по Чеченской Р.</a:t>
                      </a:r>
                      <a:endParaRPr lang="ru-RU" sz="1400" b="1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33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33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0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0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0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66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6210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6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по Карачаево-Черкесской Республике</a:t>
                      </a:r>
                      <a:endParaRPr lang="ru-RU" sz="1400" b="1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17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14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2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0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1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86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3105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7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по </a:t>
                      </a:r>
                      <a:r>
                        <a:rPr lang="ru-RU" sz="1400" b="1" kern="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Р.С.Осетия-Алания</a:t>
                      </a:r>
                      <a:endParaRPr lang="ru-RU" sz="1400" b="1" kern="50" dirty="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184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26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158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0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0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194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3105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 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ВСЕГО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1195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323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452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90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330</a:t>
                      </a:r>
                      <a:endParaRPr lang="ru-RU" sz="1400" kern="5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2393</a:t>
                      </a:r>
                      <a:endParaRPr lang="ru-RU" sz="1400" kern="50" dirty="0">
                        <a:latin typeface="Arial"/>
                        <a:ea typeface="SimSun"/>
                        <a:cs typeface="Mangal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916416" cy="652934"/>
          </a:xfrm>
          <a:solidFill>
            <a:srgbClr val="213C18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b="1" dirty="0" smtClean="0"/>
              <a:t>Работа в Приволжском ФО</a:t>
            </a:r>
            <a:endParaRPr lang="ru-RU" sz="2400" dirty="0"/>
          </a:p>
        </p:txBody>
      </p:sp>
      <p:pic>
        <p:nvPicPr>
          <p:cNvPr id="13" name="Picture 2" descr="C:\Users\y.trofimova\Desktop\logo.tif"/>
          <p:cNvPicPr>
            <a:picLocks noChangeAspect="1" noChangeArrowheads="1"/>
          </p:cNvPicPr>
          <p:nvPr/>
        </p:nvPicPr>
        <p:blipFill>
          <a:blip r:embed="rId2" cstate="print"/>
          <a:srcRect t="7772" b="9156"/>
          <a:stretch>
            <a:fillRect/>
          </a:stretch>
        </p:blipFill>
        <p:spPr bwMode="auto">
          <a:xfrm>
            <a:off x="179512" y="188640"/>
            <a:ext cx="858953" cy="801689"/>
          </a:xfrm>
          <a:prstGeom prst="rect">
            <a:avLst/>
          </a:prstGeom>
          <a:solidFill>
            <a:schemeClr val="tx2"/>
          </a:solidFill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4" y="1124736"/>
          <a:ext cx="8784973" cy="5600106"/>
        </p:xfrm>
        <a:graphic>
          <a:graphicData uri="http://schemas.openxmlformats.org/drawingml/2006/table">
            <a:tbl>
              <a:tblPr/>
              <a:tblGrid>
                <a:gridCol w="759711"/>
                <a:gridCol w="2346737"/>
                <a:gridCol w="708206"/>
                <a:gridCol w="772589"/>
                <a:gridCol w="1004365"/>
                <a:gridCol w="1004365"/>
                <a:gridCol w="811218"/>
                <a:gridCol w="618071"/>
                <a:gridCol w="759711"/>
              </a:tblGrid>
              <a:tr h="306418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№</a:t>
                      </a:r>
                    </a:p>
                  </a:txBody>
                  <a:tcPr marL="7189" marR="7189" marT="71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ТУ</a:t>
                      </a:r>
                    </a:p>
                  </a:txBody>
                  <a:tcPr marL="7189" marR="7189" marT="71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Публикации в СМИ</a:t>
                      </a:r>
                    </a:p>
                  </a:txBody>
                  <a:tcPr marL="7189" marR="7189" marT="71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89" marR="7189" marT="71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Релизы на сайте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FFE7"/>
                    </a:solidFill>
                  </a:tcPr>
                </a:tc>
              </a:tr>
              <a:tr h="3064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ВСЕГО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В ТОМ ЧИСЛЕ</a:t>
                      </a:r>
                    </a:p>
                  </a:txBody>
                  <a:tcPr marL="7189" marR="7189" marT="71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89" marR="7189" marT="71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64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Печать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Интернет СМИ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ТВ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Радио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1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17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55461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Кировской области и Р.Удмуртия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1024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109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819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61283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Нижегородской области и Р.Марий Эл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1702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1422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1055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30641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Оренбургской области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1848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183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1451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121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793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30641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Пермскому краю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1524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1203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1270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30641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Р.Башкортостан 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969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909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869</a:t>
                      </a:r>
                    </a:p>
                  </a:txBody>
                  <a:tcPr marL="7189" marR="7189" marT="71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30641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Р.Мордовия и Пензенской обл.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6470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5969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1826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30641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Р.Татарстан 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3412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2489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186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3583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30641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Самарской области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1495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1122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1263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30641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Саратовской области 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1686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1369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234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643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30641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Ульяновской области 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1188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1074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30641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Чувашской Р.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265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1532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30641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22180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2350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18389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593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14178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916416" cy="652934"/>
          </a:xfrm>
          <a:solidFill>
            <a:srgbClr val="213C18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b="1" dirty="0" smtClean="0"/>
              <a:t>Работа в Уральском ФО</a:t>
            </a:r>
            <a:endParaRPr lang="ru-RU" sz="2400" dirty="0"/>
          </a:p>
        </p:txBody>
      </p:sp>
      <p:pic>
        <p:nvPicPr>
          <p:cNvPr id="13" name="Picture 2" descr="C:\Users\y.trofimova\Desktop\logo.tif"/>
          <p:cNvPicPr>
            <a:picLocks noChangeAspect="1" noChangeArrowheads="1"/>
          </p:cNvPicPr>
          <p:nvPr/>
        </p:nvPicPr>
        <p:blipFill>
          <a:blip r:embed="rId2" cstate="print"/>
          <a:srcRect t="7772" b="9156"/>
          <a:stretch>
            <a:fillRect/>
          </a:stretch>
        </p:blipFill>
        <p:spPr bwMode="auto">
          <a:xfrm>
            <a:off x="179512" y="188640"/>
            <a:ext cx="858953" cy="801689"/>
          </a:xfrm>
          <a:prstGeom prst="rect">
            <a:avLst/>
          </a:prstGeom>
          <a:solidFill>
            <a:schemeClr val="tx2"/>
          </a:solidFill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520" y="1772816"/>
          <a:ext cx="8748463" cy="4032448"/>
        </p:xfrm>
        <a:graphic>
          <a:graphicData uri="http://schemas.openxmlformats.org/drawingml/2006/table">
            <a:tbl>
              <a:tblPr/>
              <a:tblGrid>
                <a:gridCol w="756556"/>
                <a:gridCol w="2336983"/>
                <a:gridCol w="705262"/>
                <a:gridCol w="769378"/>
                <a:gridCol w="1000190"/>
                <a:gridCol w="1000190"/>
                <a:gridCol w="807846"/>
                <a:gridCol w="615502"/>
                <a:gridCol w="756556"/>
              </a:tblGrid>
              <a:tr h="40123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№</a:t>
                      </a:r>
                    </a:p>
                  </a:txBody>
                  <a:tcPr marL="7189" marR="7189" marT="71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ТУ</a:t>
                      </a:r>
                    </a:p>
                  </a:txBody>
                  <a:tcPr marL="7189" marR="7189" marT="71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Публикации в СМИ</a:t>
                      </a:r>
                    </a:p>
                  </a:txBody>
                  <a:tcPr marL="7189" marR="7189" marT="71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89" marR="7189" marT="71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Релизы на сайте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FFE7"/>
                    </a:solidFill>
                  </a:tcPr>
                </a:tc>
              </a:tr>
              <a:tr h="4012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ВСЕГО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В ТОМ ЧИСЛЕ</a:t>
                      </a:r>
                    </a:p>
                  </a:txBody>
                  <a:tcPr marL="7189" marR="7189" marT="71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89" marR="7189" marT="71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12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Печать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Интернет СМИ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ТВ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Радио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1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12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40123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Курганской области 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145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40123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Свердловской области 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1748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1685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80247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Тюменской области, ЯНАО и ХМАО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1119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1085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40123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Челябинской области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1827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163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1591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1230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40123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5094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224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4573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213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1962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916416" cy="652934"/>
          </a:xfrm>
          <a:solidFill>
            <a:srgbClr val="213C18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b="1" dirty="0" smtClean="0"/>
              <a:t>Работа в Сибирском ФО</a:t>
            </a:r>
            <a:endParaRPr lang="ru-RU" sz="2400" dirty="0"/>
          </a:p>
        </p:txBody>
      </p:sp>
      <p:pic>
        <p:nvPicPr>
          <p:cNvPr id="13" name="Picture 2" descr="C:\Users\y.trofimova\Desktop\logo.tif"/>
          <p:cNvPicPr>
            <a:picLocks noChangeAspect="1" noChangeArrowheads="1"/>
          </p:cNvPicPr>
          <p:nvPr/>
        </p:nvPicPr>
        <p:blipFill>
          <a:blip r:embed="rId2" cstate="print"/>
          <a:srcRect t="7772" b="9156"/>
          <a:stretch>
            <a:fillRect/>
          </a:stretch>
        </p:blipFill>
        <p:spPr bwMode="auto">
          <a:xfrm>
            <a:off x="179512" y="188640"/>
            <a:ext cx="858953" cy="801689"/>
          </a:xfrm>
          <a:prstGeom prst="rect">
            <a:avLst/>
          </a:prstGeom>
          <a:solidFill>
            <a:schemeClr val="tx2"/>
          </a:solidFill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2" y="1268760"/>
          <a:ext cx="8784975" cy="5363410"/>
        </p:xfrm>
        <a:graphic>
          <a:graphicData uri="http://schemas.openxmlformats.org/drawingml/2006/table">
            <a:tbl>
              <a:tblPr/>
              <a:tblGrid>
                <a:gridCol w="759713"/>
                <a:gridCol w="2346737"/>
                <a:gridCol w="708204"/>
                <a:gridCol w="772589"/>
                <a:gridCol w="1004365"/>
                <a:gridCol w="1004365"/>
                <a:gridCol w="811218"/>
                <a:gridCol w="618071"/>
                <a:gridCol w="759713"/>
              </a:tblGrid>
              <a:tr h="34449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</a:t>
                      </a:r>
                    </a:p>
                  </a:txBody>
                  <a:tcPr marL="7189" marR="7189" marT="71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ТУ</a:t>
                      </a:r>
                    </a:p>
                  </a:txBody>
                  <a:tcPr marL="7189" marR="7189" marT="71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Публикации в СМИ</a:t>
                      </a:r>
                    </a:p>
                  </a:txBody>
                  <a:tcPr marL="7189" marR="7189" marT="71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89" marR="7189" marT="71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Релизы на сайте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FFE7"/>
                    </a:solidFill>
                  </a:tcPr>
                </a:tc>
              </a:tr>
              <a:tr h="3444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ВСЕГО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В ТОМ ЧИСЛЕ</a:t>
                      </a:r>
                    </a:p>
                  </a:txBody>
                  <a:tcPr marL="7189" marR="7189" marT="71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89" marR="7189" marT="71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44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Печать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Интернет СМИ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ТВ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Радио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1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17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34449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Алтайскому краю и Р.Алтай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2324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2126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924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68897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Забайкальскому краю и Амурской обл.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1505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787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123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1637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34449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Иркутской области и Р. Бурятия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105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1961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34449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Кемеровской области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34449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Красноярскому краю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2600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254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2256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1196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34449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Новосибирской области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2808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2511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34449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Омской области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1557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1397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817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34449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 Томской области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2433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2198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91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385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34449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Р.Хакасия и Р. Тыва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504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34449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14687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1238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12203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569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7959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916416" cy="652934"/>
          </a:xfrm>
          <a:solidFill>
            <a:srgbClr val="213C18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b="1" dirty="0" smtClean="0"/>
              <a:t>Работа в Дальневосточном ФО</a:t>
            </a:r>
            <a:endParaRPr lang="ru-RU" sz="2400" dirty="0"/>
          </a:p>
        </p:txBody>
      </p:sp>
      <p:pic>
        <p:nvPicPr>
          <p:cNvPr id="13" name="Picture 2" descr="C:\Users\y.trofimova\Desktop\logo.tif"/>
          <p:cNvPicPr>
            <a:picLocks noChangeAspect="1" noChangeArrowheads="1"/>
          </p:cNvPicPr>
          <p:nvPr/>
        </p:nvPicPr>
        <p:blipFill>
          <a:blip r:embed="rId2" cstate="print"/>
          <a:srcRect t="7772" b="9156"/>
          <a:stretch>
            <a:fillRect/>
          </a:stretch>
        </p:blipFill>
        <p:spPr bwMode="auto">
          <a:xfrm>
            <a:off x="179512" y="188640"/>
            <a:ext cx="858953" cy="801689"/>
          </a:xfrm>
          <a:prstGeom prst="rect">
            <a:avLst/>
          </a:prstGeom>
          <a:solidFill>
            <a:schemeClr val="tx2"/>
          </a:solidFill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2" y="1556792"/>
          <a:ext cx="8712969" cy="4248469"/>
        </p:xfrm>
        <a:graphic>
          <a:graphicData uri="http://schemas.openxmlformats.org/drawingml/2006/table">
            <a:tbl>
              <a:tblPr/>
              <a:tblGrid>
                <a:gridCol w="753487"/>
                <a:gridCol w="2327501"/>
                <a:gridCol w="702400"/>
                <a:gridCol w="766257"/>
                <a:gridCol w="996132"/>
                <a:gridCol w="996132"/>
                <a:gridCol w="804568"/>
                <a:gridCol w="613005"/>
                <a:gridCol w="753487"/>
              </a:tblGrid>
              <a:tr h="32555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</a:t>
                      </a:r>
                    </a:p>
                  </a:txBody>
                  <a:tcPr marL="7189" marR="7189" marT="71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ТУ</a:t>
                      </a:r>
                    </a:p>
                  </a:txBody>
                  <a:tcPr marL="7189" marR="7189" marT="71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Публикации в СМИ</a:t>
                      </a:r>
                    </a:p>
                  </a:txBody>
                  <a:tcPr marL="7189" marR="7189" marT="71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89" marR="7189" marT="71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Релизы на сайте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FFE7"/>
                    </a:solidFill>
                  </a:tcPr>
                </a:tc>
              </a:tr>
              <a:tr h="3255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ВСЕГО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В ТОМ ЧИСЛЕ</a:t>
                      </a:r>
                    </a:p>
                  </a:txBody>
                  <a:tcPr marL="7189" marR="7189" marT="71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89" marR="7189" marT="71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55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Печать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Интернет СМИ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ТВ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Радио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1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18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65110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Камчатскому краю и Чукотскому АО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754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166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32555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Магаданской области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259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65110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Приморскому краю и Сахалинской обл.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3860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3760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1332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32555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Р.Саха (Якутия)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281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65110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Хабаровскому краю, Еврейской АО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1097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869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646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32555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6452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139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5708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425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2708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916416" cy="652934"/>
          </a:xfrm>
          <a:solidFill>
            <a:srgbClr val="213C18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b="1" dirty="0" smtClean="0"/>
              <a:t>Работа в Крымском ФО</a:t>
            </a:r>
            <a:endParaRPr lang="ru-RU" sz="2400" dirty="0"/>
          </a:p>
        </p:txBody>
      </p:sp>
      <p:pic>
        <p:nvPicPr>
          <p:cNvPr id="13" name="Picture 2" descr="C:\Users\y.trofimova\Desktop\logo.tif"/>
          <p:cNvPicPr>
            <a:picLocks noChangeAspect="1" noChangeArrowheads="1"/>
          </p:cNvPicPr>
          <p:nvPr/>
        </p:nvPicPr>
        <p:blipFill>
          <a:blip r:embed="rId2" cstate="print"/>
          <a:srcRect t="7772" b="9156"/>
          <a:stretch>
            <a:fillRect/>
          </a:stretch>
        </p:blipFill>
        <p:spPr bwMode="auto">
          <a:xfrm>
            <a:off x="179512" y="188640"/>
            <a:ext cx="858953" cy="801689"/>
          </a:xfrm>
          <a:prstGeom prst="rect">
            <a:avLst/>
          </a:prstGeom>
          <a:solidFill>
            <a:schemeClr val="tx2"/>
          </a:solidFill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2" y="1988840"/>
          <a:ext cx="8856983" cy="2544385"/>
        </p:xfrm>
        <a:graphic>
          <a:graphicData uri="http://schemas.openxmlformats.org/drawingml/2006/table">
            <a:tbl>
              <a:tblPr/>
              <a:tblGrid>
                <a:gridCol w="765940"/>
                <a:gridCol w="2365972"/>
                <a:gridCol w="714011"/>
                <a:gridCol w="778921"/>
                <a:gridCol w="1012597"/>
                <a:gridCol w="1012597"/>
                <a:gridCol w="817868"/>
                <a:gridCol w="623137"/>
                <a:gridCol w="765940"/>
              </a:tblGrid>
              <a:tr h="43029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</a:t>
                      </a:r>
                    </a:p>
                  </a:txBody>
                  <a:tcPr marL="7189" marR="7189" marT="71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ТУ</a:t>
                      </a:r>
                    </a:p>
                  </a:txBody>
                  <a:tcPr marL="7189" marR="7189" marT="71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Публикации в СМИ</a:t>
                      </a:r>
                    </a:p>
                  </a:txBody>
                  <a:tcPr marL="7189" marR="7189" marT="71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89" marR="7189" marT="71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Релизы на сайте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FFE7"/>
                    </a:solidFill>
                  </a:tcPr>
                </a:tc>
              </a:tr>
              <a:tr h="4302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ВСЕГО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В ТОМ ЧИСЛЕ</a:t>
                      </a:r>
                    </a:p>
                  </a:txBody>
                  <a:tcPr marL="7189" marR="7189" marT="71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89" marR="7189" marT="71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98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Печать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Интернет СМИ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ТВ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Радио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1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02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40980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Р. Крым  и городу Севастополь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619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216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E7"/>
                    </a:solidFill>
                  </a:tcPr>
                </a:tc>
              </a:tr>
              <a:tr h="40980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7189" marR="7189" marT="71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619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600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216</a:t>
                      </a:r>
                    </a:p>
                  </a:txBody>
                  <a:tcPr marL="7189" marR="7189" marT="71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916416" cy="1008112"/>
          </a:xfrm>
          <a:solidFill>
            <a:srgbClr val="213C18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Работа ФГБУ с прессой </a:t>
            </a:r>
            <a:br>
              <a:rPr lang="ru-RU" sz="2400" b="1" dirty="0" smtClean="0">
                <a:solidFill>
                  <a:schemeClr val="bg1"/>
                </a:solidFill>
              </a:rPr>
            </a:br>
            <a:r>
              <a:rPr lang="ru-RU" sz="2400" b="1" dirty="0" smtClean="0">
                <a:solidFill>
                  <a:schemeClr val="bg1"/>
                </a:solidFill>
              </a:rPr>
              <a:t>и официальными сайтами</a:t>
            </a:r>
            <a:endParaRPr lang="ru-RU" sz="2400" dirty="0"/>
          </a:p>
        </p:txBody>
      </p:sp>
      <p:pic>
        <p:nvPicPr>
          <p:cNvPr id="13" name="Picture 2" descr="C:\Users\y.trofimova\Desktop\logo.tif"/>
          <p:cNvPicPr>
            <a:picLocks noChangeAspect="1" noChangeArrowheads="1"/>
          </p:cNvPicPr>
          <p:nvPr/>
        </p:nvPicPr>
        <p:blipFill>
          <a:blip r:embed="rId2" cstate="print"/>
          <a:srcRect t="7772" b="9156"/>
          <a:stretch>
            <a:fillRect/>
          </a:stretch>
        </p:blipFill>
        <p:spPr bwMode="auto">
          <a:xfrm>
            <a:off x="179512" y="188640"/>
            <a:ext cx="858953" cy="801689"/>
          </a:xfrm>
          <a:prstGeom prst="rect">
            <a:avLst/>
          </a:prstGeom>
          <a:solidFill>
            <a:schemeClr val="tx2"/>
          </a:solidFill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51522" y="1412782"/>
          <a:ext cx="8568949" cy="5258000"/>
        </p:xfrm>
        <a:graphic>
          <a:graphicData uri="http://schemas.openxmlformats.org/drawingml/2006/table">
            <a:tbl>
              <a:tblPr/>
              <a:tblGrid>
                <a:gridCol w="792086"/>
                <a:gridCol w="3672408"/>
                <a:gridCol w="2232248"/>
                <a:gridCol w="1872207"/>
              </a:tblGrid>
              <a:tr h="5536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</a:t>
                      </a:r>
                    </a:p>
                  </a:txBody>
                  <a:tcPr marL="8067" marR="8067" marT="80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ФГБУ</a:t>
                      </a:r>
                    </a:p>
                  </a:txBody>
                  <a:tcPr marL="8067" marR="8067" marT="80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Публикации в СМИ</a:t>
                      </a:r>
                    </a:p>
                  </a:txBody>
                  <a:tcPr marL="8067" marR="8067" marT="80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Релизы на сайте</a:t>
                      </a:r>
                    </a:p>
                  </a:txBody>
                  <a:tcPr marL="8067" marR="8067" marT="80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72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067" marR="8067" marT="80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ВНИИКР</a:t>
                      </a:r>
                    </a:p>
                  </a:txBody>
                  <a:tcPr marL="8067" marR="8067" marT="80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3565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607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72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067" marR="8067" marT="80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ВГНКИ</a:t>
                      </a:r>
                    </a:p>
                  </a:txBody>
                  <a:tcPr marL="8067" marR="8067" marT="80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46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88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72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8067" marR="8067" marT="80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ВНИИЗЖ</a:t>
                      </a:r>
                    </a:p>
                  </a:txBody>
                  <a:tcPr marL="8067" marR="8067" marT="80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1945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362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07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067" marR="8067" marT="80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latin typeface="Times New Roman"/>
                        </a:rPr>
                        <a:t>Нацрыббезопасность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8067" marR="8067" marT="80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72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067" marR="8067" marT="80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Центр оценки и качества зерна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2066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72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8067" marR="8067" marT="80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ЦНМВЛ</a:t>
                      </a:r>
                    </a:p>
                  </a:txBody>
                  <a:tcPr marL="8067" marR="8067" marT="80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376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162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72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8067" marR="8067" marT="80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Башкирский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рефцентр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8067" marR="8067" marT="80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30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72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8067" marR="8067" marT="80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Белгородская МВЛ</a:t>
                      </a:r>
                    </a:p>
                  </a:txBody>
                  <a:tcPr marL="8067" marR="8067" marT="80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296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323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72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8067" marR="8067" marT="80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Брянская МВЛ</a:t>
                      </a:r>
                    </a:p>
                  </a:txBody>
                  <a:tcPr marL="8067" marR="8067" marT="80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936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535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72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8067" marR="8067" marT="80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Забайкальский рефцентр</a:t>
                      </a:r>
                    </a:p>
                  </a:txBody>
                  <a:tcPr marL="8067" marR="8067" marT="80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182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115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72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8067" marR="8067" marT="80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Иркутская МВЛ</a:t>
                      </a:r>
                    </a:p>
                  </a:txBody>
                  <a:tcPr marL="8067" marR="8067" marT="80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96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72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8067" marR="8067" marT="80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К.-Балкарский рефцентр</a:t>
                      </a:r>
                    </a:p>
                  </a:txBody>
                  <a:tcPr marL="8067" marR="8067" marT="80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72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8067" marR="8067" marT="80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Калининградская МВЛ</a:t>
                      </a:r>
                    </a:p>
                  </a:txBody>
                  <a:tcPr marL="8067" marR="8067" marT="80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54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190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72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8067" marR="8067" marT="80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Камчатская МВЛ</a:t>
                      </a:r>
                    </a:p>
                  </a:txBody>
                  <a:tcPr marL="8067" marR="8067" marT="80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73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72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8067" marR="8067" marT="80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Кемеровская МВЛ</a:t>
                      </a:r>
                    </a:p>
                  </a:txBody>
                  <a:tcPr marL="8067" marR="8067" marT="80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64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72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8067" marR="8067" marT="80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Краснодарская МВЛ</a:t>
                      </a:r>
                    </a:p>
                  </a:txBody>
                  <a:tcPr marL="8067" marR="8067" marT="80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755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572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72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8067" marR="8067" marT="80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Красноярский рефцентр</a:t>
                      </a:r>
                    </a:p>
                  </a:txBody>
                  <a:tcPr marL="8067" marR="8067" marT="80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40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162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72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8067" marR="8067" marT="80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Ленинградская МВЛ</a:t>
                      </a:r>
                    </a:p>
                  </a:txBody>
                  <a:tcPr marL="8067" marR="8067" marT="80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643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315</a:t>
                      </a:r>
                    </a:p>
                  </a:txBody>
                  <a:tcPr marL="8067" marR="8067" marT="806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916416" cy="1008112"/>
          </a:xfrm>
          <a:solidFill>
            <a:srgbClr val="213C18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Работа ФГБУ с прессой </a:t>
            </a:r>
            <a:br>
              <a:rPr lang="ru-RU" sz="2400" b="1" dirty="0" smtClean="0">
                <a:solidFill>
                  <a:schemeClr val="bg1"/>
                </a:solidFill>
              </a:rPr>
            </a:br>
            <a:r>
              <a:rPr lang="ru-RU" sz="2400" b="1" dirty="0" smtClean="0">
                <a:solidFill>
                  <a:schemeClr val="bg1"/>
                </a:solidFill>
              </a:rPr>
              <a:t>и официальными сайтами</a:t>
            </a:r>
            <a:endParaRPr lang="ru-RU" sz="2400" dirty="0"/>
          </a:p>
        </p:txBody>
      </p:sp>
      <p:pic>
        <p:nvPicPr>
          <p:cNvPr id="13" name="Picture 2" descr="C:\Users\y.trofimova\Desktop\logo.tif"/>
          <p:cNvPicPr>
            <a:picLocks noChangeAspect="1" noChangeArrowheads="1"/>
          </p:cNvPicPr>
          <p:nvPr/>
        </p:nvPicPr>
        <p:blipFill>
          <a:blip r:embed="rId2" cstate="print"/>
          <a:srcRect t="7772" b="9156"/>
          <a:stretch>
            <a:fillRect/>
          </a:stretch>
        </p:blipFill>
        <p:spPr bwMode="auto">
          <a:xfrm>
            <a:off x="179512" y="188640"/>
            <a:ext cx="858953" cy="801689"/>
          </a:xfrm>
          <a:prstGeom prst="rect">
            <a:avLst/>
          </a:prstGeom>
          <a:solidFill>
            <a:schemeClr val="tx2"/>
          </a:solidFill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23528" y="1396998"/>
          <a:ext cx="8352927" cy="5200357"/>
        </p:xfrm>
        <a:graphic>
          <a:graphicData uri="http://schemas.openxmlformats.org/drawingml/2006/table">
            <a:tbl>
              <a:tblPr/>
              <a:tblGrid>
                <a:gridCol w="936104"/>
                <a:gridCol w="3528392"/>
                <a:gridCol w="2160240"/>
                <a:gridCol w="1728191"/>
              </a:tblGrid>
              <a:tr h="2737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Магаданская МВЛ</a:t>
                      </a:r>
                    </a:p>
                  </a:txBody>
                  <a:tcPr marL="8556" marR="8556" marT="85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737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Нижегородский рефцентр</a:t>
                      </a:r>
                    </a:p>
                  </a:txBody>
                  <a:tcPr marL="8556" marR="8556" marT="85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130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737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Новосибирская МВЛ</a:t>
                      </a:r>
                    </a:p>
                  </a:txBody>
                  <a:tcPr marL="8556" marR="8556" marT="85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156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163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737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Омский референтный центр</a:t>
                      </a:r>
                    </a:p>
                  </a:txBody>
                  <a:tcPr marL="8556" marR="8556" marT="85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417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215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737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Оренбургский рефцентр</a:t>
                      </a:r>
                    </a:p>
                  </a:txBody>
                  <a:tcPr marL="8556" marR="8556" marT="85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790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737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Орловский рефцентр</a:t>
                      </a:r>
                    </a:p>
                  </a:txBody>
                  <a:tcPr marL="8556" marR="8556" marT="85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1590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1126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737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Приморская МВЛ</a:t>
                      </a:r>
                    </a:p>
                  </a:txBody>
                  <a:tcPr marL="8556" marR="8556" marT="85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858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103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737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Ростовский рефцентр</a:t>
                      </a:r>
                    </a:p>
                  </a:txBody>
                  <a:tcPr marL="8556" marR="8556" marT="85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1260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225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737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/>
                        </a:rPr>
                        <a:t>Самарский </a:t>
                      </a:r>
                      <a:r>
                        <a:rPr lang="ru-RU" sz="1400" b="0" i="0" u="none" strike="noStrike" dirty="0" err="1">
                          <a:latin typeface="Times New Roman"/>
                        </a:rPr>
                        <a:t>рефцентр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8556" marR="8556" marT="85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123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383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737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Саратовская МВЛ</a:t>
                      </a:r>
                    </a:p>
                  </a:txBody>
                  <a:tcPr marL="8556" marR="8556" marT="85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144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916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737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Сахалинская МВЛ</a:t>
                      </a:r>
                    </a:p>
                  </a:txBody>
                  <a:tcPr marL="8556" marR="8556" marT="85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99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737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Свердловский рефцентр</a:t>
                      </a:r>
                    </a:p>
                  </a:txBody>
                  <a:tcPr marL="8556" marR="8556" marT="85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136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737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Ставропольская МВЛ</a:t>
                      </a:r>
                    </a:p>
                  </a:txBody>
                  <a:tcPr marL="8556" marR="8556" marT="85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183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737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Татарская МВЛ</a:t>
                      </a:r>
                    </a:p>
                  </a:txBody>
                  <a:tcPr marL="8556" marR="8556" marT="85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958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719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737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Тверская МВЛ</a:t>
                      </a:r>
                    </a:p>
                  </a:txBody>
                  <a:tcPr marL="8556" marR="8556" marT="85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404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184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737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Тульская МВЛ</a:t>
                      </a:r>
                    </a:p>
                  </a:txBody>
                  <a:tcPr marL="8556" marR="8556" marT="85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377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488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737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ЦНПВРЛ</a:t>
                      </a:r>
                    </a:p>
                  </a:txBody>
                  <a:tcPr marL="8556" marR="8556" marT="85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1128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393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737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Хабаровский рефцентр</a:t>
                      </a:r>
                    </a:p>
                  </a:txBody>
                  <a:tcPr marL="8556" marR="8556" marT="85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28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737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Челябинская МВЛ</a:t>
                      </a:r>
                    </a:p>
                  </a:txBody>
                  <a:tcPr marL="8556" marR="8556" marT="85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71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233</a:t>
                      </a: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y.trofimova\Desktop\logo.tif"/>
          <p:cNvPicPr>
            <a:picLocks noChangeAspect="1" noChangeArrowheads="1"/>
          </p:cNvPicPr>
          <p:nvPr/>
        </p:nvPicPr>
        <p:blipFill>
          <a:blip r:embed="rId2" cstate="print"/>
          <a:srcRect t="7772" b="9156"/>
          <a:stretch>
            <a:fillRect/>
          </a:stretch>
        </p:blipFill>
        <p:spPr bwMode="auto">
          <a:xfrm>
            <a:off x="179512" y="188640"/>
            <a:ext cx="858953" cy="801689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4" name="Picture 2" descr="C:\Users\y.trofimova\Desktop\logo черно-белое.tif"/>
          <p:cNvPicPr>
            <a:picLocks noChangeAspect="1" noChangeArrowheads="1"/>
          </p:cNvPicPr>
          <p:nvPr/>
        </p:nvPicPr>
        <p:blipFill>
          <a:blip r:embed="rId3" cstate="print">
            <a:lum bright="76000" contrast="-71000"/>
          </a:blip>
          <a:srcRect/>
          <a:stretch>
            <a:fillRect/>
          </a:stretch>
        </p:blipFill>
        <p:spPr bwMode="auto">
          <a:xfrm>
            <a:off x="1547664" y="206007"/>
            <a:ext cx="5688632" cy="6463353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683568" y="1916832"/>
            <a:ext cx="8136904" cy="3690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ru-RU" sz="2000" b="1" dirty="0" smtClean="0"/>
              <a:t>- несвоевременность информации</a:t>
            </a:r>
          </a:p>
          <a:p>
            <a:pPr>
              <a:lnSpc>
                <a:spcPct val="200000"/>
              </a:lnSpc>
            </a:pPr>
            <a:r>
              <a:rPr lang="ru-RU" sz="2000" b="1" dirty="0" smtClean="0"/>
              <a:t>- отсутствие аналитики</a:t>
            </a:r>
          </a:p>
          <a:p>
            <a:pPr>
              <a:lnSpc>
                <a:spcPct val="200000"/>
              </a:lnSpc>
            </a:pPr>
            <a:r>
              <a:rPr lang="ru-RU" sz="2000" b="1" dirty="0" smtClean="0"/>
              <a:t>- отсутствие значимости</a:t>
            </a:r>
          </a:p>
          <a:p>
            <a:pPr>
              <a:lnSpc>
                <a:spcPct val="200000"/>
              </a:lnSpc>
            </a:pPr>
            <a:r>
              <a:rPr lang="ru-RU" sz="2000" b="1" dirty="0" smtClean="0"/>
              <a:t>- сложное для понимания общественности изложение информации</a:t>
            </a:r>
          </a:p>
          <a:p>
            <a:pPr>
              <a:lnSpc>
                <a:spcPct val="200000"/>
              </a:lnSpc>
            </a:pPr>
            <a:r>
              <a:rPr lang="ru-RU" sz="2000" b="1" dirty="0" smtClean="0"/>
              <a:t>- работа «для галочки»</a:t>
            </a:r>
            <a:endParaRPr lang="ru-RU" sz="2000" b="1" dirty="0" smtClean="0">
              <a:solidFill>
                <a:srgbClr val="213C18"/>
              </a:solidFill>
            </a:endParaRPr>
          </a:p>
        </p:txBody>
      </p:sp>
      <p:sp>
        <p:nvSpPr>
          <p:cNvPr id="19" name="Заголовок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772400" cy="796950"/>
          </a:xfrm>
          <a:solidFill>
            <a:srgbClr val="213C18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b="1" dirty="0" smtClean="0"/>
              <a:t>Низкое качество  пресс-релизов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y.trofimova\Desktop\logo черно-белое.tif"/>
          <p:cNvPicPr>
            <a:picLocks noChangeAspect="1" noChangeArrowheads="1"/>
          </p:cNvPicPr>
          <p:nvPr/>
        </p:nvPicPr>
        <p:blipFill>
          <a:blip r:embed="rId2" cstate="print">
            <a:lum bright="76000" contrast="-71000"/>
          </a:blip>
          <a:srcRect/>
          <a:stretch>
            <a:fillRect/>
          </a:stretch>
        </p:blipFill>
        <p:spPr bwMode="auto">
          <a:xfrm>
            <a:off x="1547664" y="260648"/>
            <a:ext cx="5688632" cy="6391345"/>
          </a:xfrm>
          <a:prstGeom prst="rect">
            <a:avLst/>
          </a:prstGeom>
          <a:noFill/>
        </p:spPr>
      </p:pic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916416" cy="652934"/>
          </a:xfrm>
          <a:solidFill>
            <a:srgbClr val="213C18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b="1" dirty="0" smtClean="0"/>
              <a:t>Корпоративные СМИ</a:t>
            </a:r>
            <a:endParaRPr lang="ru-RU" sz="2400" b="1" dirty="0"/>
          </a:p>
        </p:txBody>
      </p:sp>
      <p:pic>
        <p:nvPicPr>
          <p:cNvPr id="13" name="Picture 2" descr="C:\Users\y.trofimova\Desktop\logo.tif"/>
          <p:cNvPicPr>
            <a:picLocks noChangeAspect="1" noChangeArrowheads="1"/>
          </p:cNvPicPr>
          <p:nvPr/>
        </p:nvPicPr>
        <p:blipFill>
          <a:blip r:embed="rId3" cstate="print"/>
          <a:srcRect t="7772" b="9156"/>
          <a:stretch>
            <a:fillRect/>
          </a:stretch>
        </p:blipFill>
        <p:spPr bwMode="auto">
          <a:xfrm>
            <a:off x="179512" y="260648"/>
            <a:ext cx="858953" cy="801689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4" name="Picture 3" descr="F:\аб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4143380"/>
            <a:ext cx="2846387" cy="2474913"/>
          </a:xfrm>
          <a:prstGeom prst="rect">
            <a:avLst/>
          </a:prstGeom>
          <a:noFill/>
        </p:spPr>
      </p:pic>
      <p:pic>
        <p:nvPicPr>
          <p:cNvPr id="16" name="Picture 5" descr="F:\кр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8992" y="4500570"/>
            <a:ext cx="2466014" cy="1989424"/>
          </a:xfrm>
          <a:prstGeom prst="rect">
            <a:avLst/>
          </a:prstGeom>
          <a:noFill/>
        </p:spPr>
      </p:pic>
      <p:pic>
        <p:nvPicPr>
          <p:cNvPr id="18" name="Picture 2" descr="F:\вс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0152" y="3933056"/>
            <a:ext cx="2722563" cy="2608263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323528" y="1772816"/>
            <a:ext cx="568863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accent1"/>
                </a:solidFill>
              </a:rPr>
              <a:t>Открыт </a:t>
            </a:r>
            <a:r>
              <a:rPr lang="ru-RU" sz="1600" b="1" dirty="0" err="1" smtClean="0">
                <a:solidFill>
                  <a:schemeClr val="accent1"/>
                </a:solidFill>
              </a:rPr>
              <a:t>интерактив</a:t>
            </a:r>
            <a:r>
              <a:rPr lang="ru-RU" sz="1600" b="1" dirty="0" smtClean="0">
                <a:solidFill>
                  <a:schemeClr val="accent1"/>
                </a:solidFill>
              </a:rPr>
              <a:t> на сайте журнала «Агробезопасность» (250 участников)</a:t>
            </a:r>
          </a:p>
          <a:p>
            <a:endParaRPr lang="ru-RU" sz="1600" b="1" dirty="0" smtClean="0"/>
          </a:p>
          <a:p>
            <a:r>
              <a:rPr lang="ru-RU" sz="1600" b="1" i="1" dirty="0" smtClean="0">
                <a:solidFill>
                  <a:schemeClr val="accent1"/>
                </a:solidFill>
              </a:rPr>
              <a:t>Журнал «Ветеринария сегодня»</a:t>
            </a:r>
            <a:r>
              <a:rPr lang="ru-RU" sz="1600" dirty="0" smtClean="0">
                <a:solidFill>
                  <a:schemeClr val="accent1"/>
                </a:solidFill>
              </a:rPr>
              <a:t> </a:t>
            </a:r>
            <a:r>
              <a:rPr lang="ru-RU" sz="1600" dirty="0" smtClean="0"/>
              <a:t>( ФГБУ «ВНИИЗЖ»)</a:t>
            </a:r>
          </a:p>
          <a:p>
            <a:endParaRPr lang="ru-RU" sz="1600" dirty="0" smtClean="0"/>
          </a:p>
          <a:p>
            <a:r>
              <a:rPr lang="ru-RU" sz="1600" b="1" i="1" dirty="0" smtClean="0">
                <a:solidFill>
                  <a:schemeClr val="accent1"/>
                </a:solidFill>
              </a:rPr>
              <a:t>Журнал «Карантин растений. Наука и практика»</a:t>
            </a:r>
            <a:r>
              <a:rPr lang="ru-RU" sz="1600" dirty="0" smtClean="0">
                <a:solidFill>
                  <a:schemeClr val="accent1"/>
                </a:solidFill>
              </a:rPr>
              <a:t> </a:t>
            </a:r>
          </a:p>
          <a:p>
            <a:r>
              <a:rPr lang="ru-RU" sz="1600" dirty="0" smtClean="0"/>
              <a:t>( ФГБУ «ВНИИКР»)</a:t>
            </a:r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/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6084168" y="2780928"/>
            <a:ext cx="2304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000" b="0" i="0" u="none" strike="noStrike" cap="none" normalizeH="0" baseline="0" dirty="0" smtClean="0">
                <a:ln>
                  <a:noFill/>
                </a:ln>
                <a:solidFill>
                  <a:srgbClr val="9933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Регистрация в ВАК</a:t>
            </a:r>
            <a:endParaRPr kumimoji="0" lang="ru-RU" altLang="zh-CN" sz="2000" b="0" i="0" u="none" strike="noStrike" cap="none" normalizeH="0" baseline="0" dirty="0" smtClean="0">
              <a:ln>
                <a:noFill/>
              </a:ln>
              <a:solidFill>
                <a:srgbClr val="9933F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авая фигурная скобка 16"/>
          <p:cNvSpPr/>
          <p:nvPr/>
        </p:nvSpPr>
        <p:spPr>
          <a:xfrm>
            <a:off x="5508104" y="2564904"/>
            <a:ext cx="576064" cy="86409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Users\y.trofimova\Desktop\ОТЧЕТЫ\2014\за 2014 год\Картинки для доклада\527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645024"/>
            <a:ext cx="4200844" cy="2557264"/>
          </a:xfrm>
          <a:prstGeom prst="rect">
            <a:avLst/>
          </a:prstGeom>
          <a:noFill/>
        </p:spPr>
      </p:pic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916416" cy="652934"/>
          </a:xfrm>
          <a:solidFill>
            <a:srgbClr val="213C18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b="1" dirty="0" smtClean="0"/>
              <a:t>Бестолковые корпоративные СМИ</a:t>
            </a:r>
            <a:endParaRPr lang="ru-RU" sz="2400" b="1" dirty="0"/>
          </a:p>
        </p:txBody>
      </p:sp>
      <p:pic>
        <p:nvPicPr>
          <p:cNvPr id="13" name="Picture 2" descr="C:\Users\y.trofimova\Desktop\logo.tif"/>
          <p:cNvPicPr>
            <a:picLocks noChangeAspect="1" noChangeArrowheads="1"/>
          </p:cNvPicPr>
          <p:nvPr/>
        </p:nvPicPr>
        <p:blipFill>
          <a:blip r:embed="rId3" cstate="print"/>
          <a:srcRect t="7772" b="9156"/>
          <a:stretch>
            <a:fillRect/>
          </a:stretch>
        </p:blipFill>
        <p:spPr bwMode="auto">
          <a:xfrm>
            <a:off x="179512" y="260648"/>
            <a:ext cx="858953" cy="801689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9" name="Прямоугольник 18"/>
          <p:cNvSpPr/>
          <p:nvPr/>
        </p:nvSpPr>
        <p:spPr>
          <a:xfrm>
            <a:off x="251520" y="1340768"/>
            <a:ext cx="6336704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u="sng" dirty="0" smtClean="0">
                <a:solidFill>
                  <a:schemeClr val="accent1"/>
                </a:solidFill>
              </a:rPr>
              <a:t>Почему нужно бросить  эту затею?</a:t>
            </a:r>
          </a:p>
          <a:p>
            <a:endParaRPr lang="ru-RU" sz="1600" b="1" dirty="0" smtClean="0">
              <a:solidFill>
                <a:schemeClr val="accent1"/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600" b="1" dirty="0" smtClean="0">
                <a:solidFill>
                  <a:schemeClr val="accent1"/>
                </a:solidFill>
              </a:rPr>
              <a:t> Неоправданно малый охват целевой аудитории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600" b="1" dirty="0" smtClean="0">
                <a:solidFill>
                  <a:schemeClr val="accent1"/>
                </a:solidFill>
              </a:rPr>
              <a:t> Непрофессиональное преподнесение информации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600" b="1" dirty="0" smtClean="0">
                <a:solidFill>
                  <a:schemeClr val="accent1"/>
                </a:solidFill>
              </a:rPr>
              <a:t> Нарушение авторских прав (публикуются статьи из интернета, либо других авторов) – карается законом  (</a:t>
            </a:r>
            <a:r>
              <a:rPr lang="en-US" sz="1600" b="1" dirty="0" smtClean="0">
                <a:solidFill>
                  <a:schemeClr val="accent1"/>
                </a:solidFill>
              </a:rPr>
              <a:t>IV</a:t>
            </a:r>
            <a:r>
              <a:rPr lang="ru-RU" sz="1600" b="1" dirty="0" smtClean="0">
                <a:solidFill>
                  <a:schemeClr val="accent1"/>
                </a:solidFill>
              </a:rPr>
              <a:t> часть  </a:t>
            </a:r>
            <a:r>
              <a:rPr lang="ru-RU" sz="1600" b="1" dirty="0" err="1" smtClean="0">
                <a:solidFill>
                  <a:schemeClr val="accent1"/>
                </a:solidFill>
              </a:rPr>
              <a:t>КоАП</a:t>
            </a:r>
            <a:r>
              <a:rPr lang="ru-RU" sz="1600" b="1" dirty="0" smtClean="0">
                <a:solidFill>
                  <a:schemeClr val="accent1"/>
                </a:solidFill>
              </a:rPr>
              <a:t>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600" b="1" dirty="0" smtClean="0">
                <a:solidFill>
                  <a:schemeClr val="accent1"/>
                </a:solidFill>
              </a:rPr>
              <a:t> Неоправданное расходование средств (влечет проблемы со стороны финансовых контролеров)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600" b="1" dirty="0" smtClean="0">
                <a:solidFill>
                  <a:schemeClr val="accent1"/>
                </a:solidFill>
              </a:rPr>
              <a:t> Зачастую происходит пиар оппонентов </a:t>
            </a:r>
          </a:p>
          <a:p>
            <a:pPr marL="342900" indent="-342900">
              <a:lnSpc>
                <a:spcPct val="150000"/>
              </a:lnSpc>
            </a:pPr>
            <a:r>
              <a:rPr lang="ru-RU" sz="1600" b="1" dirty="0" smtClean="0">
                <a:solidFill>
                  <a:schemeClr val="accent1"/>
                </a:solidFill>
              </a:rPr>
              <a:t>Россельхознадзора. Зачем?</a:t>
            </a:r>
            <a:endParaRPr lang="ru-RU" sz="16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611560" y="5805264"/>
            <a:ext cx="65547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Долой макулатуру!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916416" cy="652934"/>
          </a:xfrm>
          <a:solidFill>
            <a:srgbClr val="213C18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b="1" dirty="0" smtClean="0"/>
              <a:t>Почетные грамоты и благодарности</a:t>
            </a:r>
            <a:endParaRPr lang="ru-RU" sz="2400" dirty="0"/>
          </a:p>
        </p:txBody>
      </p:sp>
      <p:pic>
        <p:nvPicPr>
          <p:cNvPr id="13" name="Picture 2" descr="C:\Users\y.trofimova\Desktop\logo.tif"/>
          <p:cNvPicPr>
            <a:picLocks noChangeAspect="1" noChangeArrowheads="1"/>
          </p:cNvPicPr>
          <p:nvPr/>
        </p:nvPicPr>
        <p:blipFill>
          <a:blip r:embed="rId2" cstate="print"/>
          <a:srcRect t="7772" b="9156"/>
          <a:stretch>
            <a:fillRect/>
          </a:stretch>
        </p:blipFill>
        <p:spPr bwMode="auto">
          <a:xfrm>
            <a:off x="179512" y="188640"/>
            <a:ext cx="858953" cy="801689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8" name="Прямоугольник 7"/>
          <p:cNvSpPr/>
          <p:nvPr/>
        </p:nvSpPr>
        <p:spPr>
          <a:xfrm>
            <a:off x="6156176" y="1700808"/>
            <a:ext cx="1800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ФИЛЬМ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22529" name="Picture 1" descr="C:\Users\y.trofimova\Desktop\ОТЧЕТЫ\2014\за 2014 год\Картинки для доклада\0_6c8d4_f62fbe60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484784"/>
            <a:ext cx="8260003" cy="4855616"/>
          </a:xfrm>
          <a:prstGeom prst="rect">
            <a:avLst/>
          </a:prstGeom>
          <a:noFill/>
        </p:spPr>
      </p:pic>
      <p:pic>
        <p:nvPicPr>
          <p:cNvPr id="22531" name="Picture 3" descr="C:\Users\y.trofimova\Desktop\ОТЧЕТЫ\2014\за 2014 год\Картинки для доклада\IMG_00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852936"/>
            <a:ext cx="572284" cy="792088"/>
          </a:xfrm>
          <a:prstGeom prst="rect">
            <a:avLst/>
          </a:prstGeom>
          <a:noFill/>
        </p:spPr>
      </p:pic>
      <p:pic>
        <p:nvPicPr>
          <p:cNvPr id="10" name="Picture 3" descr="C:\Users\y.trofimova\Desktop\ОТЧЕТЫ\2014\за 2014 год\Картинки для доклада\IMG_00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4869160"/>
            <a:ext cx="572284" cy="792088"/>
          </a:xfrm>
          <a:prstGeom prst="rect">
            <a:avLst/>
          </a:prstGeom>
          <a:noFill/>
        </p:spPr>
      </p:pic>
      <p:pic>
        <p:nvPicPr>
          <p:cNvPr id="11" name="Picture 3" descr="C:\Users\y.trofimova\Desktop\ОТЧЕТЫ\2014\за 2014 год\Картинки для доклада\IMG_00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3501008"/>
            <a:ext cx="572284" cy="792088"/>
          </a:xfrm>
          <a:prstGeom prst="rect">
            <a:avLst/>
          </a:prstGeom>
          <a:noFill/>
        </p:spPr>
      </p:pic>
      <p:pic>
        <p:nvPicPr>
          <p:cNvPr id="12" name="Picture 3" descr="C:\Users\y.trofimova\Desktop\ОТЧЕТЫ\2014\за 2014 год\Картинки для доклада\IMG_00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3645024"/>
            <a:ext cx="572284" cy="792088"/>
          </a:xfrm>
          <a:prstGeom prst="rect">
            <a:avLst/>
          </a:prstGeom>
          <a:noFill/>
        </p:spPr>
      </p:pic>
      <p:pic>
        <p:nvPicPr>
          <p:cNvPr id="14" name="Picture 3" descr="C:\Users\y.trofimova\Desktop\ОТЧЕТЫ\2014\за 2014 год\Картинки для доклада\IMG_00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4221088"/>
            <a:ext cx="572284" cy="792088"/>
          </a:xfrm>
          <a:prstGeom prst="rect">
            <a:avLst/>
          </a:prstGeom>
          <a:noFill/>
        </p:spPr>
      </p:pic>
      <p:pic>
        <p:nvPicPr>
          <p:cNvPr id="16" name="Picture 3" descr="C:\Users\y.trofimova\Desktop\ОТЧЕТЫ\2014\за 2014 год\Картинки для доклада\IMG_00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4077072"/>
            <a:ext cx="572284" cy="792088"/>
          </a:xfrm>
          <a:prstGeom prst="rect">
            <a:avLst/>
          </a:prstGeom>
          <a:noFill/>
        </p:spPr>
      </p:pic>
      <p:pic>
        <p:nvPicPr>
          <p:cNvPr id="17" name="Picture 3" descr="C:\Users\y.trofimova\Desktop\ОТЧЕТЫ\2014\за 2014 год\Картинки для доклада\IMG_00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4368" y="5013176"/>
            <a:ext cx="572284" cy="792088"/>
          </a:xfrm>
          <a:prstGeom prst="rect">
            <a:avLst/>
          </a:prstGeom>
          <a:noFill/>
        </p:spPr>
      </p:pic>
      <p:pic>
        <p:nvPicPr>
          <p:cNvPr id="18" name="Picture 3" descr="C:\Users\y.trofimova\Desktop\ОТЧЕТЫ\2014\за 2014 год\Картинки для доклада\IMG_00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3501008"/>
            <a:ext cx="572284" cy="792088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179512" y="1268760"/>
            <a:ext cx="81369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В 2014 году , а также по результатам работы в прошлом году,  удостоены Почетных Грамот Россельхознадзора </a:t>
            </a:r>
          </a:p>
          <a:p>
            <a:r>
              <a:rPr lang="ru-RU" sz="2000" dirty="0" smtClean="0"/>
              <a:t>10 специалистов по работе со СМИ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y.trofimova\Desktop\logo черно-белое.tif"/>
          <p:cNvPicPr>
            <a:picLocks noChangeAspect="1" noChangeArrowheads="1"/>
          </p:cNvPicPr>
          <p:nvPr/>
        </p:nvPicPr>
        <p:blipFill>
          <a:blip r:embed="rId2" cstate="print">
            <a:lum bright="76000" contrast="-71000"/>
          </a:blip>
          <a:srcRect/>
          <a:stretch>
            <a:fillRect/>
          </a:stretch>
        </p:blipFill>
        <p:spPr bwMode="auto">
          <a:xfrm>
            <a:off x="1403648" y="260648"/>
            <a:ext cx="5688632" cy="6391345"/>
          </a:xfrm>
          <a:prstGeom prst="rect">
            <a:avLst/>
          </a:prstGeom>
          <a:noFill/>
        </p:spPr>
      </p:pic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916416" cy="652934"/>
          </a:xfrm>
          <a:solidFill>
            <a:srgbClr val="213C18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b="1" dirty="0" smtClean="0"/>
              <a:t>Работа  центральной пресс-службы</a:t>
            </a:r>
            <a:endParaRPr lang="ru-RU" sz="24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971600" y="1340768"/>
            <a:ext cx="7416824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</a:pPr>
            <a:endParaRPr lang="ru-RU" dirty="0" smtClean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Принято и переработано от подразделений Ведомства </a:t>
            </a:r>
            <a:r>
              <a:rPr lang="ru-RU" sz="2000" b="1" dirty="0" smtClean="0">
                <a:solidFill>
                  <a:srgbClr val="7030A0"/>
                </a:solidFill>
              </a:rPr>
              <a:t>7. 859</a:t>
            </a:r>
            <a:r>
              <a:rPr lang="ru-RU" sz="2000" dirty="0" smtClean="0"/>
              <a:t> </a:t>
            </a:r>
            <a:r>
              <a:rPr lang="ru-RU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материалов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Проведено порядка </a:t>
            </a:r>
            <a:r>
              <a:rPr lang="ru-RU" sz="2000" b="1" dirty="0" smtClean="0">
                <a:solidFill>
                  <a:srgbClr val="7030A0"/>
                </a:solidFill>
              </a:rPr>
              <a:t>400 телефонных переговоров</a:t>
            </a:r>
            <a:r>
              <a:rPr lang="ru-RU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с пресс-секретарями ТУ и ФГБУ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Обработано и перепроверено </a:t>
            </a:r>
            <a:r>
              <a:rPr lang="ru-RU" sz="2000" b="1" dirty="0" smtClean="0">
                <a:solidFill>
                  <a:srgbClr val="7030A0"/>
                </a:solidFill>
              </a:rPr>
              <a:t>1169 электронных отчета (каждый в среднем по 40 страниц А4) </a:t>
            </a:r>
            <a:r>
              <a:rPr lang="ru-RU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от ТУ и ФГБУ по работе в прессой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Сделано </a:t>
            </a:r>
            <a:r>
              <a:rPr lang="ru-RU" sz="2000" b="1" dirty="0" smtClean="0">
                <a:solidFill>
                  <a:srgbClr val="7030A0"/>
                </a:solidFill>
              </a:rPr>
              <a:t>7813 фотоснимков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Отснято </a:t>
            </a:r>
            <a:r>
              <a:rPr lang="ru-RU" sz="2000" b="1" dirty="0" smtClean="0">
                <a:solidFill>
                  <a:srgbClr val="7030A0"/>
                </a:solidFill>
              </a:rPr>
              <a:t>8423 </a:t>
            </a:r>
            <a:r>
              <a:rPr lang="ru-RU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минуты видео (или 140 часов)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Осуществлено </a:t>
            </a:r>
            <a:r>
              <a:rPr lang="ru-RU" sz="2000" b="1" dirty="0" smtClean="0">
                <a:solidFill>
                  <a:srgbClr val="7030A0"/>
                </a:solidFill>
              </a:rPr>
              <a:t>23</a:t>
            </a:r>
            <a:r>
              <a:rPr lang="ru-RU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выезда в регионы страны</a:t>
            </a:r>
            <a:endParaRPr lang="ru-RU" sz="2000" dirty="0"/>
          </a:p>
        </p:txBody>
      </p:sp>
      <p:pic>
        <p:nvPicPr>
          <p:cNvPr id="13" name="Picture 2" descr="C:\Users\y.trofimova\Desktop\logo.tif"/>
          <p:cNvPicPr>
            <a:picLocks noChangeAspect="1" noChangeArrowheads="1"/>
          </p:cNvPicPr>
          <p:nvPr/>
        </p:nvPicPr>
        <p:blipFill>
          <a:blip r:embed="rId3" cstate="print"/>
          <a:srcRect t="7772" b="9156"/>
          <a:stretch>
            <a:fillRect/>
          </a:stretch>
        </p:blipFill>
        <p:spPr bwMode="auto">
          <a:xfrm>
            <a:off x="179512" y="188640"/>
            <a:ext cx="858953" cy="801689"/>
          </a:xfrm>
          <a:prstGeom prst="rect">
            <a:avLst/>
          </a:prstGeom>
          <a:solidFill>
            <a:schemeClr val="tx2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916416" cy="720080"/>
          </a:xfrm>
          <a:solidFill>
            <a:srgbClr val="213C18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 algn="ctr"/>
            <a:r>
              <a:rPr lang="ru-RU" sz="2400" b="1" dirty="0" smtClean="0"/>
              <a:t>Фильмы Россельхознадзора</a:t>
            </a:r>
            <a:endParaRPr lang="ru-RU" sz="2400" dirty="0"/>
          </a:p>
        </p:txBody>
      </p:sp>
      <p:pic>
        <p:nvPicPr>
          <p:cNvPr id="13" name="Picture 2" descr="C:\Users\y.trofimova\Desktop\logo.tif"/>
          <p:cNvPicPr>
            <a:picLocks noChangeAspect="1" noChangeArrowheads="1"/>
          </p:cNvPicPr>
          <p:nvPr/>
        </p:nvPicPr>
        <p:blipFill>
          <a:blip r:embed="rId2" cstate="print"/>
          <a:srcRect t="7772" b="9156"/>
          <a:stretch>
            <a:fillRect/>
          </a:stretch>
        </p:blipFill>
        <p:spPr bwMode="auto">
          <a:xfrm>
            <a:off x="179512" y="188640"/>
            <a:ext cx="858953" cy="801689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8194" name="Picture 2" descr="C:\Users\y.trofimova\Desktop\ОТЧЕТЫ\2014\за 2014 год\Картинки для доклада\listovka_fil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24744"/>
            <a:ext cx="6552728" cy="5400600"/>
          </a:xfrm>
          <a:prstGeom prst="rect">
            <a:avLst/>
          </a:prstGeom>
          <a:noFill/>
        </p:spPr>
      </p:pic>
      <p:sp>
        <p:nvSpPr>
          <p:cNvPr id="9" name="Стрелка вправо 8"/>
          <p:cNvSpPr/>
          <p:nvPr/>
        </p:nvSpPr>
        <p:spPr>
          <a:xfrm>
            <a:off x="6372200" y="2636912"/>
            <a:ext cx="43204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6156176" y="2996952"/>
            <a:ext cx="36004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6156176" y="2276872"/>
            <a:ext cx="50405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5940152" y="3284984"/>
            <a:ext cx="79208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876256" y="1628800"/>
            <a:ext cx="2267744" cy="46166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16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МЭБ</a:t>
            </a:r>
          </a:p>
          <a:p>
            <a:pPr algn="ctr"/>
            <a:endParaRPr lang="ru-RU" sz="1600" b="1" cap="all" spc="0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ru-RU" sz="1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ФАО</a:t>
            </a:r>
          </a:p>
          <a:p>
            <a:pPr algn="ctr"/>
            <a:endParaRPr lang="ru-RU" sz="16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ru-RU" sz="16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РСХН</a:t>
            </a:r>
          </a:p>
          <a:p>
            <a:pPr algn="ctr"/>
            <a:endParaRPr lang="ru-RU" sz="1600" b="1" cap="all" spc="0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ru-RU" sz="16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Суб</a:t>
            </a:r>
            <a:r>
              <a:rPr lang="ru-RU" sz="1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. Ветслужбы</a:t>
            </a:r>
          </a:p>
          <a:p>
            <a:pPr algn="ctr"/>
            <a:endParaRPr lang="ru-RU" sz="16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ru-RU" sz="16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Представители отрасли</a:t>
            </a:r>
          </a:p>
          <a:p>
            <a:pPr algn="ctr"/>
            <a:endParaRPr lang="ru-RU" sz="16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ru-RU" sz="16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Наука</a:t>
            </a:r>
          </a:p>
          <a:p>
            <a:pPr algn="ctr"/>
            <a:endParaRPr lang="ru-RU" sz="16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ru-RU" sz="16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Учебные заведения</a:t>
            </a:r>
          </a:p>
          <a:p>
            <a:pPr algn="ctr"/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5868144" y="332656"/>
            <a:ext cx="3024336" cy="1440160"/>
          </a:xfrm>
          <a:solidFill>
            <a:srgbClr val="213C18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 algn="ctr"/>
            <a:r>
              <a:rPr lang="ru-RU" sz="2400" b="1" dirty="0" smtClean="0"/>
              <a:t>Благодарность </a:t>
            </a:r>
            <a:br>
              <a:rPr lang="ru-RU" sz="2400" b="1" dirty="0" smtClean="0"/>
            </a:br>
            <a:r>
              <a:rPr lang="ru-RU" sz="2400" b="1" dirty="0" smtClean="0"/>
              <a:t>в адрес Россельхознадзора</a:t>
            </a:r>
            <a:endParaRPr lang="ru-RU" sz="2400" dirty="0"/>
          </a:p>
        </p:txBody>
      </p:sp>
      <p:pic>
        <p:nvPicPr>
          <p:cNvPr id="13" name="Picture 2" descr="C:\Users\y.trofimova\Desktop\logo.tif"/>
          <p:cNvPicPr>
            <a:picLocks noChangeAspect="1" noChangeArrowheads="1"/>
          </p:cNvPicPr>
          <p:nvPr/>
        </p:nvPicPr>
        <p:blipFill>
          <a:blip r:embed="rId2" cstate="print"/>
          <a:srcRect t="7772" b="9156"/>
          <a:stretch>
            <a:fillRect/>
          </a:stretch>
        </p:blipFill>
        <p:spPr bwMode="auto">
          <a:xfrm>
            <a:off x="179512" y="188640"/>
            <a:ext cx="858953" cy="801689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43010" name="Picture 2" descr="C:\Users\y.trofimova\Desktop\ОТЧЕТЫ\2014\за 2014 год\Картинки для доклада\blagodarnost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5" y="476672"/>
            <a:ext cx="4248472" cy="62828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971600" y="5591943"/>
            <a:ext cx="662473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213C18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Ялта,  Март 2015</a:t>
            </a:r>
            <a:r>
              <a:rPr kumimoji="0" lang="ru-RU" sz="1400" b="1" i="0" u="none" strike="noStrike" cap="none" normalizeH="0" dirty="0" smtClean="0">
                <a:ln>
                  <a:noFill/>
                </a:ln>
                <a:solidFill>
                  <a:srgbClr val="213C18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213C18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год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rgbClr val="213C18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611560" y="2852936"/>
            <a:ext cx="7916416" cy="1296144"/>
          </a:xfrm>
          <a:solidFill>
            <a:srgbClr val="213C18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3200" dirty="0" smtClean="0"/>
              <a:t>СПАСИБО ЗА ВНИМАНИЕ!</a:t>
            </a:r>
            <a:r>
              <a:rPr lang="ru-RU" sz="9600" dirty="0" smtClean="0"/>
              <a:t/>
            </a:r>
            <a:br>
              <a:rPr lang="ru-RU" sz="9600" dirty="0" smtClean="0"/>
            </a:br>
            <a:endParaRPr lang="ru-RU" sz="2400" dirty="0"/>
          </a:p>
        </p:txBody>
      </p:sp>
      <p:pic>
        <p:nvPicPr>
          <p:cNvPr id="7" name="Picture 2" descr="C:\Users\y.trofimova\Desktop\logo.tif"/>
          <p:cNvPicPr>
            <a:picLocks noChangeAspect="1" noChangeArrowheads="1"/>
          </p:cNvPicPr>
          <p:nvPr/>
        </p:nvPicPr>
        <p:blipFill>
          <a:blip r:embed="rId2" cstate="print"/>
          <a:srcRect t="7772" b="9156"/>
          <a:stretch>
            <a:fillRect/>
          </a:stretch>
        </p:blipFill>
        <p:spPr bwMode="auto">
          <a:xfrm>
            <a:off x="179512" y="188640"/>
            <a:ext cx="1774484" cy="1656184"/>
          </a:xfrm>
          <a:prstGeom prst="rect">
            <a:avLst/>
          </a:prstGeom>
          <a:solidFill>
            <a:schemeClr val="tx2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лано Ю.В. март 2015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Мелано Ю.В. март 2015</Template>
  <TotalTime>32</TotalTime>
  <Words>1454</Words>
  <Application>Microsoft Office PowerPoint</Application>
  <PresentationFormat>Экран (4:3)</PresentationFormat>
  <Paragraphs>911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4" baseType="lpstr">
      <vt:lpstr>宋体</vt:lpstr>
      <vt:lpstr>宋体</vt:lpstr>
      <vt:lpstr>Arial</vt:lpstr>
      <vt:lpstr>Calibri</vt:lpstr>
      <vt:lpstr>Cambria</vt:lpstr>
      <vt:lpstr>Franklin Gothic Book</vt:lpstr>
      <vt:lpstr>Mangal</vt:lpstr>
      <vt:lpstr>Perpetua</vt:lpstr>
      <vt:lpstr>Times New Roman</vt:lpstr>
      <vt:lpstr>Wingdings 2</vt:lpstr>
      <vt:lpstr>Мелано Ю.В. март 2015</vt:lpstr>
      <vt:lpstr>Презентация PowerPoint</vt:lpstr>
      <vt:lpstr>Новшества</vt:lpstr>
      <vt:lpstr>Новшества</vt:lpstr>
      <vt:lpstr>Работа ТУ и ФГБУ с прессой  и официальными сайтами</vt:lpstr>
      <vt:lpstr>Работа в Центральном ФО</vt:lpstr>
      <vt:lpstr>Работа в Северо-Западном ФО</vt:lpstr>
      <vt:lpstr>Работа в Южном ФО</vt:lpstr>
      <vt:lpstr>Работа в Северо-Кавказском ФО</vt:lpstr>
      <vt:lpstr>Работа в Приволжском ФО</vt:lpstr>
      <vt:lpstr>Работа в Уральском ФО</vt:lpstr>
      <vt:lpstr>Работа в Сибирском ФО</vt:lpstr>
      <vt:lpstr>Работа в Дальневосточном ФО</vt:lpstr>
      <vt:lpstr>Работа в Крымском ФО</vt:lpstr>
      <vt:lpstr>Работа ФГБУ с прессой  и официальными сайтами</vt:lpstr>
      <vt:lpstr>Работа ФГБУ с прессой  и официальными сайтами</vt:lpstr>
      <vt:lpstr>Низкое качество  пресс-релизов</vt:lpstr>
      <vt:lpstr>Корпоративные СМИ</vt:lpstr>
      <vt:lpstr>Бестолковые корпоративные СМИ</vt:lpstr>
      <vt:lpstr>Почетные грамоты и благодарности</vt:lpstr>
      <vt:lpstr>Работа  центральной пресс-службы</vt:lpstr>
      <vt:lpstr>Фильмы Россельхознадзора</vt:lpstr>
      <vt:lpstr>Благодарность  в адрес Россельхознадзора</vt:lpstr>
      <vt:lpstr>СПАСИБО ЗА ВНИМАНИЕ!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121</dc:creator>
  <cp:lastModifiedBy>user</cp:lastModifiedBy>
  <cp:revision>5</cp:revision>
  <dcterms:created xsi:type="dcterms:W3CDTF">2015-03-23T14:38:07Z</dcterms:created>
  <dcterms:modified xsi:type="dcterms:W3CDTF">2015-03-25T05:53:10Z</dcterms:modified>
</cp:coreProperties>
</file>