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</p:sldMasterIdLst>
  <p:notesMasterIdLst>
    <p:notesMasterId r:id="rId25"/>
  </p:notesMasterIdLst>
  <p:handoutMasterIdLst>
    <p:handoutMasterId r:id="rId26"/>
  </p:handoutMasterIdLst>
  <p:sldIdLst>
    <p:sldId id="472" r:id="rId2"/>
    <p:sldId id="498" r:id="rId3"/>
    <p:sldId id="504" r:id="rId4"/>
    <p:sldId id="506" r:id="rId5"/>
    <p:sldId id="505" r:id="rId6"/>
    <p:sldId id="474" r:id="rId7"/>
    <p:sldId id="475" r:id="rId8"/>
    <p:sldId id="476" r:id="rId9"/>
    <p:sldId id="507" r:id="rId10"/>
    <p:sldId id="508" r:id="rId11"/>
    <p:sldId id="520" r:id="rId12"/>
    <p:sldId id="496" r:id="rId13"/>
    <p:sldId id="509" r:id="rId14"/>
    <p:sldId id="510" r:id="rId15"/>
    <p:sldId id="513" r:id="rId16"/>
    <p:sldId id="512" r:id="rId17"/>
    <p:sldId id="487" r:id="rId18"/>
    <p:sldId id="521" r:id="rId19"/>
    <p:sldId id="523" r:id="rId20"/>
    <p:sldId id="517" r:id="rId21"/>
    <p:sldId id="522" r:id="rId22"/>
    <p:sldId id="524" r:id="rId23"/>
    <p:sldId id="494" r:id="rId24"/>
  </p:sldIdLst>
  <p:sldSz cx="9144000" cy="6858000" type="screen4x3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FBD"/>
    <a:srgbClr val="FFCC00"/>
    <a:srgbClr val="33CCFF"/>
    <a:srgbClr val="9966FF"/>
    <a:srgbClr val="00602B"/>
    <a:srgbClr val="FF3300"/>
    <a:srgbClr val="6600CC"/>
    <a:srgbClr val="3366FF"/>
    <a:srgbClr val="00FF00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94708" autoAdjust="0"/>
  </p:normalViewPr>
  <p:slideViewPr>
    <p:cSldViewPr>
      <p:cViewPr>
        <p:scale>
          <a:sx n="97" d="100"/>
          <a:sy n="97" d="100"/>
        </p:scale>
        <p:origin x="-85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2141"/>
        <p:guide pos="31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7.5382588379922039E-2"/>
          <c:y val="3.0831235436797808E-2"/>
          <c:w val="0.81998047858762879"/>
          <c:h val="0.7918181814164586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Государственная регистрация лекарственных препаратов </c:v>
                </c:pt>
                <c:pt idx="1">
                  <c:v>Подтверждение государственной регистрации</c:v>
                </c:pt>
                <c:pt idx="2">
                  <c:v>Включение фармацевтической субстанции в реестр</c:v>
                </c:pt>
                <c:pt idx="3">
                  <c:v>Регистрация кормовых добавок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376</c:v>
                </c:pt>
                <c:pt idx="2">
                  <c:v>10</c:v>
                </c:pt>
                <c:pt idx="3">
                  <c:v>293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Государственная регистрация лекарственных препаратов </c:v>
                </c:pt>
                <c:pt idx="1">
                  <c:v>Подтверждение государственной регистрации</c:v>
                </c:pt>
                <c:pt idx="2">
                  <c:v>Включение фармацевтической субстанции в реестр</c:v>
                </c:pt>
                <c:pt idx="3">
                  <c:v>Регистрация кормовых добавок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125</c:v>
                </c:pt>
                <c:pt idx="1">
                  <c:v>347</c:v>
                </c:pt>
                <c:pt idx="2">
                  <c:v>26</c:v>
                </c:pt>
                <c:pt idx="3">
                  <c:v>387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Государственная регистрация лекарственных препаратов </c:v>
                </c:pt>
                <c:pt idx="1">
                  <c:v>Подтверждение государственной регистрации</c:v>
                </c:pt>
                <c:pt idx="2">
                  <c:v>Включение фармацевтической субстанции в реестр</c:v>
                </c:pt>
                <c:pt idx="3">
                  <c:v>Регистрация кормовых добавок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134</c:v>
                </c:pt>
                <c:pt idx="1">
                  <c:v>390</c:v>
                </c:pt>
                <c:pt idx="2">
                  <c:v>9</c:v>
                </c:pt>
                <c:pt idx="3">
                  <c:v>391</c:v>
                </c:pt>
              </c:numCache>
            </c:numRef>
          </c:val>
        </c:ser>
        <c:shape val="box"/>
        <c:axId val="72034176"/>
        <c:axId val="72035712"/>
        <c:axId val="0"/>
      </c:bar3DChart>
      <c:catAx>
        <c:axId val="720341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9" baseline="0"/>
            </a:pPr>
            <a:endParaRPr lang="ru-RU"/>
          </a:p>
        </c:txPr>
        <c:crossAx val="72035712"/>
        <c:crosses val="autoZero"/>
        <c:auto val="1"/>
        <c:lblAlgn val="ctr"/>
        <c:lblOffset val="100"/>
      </c:catAx>
      <c:valAx>
        <c:axId val="72035712"/>
        <c:scaling>
          <c:orientation val="minMax"/>
        </c:scaling>
        <c:axPos val="l"/>
        <c:majorGridlines/>
        <c:numFmt formatCode="General" sourceLinked="1"/>
        <c:tickLblPos val="nextTo"/>
        <c:crossAx val="72034176"/>
        <c:crosses val="autoZero"/>
        <c:crossBetween val="between"/>
      </c:valAx>
      <c:spPr>
        <a:noFill/>
        <a:ln w="23297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651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Y val="15"/>
      <c:depthPercent val="100"/>
      <c:rAngAx val="1"/>
    </c:view3D>
    <c:plotArea>
      <c:layout>
        <c:manualLayout>
          <c:layoutTarget val="inner"/>
          <c:xMode val="edge"/>
          <c:yMode val="edge"/>
          <c:x val="0.18031223026501342"/>
          <c:y val="5.4365918888434388E-2"/>
          <c:w val="0.53832480151778062"/>
          <c:h val="0.81106455145665757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Фармацевтическая деятельность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1084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Фармацевтическая деятельность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Фармацевтическая деятельность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2073</c:v>
                </c:pt>
              </c:numCache>
            </c:numRef>
          </c:val>
        </c:ser>
        <c:shape val="box"/>
        <c:axId val="72128384"/>
        <c:axId val="72129920"/>
        <c:axId val="0"/>
      </c:bar3DChart>
      <c:catAx>
        <c:axId val="72128384"/>
        <c:scaling>
          <c:orientation val="minMax"/>
        </c:scaling>
        <c:axPos val="b"/>
        <c:numFmt formatCode="General" sourceLinked="1"/>
        <c:tickLblPos val="nextTo"/>
        <c:crossAx val="72129920"/>
        <c:crosses val="autoZero"/>
        <c:auto val="1"/>
        <c:lblAlgn val="ctr"/>
        <c:lblOffset val="100"/>
      </c:catAx>
      <c:valAx>
        <c:axId val="72129920"/>
        <c:scaling>
          <c:orientation val="minMax"/>
        </c:scaling>
        <c:axPos val="l"/>
        <c:majorGridlines/>
        <c:numFmt formatCode="General" sourceLinked="1"/>
        <c:tickLblPos val="nextTo"/>
        <c:crossAx val="72128384"/>
        <c:crosses val="autoZero"/>
        <c:crossBetween val="between"/>
      </c:valAx>
      <c:spPr>
        <a:noFill/>
        <a:ln w="24099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06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Y val="15"/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Производство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Производство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Производство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hape val="box"/>
        <c:axId val="87414656"/>
        <c:axId val="87416192"/>
        <c:axId val="0"/>
      </c:bar3DChart>
      <c:catAx>
        <c:axId val="87414656"/>
        <c:scaling>
          <c:orientation val="minMax"/>
        </c:scaling>
        <c:axPos val="b"/>
        <c:numFmt formatCode="General" sourceLinked="1"/>
        <c:tickLblPos val="nextTo"/>
        <c:crossAx val="87416192"/>
        <c:crosses val="autoZero"/>
        <c:auto val="1"/>
        <c:lblAlgn val="ctr"/>
        <c:lblOffset val="100"/>
      </c:catAx>
      <c:valAx>
        <c:axId val="87416192"/>
        <c:scaling>
          <c:orientation val="minMax"/>
        </c:scaling>
        <c:axPos val="l"/>
        <c:majorGridlines/>
        <c:numFmt formatCode="General" sourceLinked="1"/>
        <c:tickLblPos val="nextTo"/>
        <c:crossAx val="87414656"/>
        <c:crosses val="autoZero"/>
        <c:crossBetween val="between"/>
      </c:valAx>
      <c:spPr>
        <a:noFill/>
        <a:ln w="24099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06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Y val="5"/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Всего проверок</c:v>
                </c:pt>
                <c:pt idx="1">
                  <c:v>плановые проверки</c:v>
                </c:pt>
                <c:pt idx="2">
                  <c:v>внеплановые проверки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2489</c:v>
                </c:pt>
                <c:pt idx="1">
                  <c:v>813</c:v>
                </c:pt>
                <c:pt idx="2">
                  <c:v>1692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Всего проверок</c:v>
                </c:pt>
                <c:pt idx="1">
                  <c:v>плановые проверки</c:v>
                </c:pt>
                <c:pt idx="2">
                  <c:v>внеплановые проверки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1852</c:v>
                </c:pt>
                <c:pt idx="1">
                  <c:v>1529</c:v>
                </c:pt>
                <c:pt idx="2">
                  <c:v>1137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Всего проверок</c:v>
                </c:pt>
                <c:pt idx="1">
                  <c:v>плановые проверки</c:v>
                </c:pt>
                <c:pt idx="2">
                  <c:v>внеплановые проверки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1332</c:v>
                </c:pt>
                <c:pt idx="1">
                  <c:v>1238</c:v>
                </c:pt>
                <c:pt idx="2">
                  <c:v>1034</c:v>
                </c:pt>
              </c:numCache>
            </c:numRef>
          </c:val>
        </c:ser>
        <c:shape val="box"/>
        <c:axId val="80846848"/>
        <c:axId val="80848384"/>
        <c:axId val="0"/>
      </c:bar3DChart>
      <c:catAx>
        <c:axId val="808468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82" baseline="0"/>
            </a:pPr>
            <a:endParaRPr lang="ru-RU"/>
          </a:p>
        </c:txPr>
        <c:crossAx val="80848384"/>
        <c:crosses val="autoZero"/>
        <c:auto val="1"/>
        <c:lblAlgn val="ctr"/>
        <c:lblOffset val="100"/>
      </c:catAx>
      <c:valAx>
        <c:axId val="80848384"/>
        <c:scaling>
          <c:orientation val="minMax"/>
        </c:scaling>
        <c:axPos val="l"/>
        <c:majorGridlines/>
        <c:numFmt formatCode="General" sourceLinked="1"/>
        <c:tickLblPos val="nextTo"/>
        <c:crossAx val="80846848"/>
        <c:crosses val="autoZero"/>
        <c:crossBetween val="between"/>
      </c:valAx>
      <c:spPr>
        <a:noFill/>
        <a:ln w="25100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81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Наложено штрафов тыс.руб.</c:v>
                </c:pt>
                <c:pt idx="1">
                  <c:v>выявлено правонарушений</c:v>
                </c:pt>
                <c:pt idx="2">
                  <c:v>передано дел в суд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2300</c:v>
                </c:pt>
                <c:pt idx="1">
                  <c:v>690</c:v>
                </c:pt>
                <c:pt idx="2">
                  <c:v>132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Наложено штрафов тыс.руб.</c:v>
                </c:pt>
                <c:pt idx="1">
                  <c:v>выявлено правонарушений</c:v>
                </c:pt>
                <c:pt idx="2">
                  <c:v>передано дел в суд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#,##0">
                  <c:v>3299</c:v>
                </c:pt>
                <c:pt idx="1">
                  <c:v>886</c:v>
                </c:pt>
                <c:pt idx="2">
                  <c:v>528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Наложено штрафов тыс.руб.</c:v>
                </c:pt>
                <c:pt idx="1">
                  <c:v>выявлено правонарушений</c:v>
                </c:pt>
                <c:pt idx="2">
                  <c:v>передано дел в суд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4888</c:v>
                </c:pt>
                <c:pt idx="1">
                  <c:v>802</c:v>
                </c:pt>
                <c:pt idx="2">
                  <c:v>607</c:v>
                </c:pt>
              </c:numCache>
            </c:numRef>
          </c:val>
        </c:ser>
        <c:shape val="box"/>
        <c:axId val="87471232"/>
        <c:axId val="87472768"/>
        <c:axId val="0"/>
      </c:bar3DChart>
      <c:catAx>
        <c:axId val="87471232"/>
        <c:scaling>
          <c:orientation val="minMax"/>
        </c:scaling>
        <c:axPos val="b"/>
        <c:numFmt formatCode="General" sourceLinked="1"/>
        <c:tickLblPos val="nextTo"/>
        <c:crossAx val="87472768"/>
        <c:crosses val="autoZero"/>
        <c:auto val="1"/>
        <c:lblAlgn val="ctr"/>
        <c:lblOffset val="100"/>
      </c:catAx>
      <c:valAx>
        <c:axId val="87472768"/>
        <c:scaling>
          <c:orientation val="minMax"/>
        </c:scaling>
        <c:axPos val="l"/>
        <c:majorGridlines/>
        <c:numFmt formatCode="#,##0" sourceLinked="1"/>
        <c:tickLblPos val="nextTo"/>
        <c:crossAx val="87471232"/>
        <c:crosses val="autoZero"/>
        <c:crossBetween val="between"/>
      </c:valAx>
      <c:spPr>
        <a:noFill/>
        <a:ln w="24095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05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8"/>
  <c:chart>
    <c:title>
      <c:tx>
        <c:rich>
          <a:bodyPr/>
          <a:lstStyle/>
          <a:p>
            <a:pPr>
              <a:defRPr/>
            </a:pPr>
            <a:r>
              <a:rPr lang="ru-RU" dirty="0"/>
              <a:t>количество поступивших </a:t>
            </a:r>
            <a:r>
              <a:rPr lang="ru-RU" dirty="0" smtClean="0"/>
              <a:t>отчетов</a:t>
            </a:r>
            <a:r>
              <a:rPr lang="en-US" dirty="0" smtClean="0"/>
              <a:t>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от</a:t>
            </a:r>
            <a:r>
              <a:rPr lang="ru-RU" baseline="0" dirty="0" smtClean="0"/>
              <a:t> производителей</a:t>
            </a:r>
            <a:endParaRPr lang="ru-RU" dirty="0"/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поступивших периодических отчетов</c:v>
                </c:pt>
              </c:strCache>
            </c:strRef>
          </c:tx>
          <c:dLbls>
            <c:dLbl>
              <c:idx val="0"/>
              <c:showVal val="1"/>
            </c:dLbl>
            <c:dLbl>
              <c:idx val="1"/>
              <c:layout>
                <c:manualLayout>
                  <c:x val="0.13662684304088668"/>
                  <c:y val="1.7910261217347841E-2"/>
                </c:manualLayout>
              </c:layout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отечеств. </c:v>
                </c:pt>
                <c:pt idx="1">
                  <c:v>зарубежн. 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0.43000000000000027</c:v>
                </c:pt>
              </c:numCache>
            </c:numRef>
          </c:val>
        </c:ser>
      </c:pie3DChart>
    </c:plotArea>
    <c:legend>
      <c:legendPos val="r"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4350" y="0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F17358-644E-44DD-9C69-68F70EE1D580}" type="datetimeFigureOut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950"/>
            <a:ext cx="4278313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4350" y="6457950"/>
            <a:ext cx="4278313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ACFA92-8BAA-4BBD-AD55-489A22B7E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4870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8500" y="511175"/>
            <a:ext cx="3397250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5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13" y="3228975"/>
            <a:ext cx="78962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278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5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4350" y="6457950"/>
            <a:ext cx="4278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59856E2-81BC-4527-BB0C-F45A15D38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90089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F23ED7-0CE8-4C39-B683-B0846AE7406F}" type="slidenum">
              <a:rPr lang="ru-RU" smtClean="0"/>
              <a:pPr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9BDAF-6EA4-459B-8308-5C7F8F280F2D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6B40D-C223-4B5B-A017-27EEED485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8605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3FD59-EA50-4E88-A3EC-EC1DCD1ED3F4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22CB8-3AED-4379-B335-87224F9D8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290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69CF7-313C-4D77-BED0-172639283967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9F49E-09FF-4568-8AE2-5622FE3B9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397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6C3D6-90A4-4E4E-968C-F9B4C2C7752C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4E9A-983C-47C0-99FB-1A5FA89B88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703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495B7-A0F3-4210-956B-7B774933BBE0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C2128-EFFD-4004-B87A-C5EB05EA7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176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D536C-45A9-4FF7-BF36-ABA4BB3FB20C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CC68A-BD89-49E1-A847-251B8B26D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047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38D2-BB93-4BD0-A873-F803F312D900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628DE-623F-4924-8BDB-A74763B0F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610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4E2B8-9E85-4251-AE3F-C56C9B46B218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25E1C-7A0F-4819-8993-F28E0C98D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859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265C4-505A-44AF-8382-D993006D2069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8D304-3117-48B0-8538-88C15F7B3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14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85E32-182F-4153-A7DE-9DF84A43A6E6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FA1B3-2BB2-4939-9355-904E6078F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768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B7605-5366-4A8F-B99C-878F28155F9B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FE98-4F64-4BB5-8739-04EB7BE1B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5029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525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16113"/>
            <a:ext cx="8229600" cy="4210050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48B29-E7D5-40A5-AAA7-5B0447827260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BA3AA-2F62-45CB-9CE5-36B266637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2DC6EE-A50A-4693-B810-8B9988840797}" type="datetime1">
              <a:rPr lang="ru-RU"/>
              <a:pPr>
                <a:defRPr/>
              </a:pPr>
              <a:t>24.03.2015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0448C9-96EC-4BDA-8F19-03FABED42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1034" name="Picture 102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7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28" r:id="rId2"/>
    <p:sldLayoutId id="2147483737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8" r:id="rId9"/>
    <p:sldLayoutId id="2147483734" r:id="rId10"/>
    <p:sldLayoutId id="2147483735" r:id="rId11"/>
    <p:sldLayoutId id="214748373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2.xls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5689600"/>
          </a:xfrm>
        </p:spPr>
        <p:txBody>
          <a:bodyPr/>
          <a:lstStyle/>
          <a:p>
            <a:pPr eaLnBrk="1" hangingPunct="1"/>
            <a:r>
              <a:rPr lang="ru-RU" altLang="ru-RU" b="1" dirty="0" smtClean="0"/>
              <a:t>Деятельность Федеральной службы по ветеринарному и фитосанитарному надзору в сфере государственного контроля за обращением лекарственных средств для ветеринарного применения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DD185E9-3E7E-46BF-84B8-1A26C8824EA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2700338" y="1989138"/>
            <a:ext cx="3743325" cy="165576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Регистрация л.с., выдача разрешений на ввоз на территорию Российской Федерации л.с.</a:t>
            </a:r>
          </a:p>
        </p:txBody>
      </p:sp>
      <p:sp>
        <p:nvSpPr>
          <p:cNvPr id="5" name="Шестиугольник 4"/>
          <p:cNvSpPr/>
          <p:nvPr/>
        </p:nvSpPr>
        <p:spPr>
          <a:xfrm>
            <a:off x="323850" y="4005263"/>
            <a:ext cx="3743325" cy="165576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Лицензирование производства </a:t>
            </a:r>
            <a:r>
              <a:rPr lang="ru-RU" dirty="0" err="1"/>
              <a:t>л.с</a:t>
            </a:r>
            <a:r>
              <a:rPr lang="ru-RU" dirty="0"/>
              <a:t>.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5003800" y="4005263"/>
            <a:ext cx="3744913" cy="165576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Лицензирование фармацевтической деятельности</a:t>
            </a:r>
          </a:p>
        </p:txBody>
      </p:sp>
      <p:sp>
        <p:nvSpPr>
          <p:cNvPr id="7173" name="Прямоугольник 16"/>
          <p:cNvSpPr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Государственные услуги, оказываемые 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Россельхознадзором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в области обращения л/с</a:t>
            </a:r>
          </a:p>
        </p:txBody>
      </p:sp>
      <p:sp>
        <p:nvSpPr>
          <p:cNvPr id="18" name="Стрелка вниз 17"/>
          <p:cNvSpPr/>
          <p:nvPr/>
        </p:nvSpPr>
        <p:spPr>
          <a:xfrm rot="1402448">
            <a:off x="1549400" y="1519238"/>
            <a:ext cx="576263" cy="1944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20459819">
            <a:off x="7177088" y="1597025"/>
            <a:ext cx="576262" cy="194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56100" y="1125538"/>
            <a:ext cx="576263" cy="711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6600" b="1" dirty="0" smtClean="0"/>
              <a:t>«</a:t>
            </a:r>
            <a:r>
              <a:rPr lang="ru-RU" altLang="ru-RU" sz="6600" b="1" dirty="0" err="1" smtClean="0"/>
              <a:t>Ирена</a:t>
            </a:r>
            <a:r>
              <a:rPr lang="ru-RU" altLang="ru-RU" sz="6600" b="1" dirty="0" smtClean="0"/>
              <a:t>» 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   Система регистрации лекарственных средств для ветеринарного применения и кормовых добавок обеспечивает:</a:t>
            </a:r>
          </a:p>
          <a:p>
            <a:pPr eaLnBrk="1" hangingPunct="1"/>
            <a:r>
              <a:rPr lang="ru-RU" altLang="ru-RU" sz="2800" dirty="0" smtClean="0"/>
              <a:t>подачу документов в электронном виде</a:t>
            </a:r>
          </a:p>
          <a:p>
            <a:pPr eaLnBrk="1" hangingPunct="1"/>
            <a:r>
              <a:rPr lang="ru-RU" altLang="ru-RU" sz="2800" dirty="0" smtClean="0"/>
              <a:t>возможность отслеживания всех этапов прохождения регистрации</a:t>
            </a:r>
          </a:p>
          <a:p>
            <a:pPr eaLnBrk="1" hangingPunct="1">
              <a:buFontTx/>
              <a:buNone/>
            </a:pPr>
            <a:endParaRPr lang="ru-RU" altLang="ru-RU" sz="2800" dirty="0" smtClean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endParaRPr lang="ru-RU" altLang="ru-RU" sz="2800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BECDF39-5A0B-4439-9BFE-F3E191C850FA}" type="slidenum">
              <a:rPr lang="ru-RU" altLang="ru-RU" smtClean="0">
                <a:solidFill>
                  <a:srgbClr val="000000"/>
                </a:solidFill>
              </a:rPr>
              <a:pPr eaLnBrk="1" hangingPunct="1"/>
              <a:t>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8313" y="692151"/>
            <a:ext cx="8229600" cy="1008658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Регистрация лекарственных препаратов и кормовых добавок</a:t>
            </a:r>
            <a:endParaRPr lang="ru-RU" altLang="ru-RU" sz="3600" dirty="0" smtClean="0"/>
          </a:p>
        </p:txBody>
      </p:sp>
      <p:sp>
        <p:nvSpPr>
          <p:cNvPr id="9219" name="Таблица 2"/>
          <p:cNvSpPr>
            <a:spLocks noGrp="1" noTextEdit="1"/>
          </p:cNvSpPr>
          <p:nvPr>
            <p:ph type="tbl" idx="1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32B1B7-6797-4AD0-B21F-84C59A639E1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2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61919479"/>
              </p:ext>
            </p:extLst>
          </p:nvPr>
        </p:nvGraphicFramePr>
        <p:xfrm>
          <a:off x="395535" y="1966913"/>
          <a:ext cx="8352929" cy="412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5"/>
          <p:cNvSpPr>
            <a:spLocks noGrp="1"/>
          </p:cNvSpPr>
          <p:nvPr>
            <p:ph type="title"/>
          </p:nvPr>
        </p:nvSpPr>
        <p:spPr>
          <a:xfrm>
            <a:off x="395288" y="692151"/>
            <a:ext cx="8229600" cy="1008658"/>
          </a:xfrm>
        </p:spPr>
        <p:txBody>
          <a:bodyPr/>
          <a:lstStyle/>
          <a:p>
            <a:pPr eaLnBrk="1" hangingPunct="1"/>
            <a:r>
              <a:rPr lang="ru-RU" altLang="ru-RU" sz="6600" b="1" dirty="0" smtClean="0"/>
              <a:t>«Гермес»</a:t>
            </a:r>
          </a:p>
        </p:txBody>
      </p:sp>
      <p:sp>
        <p:nvSpPr>
          <p:cNvPr id="10243" name="Объект 6"/>
          <p:cNvSpPr>
            <a:spLocks noGrp="1"/>
          </p:cNvSpPr>
          <p:nvPr>
            <p:ph idx="1"/>
          </p:nvPr>
        </p:nvSpPr>
        <p:spPr>
          <a:xfrm>
            <a:off x="457200" y="1935163"/>
            <a:ext cx="8219256" cy="401411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   система лицензирования производства лекарственных средств и фармацевтической деятельности в сфере обращения лекарственных средств для ветеринарного применения обеспечивает:</a:t>
            </a:r>
          </a:p>
          <a:p>
            <a:pPr eaLnBrk="1" hangingPunct="1"/>
            <a:r>
              <a:rPr lang="ru-RU" altLang="ru-RU" sz="2800" dirty="0" smtClean="0"/>
              <a:t>подачу документов в электронном виде</a:t>
            </a:r>
          </a:p>
          <a:p>
            <a:pPr eaLnBrk="1" hangingPunct="1"/>
            <a:r>
              <a:rPr lang="ru-RU" altLang="ru-RU" sz="2800" dirty="0" smtClean="0"/>
              <a:t>возможность отслеживания всех этапов прохождения лицензирования</a:t>
            </a:r>
          </a:p>
          <a:p>
            <a:pPr eaLnBrk="1" hangingPunct="1"/>
            <a:endParaRPr lang="ru-RU" altLang="ru-RU" sz="2800" dirty="0" smtClean="0"/>
          </a:p>
        </p:txBody>
      </p:sp>
      <p:sp>
        <p:nvSpPr>
          <p:cNvPr id="1024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7A71674-E2A9-442D-AF26-A9D0607D754E}" type="slidenum">
              <a:rPr lang="ru-RU" altLang="ru-RU" smtClean="0">
                <a:solidFill>
                  <a:srgbClr val="000000"/>
                </a:solidFill>
              </a:rPr>
              <a:pPr eaLnBrk="1" hangingPunct="1"/>
              <a:t>5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80542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cs typeface="Times New Roman" pitchFamily="18" charset="0"/>
              </a:rPr>
              <a:t>Выдано и переоформлено лицензий в сфере обращения лекарственных средств для ветеринарного применения на осуществление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4040187" cy="639763"/>
          </a:xfrm>
        </p:spPr>
        <p:txBody>
          <a:bodyPr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Фармацевтической деятельности</a:t>
            </a:r>
            <a:endParaRPr lang="ru-RU" dirty="0"/>
          </a:p>
        </p:txBody>
      </p:sp>
      <p:sp>
        <p:nvSpPr>
          <p:cNvPr id="11268" name="Текст 5"/>
          <p:cNvSpPr>
            <a:spLocks noGrp="1"/>
          </p:cNvSpPr>
          <p:nvPr>
            <p:ph type="body" sz="half" idx="3"/>
          </p:nvPr>
        </p:nvSpPr>
        <p:spPr>
          <a:xfrm>
            <a:off x="4643439" y="1412875"/>
            <a:ext cx="3816994" cy="647973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Производства</a:t>
            </a:r>
          </a:p>
        </p:txBody>
      </p:sp>
      <p:graphicFrame>
        <p:nvGraphicFramePr>
          <p:cNvPr id="2" name="Содержимое 3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3966957650"/>
              </p:ext>
            </p:extLst>
          </p:nvPr>
        </p:nvGraphicFramePr>
        <p:xfrm>
          <a:off x="467544" y="2276873"/>
          <a:ext cx="3960440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575955091"/>
              </p:ext>
            </p:extLst>
          </p:nvPr>
        </p:nvGraphicFramePr>
        <p:xfrm>
          <a:off x="5004048" y="2348881"/>
          <a:ext cx="3312368" cy="338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Государственный контроль (надзор) в сфере обращения лекарственных средств</a:t>
            </a:r>
          </a:p>
        </p:txBody>
      </p:sp>
      <p:graphicFrame>
        <p:nvGraphicFramePr>
          <p:cNvPr id="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4950804"/>
              </p:ext>
            </p:extLst>
          </p:nvPr>
        </p:nvGraphicFramePr>
        <p:xfrm>
          <a:off x="508000" y="2051051"/>
          <a:ext cx="7808416" cy="382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8F24F-2D8F-4B50-B69F-A04D5976BF90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b="1" dirty="0" smtClean="0"/>
              <a:t>По результатам проведенных проверок  при осуществлении Государственного контроля в сфере обращения лекарственных средств</a:t>
            </a:r>
            <a:r>
              <a:rPr lang="en-US" altLang="ru-RU" sz="3200" b="1" dirty="0" smtClean="0"/>
              <a:t>:</a:t>
            </a:r>
            <a:endParaRPr lang="ru-RU" altLang="ru-RU" sz="3200" b="1" dirty="0" smtClean="0"/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01974520"/>
              </p:ext>
            </p:extLst>
          </p:nvPr>
        </p:nvGraphicFramePr>
        <p:xfrm>
          <a:off x="611560" y="1935163"/>
          <a:ext cx="8075240" cy="4230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Недостаточное количество проведенных плановых проверок – охвачено менее 50% лицензиатов за 3 года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15276400"/>
              </p:ext>
            </p:extLst>
          </p:nvPr>
        </p:nvGraphicFramePr>
        <p:xfrm>
          <a:off x="457200" y="19351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2014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Астраханская область 30%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Владимирская область 34%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Г. Москва, Московская и Тульская области 16%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Калининградская область 19%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Карачаево-Черкесская Республика 18%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Краснодарский</a:t>
                      </a:r>
                      <a:r>
                        <a:rPr lang="ru-RU" baseline="0" dirty="0" smtClean="0">
                          <a:latin typeface="+mj-lt"/>
                        </a:rPr>
                        <a:t> край и Республика Адыгея 41%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Оренбургская область 17%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Г. Санкт-Петербург и Ленинградская область 11%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Томская область 37%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69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50"/>
          </a:xfrm>
        </p:spPr>
        <p:txBody>
          <a:bodyPr/>
          <a:lstStyle/>
          <a:p>
            <a:pPr algn="ctr"/>
            <a:r>
              <a:rPr lang="ru-RU" sz="2800" b="1" dirty="0" smtClean="0"/>
              <a:t>Наиболее полный охват плановыми проверками лицензиатов за 3 года – более 90%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28498435"/>
              </p:ext>
            </p:extLst>
          </p:nvPr>
        </p:nvGraphicFramePr>
        <p:xfrm>
          <a:off x="457200" y="1935163"/>
          <a:ext cx="7715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00"/>
              </a:tblGrid>
              <a:tr h="341709">
                <a:tc>
                  <a:txBody>
                    <a:bodyPr/>
                    <a:lstStyle/>
                    <a:p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Кабардино-Балкарская Республика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Калужская</a:t>
                      </a:r>
                      <a:r>
                        <a:rPr lang="ru-RU" sz="1600" b="1" baseline="0" dirty="0" smtClean="0">
                          <a:latin typeface="+mj-lt"/>
                        </a:rPr>
                        <a:t>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Кемеровская</a:t>
                      </a:r>
                      <a:r>
                        <a:rPr lang="ru-RU" sz="1600" b="1" baseline="0" dirty="0" smtClean="0">
                          <a:latin typeface="+mj-lt"/>
                        </a:rPr>
                        <a:t>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Кировская область и Удмуртская Республика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Красноярский край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Курганская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Липецкая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Новосибирская</a:t>
                      </a:r>
                      <a:r>
                        <a:rPr lang="ru-RU" sz="1600" b="1" baseline="0" dirty="0" smtClean="0">
                          <a:latin typeface="+mj-lt"/>
                        </a:rPr>
                        <a:t>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Пермский край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Республика Ингушетия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Республика</a:t>
                      </a:r>
                      <a:r>
                        <a:rPr lang="ru-RU" sz="1600" b="1" baseline="0" dirty="0" smtClean="0">
                          <a:latin typeface="+mj-lt"/>
                        </a:rPr>
                        <a:t> Татарстан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  <a:tr h="31050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j-lt"/>
                        </a:rPr>
                        <a:t>Ульяновская</a:t>
                      </a:r>
                      <a:r>
                        <a:rPr lang="ru-RU" sz="1600" b="1" baseline="0" dirty="0" smtClean="0">
                          <a:latin typeface="+mj-lt"/>
                        </a:rPr>
                        <a:t> область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22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4"/>
          <p:cNvSpPr>
            <a:spLocks noGrp="1"/>
          </p:cNvSpPr>
          <p:nvPr>
            <p:ph type="title"/>
          </p:nvPr>
        </p:nvSpPr>
        <p:spPr>
          <a:xfrm>
            <a:off x="468313" y="476821"/>
            <a:ext cx="8229600" cy="863947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</a:rPr>
              <a:t>Неэффективная работа по проведению внеплановых проверок</a:t>
            </a: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59665415"/>
              </p:ext>
            </p:extLst>
          </p:nvPr>
        </p:nvGraphicFramePr>
        <p:xfrm>
          <a:off x="468313" y="1498600"/>
          <a:ext cx="8208962" cy="401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962"/>
              </a:tblGrid>
              <a:tr h="27436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10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АСТРАХАНСКОЙ ОБЛАСТИ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0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БЕЛГОРОДСКОЙ ОБЛАСТИ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8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РЕСПУБЛИКЕ САХА (ЯКУТИЯ)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САНКТ-ПЕТЕРБУРГУ И ЛЕНИНГРАДСКОЙ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r>
                        <a:rPr lang="ru-RU" sz="1200" b="1" smtClean="0"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10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latin typeface="Times New Roman" pitchFamily="18" charset="0"/>
                          <a:cs typeface="Times New Roman" pitchFamily="18" charset="0"/>
                        </a:rPr>
                        <a:t>АСТРАХАНСКОЙ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0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latin typeface="Times New Roman" pitchFamily="18" charset="0"/>
                          <a:cs typeface="Times New Roman" pitchFamily="18" charset="0"/>
                        </a:rPr>
                        <a:t>КИРОВСКОЙ ОБЛАСТИ И УДМУРТСКОЙ  РЕСПУБЛИКЕ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smtClean="0">
                          <a:latin typeface="Times New Roman" pitchFamily="18" charset="0"/>
                          <a:cs typeface="Times New Roman" pitchFamily="18" charset="0"/>
                        </a:rPr>
                        <a:t>ОРЛОВСКОЙ И КУРСКОЙ ОБЛАСТЯМ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1" marR="114301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ГОРОДУ  МОСКВА, МОСКОВСКОЙ И ТУЛЬСКОЙ ОБЛАСТЯМ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АСТРАХАНСКОЙ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ВЛАДИМИРСКОЙ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КАМЧАТСКИЙ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КРАЙ И ЧУКОТСКИЙ АО</a:t>
                      </a:r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САНКТ-ПЕТЕРБУРГУ И ЛЕНИНГРАДСКОЙ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436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ТОМСКОЙ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6" marB="45726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4"/>
          <p:cNvSpPr>
            <a:spLocks noGrp="1"/>
          </p:cNvSpPr>
          <p:nvPr>
            <p:ph type="title"/>
          </p:nvPr>
        </p:nvSpPr>
        <p:spPr>
          <a:xfrm>
            <a:off x="468313" y="332656"/>
            <a:ext cx="8229600" cy="7920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200" b="1" dirty="0" smtClean="0"/>
              <a:t>Эффективная работа по проведению внеплановых проверок</a:t>
            </a: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4177451"/>
              </p:ext>
            </p:extLst>
          </p:nvPr>
        </p:nvGraphicFramePr>
        <p:xfrm>
          <a:off x="468313" y="1520825"/>
          <a:ext cx="8208143" cy="4591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143"/>
              </a:tblGrid>
              <a:tr h="26998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>
                    <a:solidFill>
                      <a:srgbClr val="00B0F0"/>
                    </a:solidFill>
                  </a:tcPr>
                </a:tc>
              </a:tr>
              <a:tr h="2369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ЗАБАЙКАЛЬСКОМУ КРАЮ И АМУРСКОЙ ОБЛАСТИ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2032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ОМСКОЙ ОБЛАСТИ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197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КЕМЕРОВСКОЙ ОБЛАСТИ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РЕСПУБЛИКЕ ДАГЕСТАН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>
                    <a:solidFill>
                      <a:srgbClr val="00B0F0"/>
                    </a:solidFill>
                  </a:tcPr>
                </a:tc>
              </a:tr>
              <a:tr h="221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КРАСНОЯРСКОМУ КРАЮ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2032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ОМСКОЙ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197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РОСТОВСКОЙ И ВОЛГОГРАДСКОЙ ОБЛАСТЯМ И РЕСПУБЛИКЕ КАЛМЫКИЯ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1" marR="114301" marT="0" marB="0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РЕСПУБЛИКЕ КОМИ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>
                    <a:solidFill>
                      <a:srgbClr val="00B0F0"/>
                    </a:solidFill>
                  </a:tcPr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ВОРОНЕЖСКОЙ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КРАСНОЯРСКОМУ КРАЮ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НОВОСИБИРСКОЙ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ПЕРМСКОМУ КРАЮ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РЕСПУБЛИКЕ ТАТАРСТАН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РЕСПУБЛИКЕ КАРЕЛИЯ, АРХАНГЕЛЬСКОЙ ОБЛАСТИ И НЕНЕЦКОМУ АО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  <a:tr h="26998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САМАРСКОЙ ОБЛАСТИ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НИЗКАЯ ЭФФЕКТИВНОСТЬ ПРОВЕРОК (менее 15% выявленных нарушений от общего количества проверок)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37483407"/>
              </p:ext>
            </p:extLst>
          </p:nvPr>
        </p:nvGraphicFramePr>
        <p:xfrm>
          <a:off x="457200" y="1935159"/>
          <a:ext cx="8219256" cy="379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9256"/>
              </a:tblGrid>
              <a:tr h="633016">
                <a:tc>
                  <a:txBody>
                    <a:bodyPr/>
                    <a:lstStyle/>
                    <a:p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</a:tr>
              <a:tr h="6330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ИРКУТСКОЙ</a:t>
                      </a:r>
                      <a:r>
                        <a:rPr lang="ru-RU" baseline="0" dirty="0" smtClean="0">
                          <a:latin typeface="+mj-lt"/>
                        </a:rPr>
                        <a:t> ОБЛАСТИ И РЕСПУБЛИКЕ БУРЯТИЯ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6330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КИРОВСКОЙ ОБЛАСТИ И УДМУРТСКОЙ</a:t>
                      </a:r>
                      <a:r>
                        <a:rPr lang="ru-RU" baseline="0" dirty="0" smtClean="0">
                          <a:latin typeface="+mj-lt"/>
                        </a:rPr>
                        <a:t> РЕСПУБЛИКЕ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6330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КУРГАНСКОЙ ОБЛАСТИ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6330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j-lt"/>
                        </a:rPr>
                        <a:t>ЛИПЕЦКОЙ ОБЛАСТИ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  <a:tr h="633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+mj-lt"/>
                        </a:rPr>
                        <a:t>ТОМСКОЙ ОБЛАСТИ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3139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229600" cy="779934"/>
          </a:xfrm>
        </p:spPr>
        <p:txBody>
          <a:bodyPr/>
          <a:lstStyle/>
          <a:p>
            <a:pPr algn="ctr"/>
            <a:r>
              <a:rPr lang="ru-RU" altLang="ru-RU" sz="3200" b="1" dirty="0" smtClean="0"/>
              <a:t>Наиболее высокая эффективность проверок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95415159"/>
              </p:ext>
            </p:extLst>
          </p:nvPr>
        </p:nvGraphicFramePr>
        <p:xfrm>
          <a:off x="457200" y="1700215"/>
          <a:ext cx="8147248" cy="4105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7248"/>
              </a:tblGrid>
              <a:tr h="513131">
                <a:tc>
                  <a:txBody>
                    <a:bodyPr/>
                    <a:lstStyle/>
                    <a:p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АЛТАЙСКОМУ</a:t>
                      </a:r>
                      <a:r>
                        <a:rPr lang="ru-RU" sz="1600" baseline="0" dirty="0" smtClean="0"/>
                        <a:t> КРАЮ И РЕСПУБЛИКЕ АЛТАЙ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Г. МОСКВА,</a:t>
                      </a:r>
                      <a:r>
                        <a:rPr lang="ru-RU" sz="1600" baseline="0" dirty="0" smtClean="0"/>
                        <a:t> МОСКОВСКОЙ И ТУЛЬСКОЙ ОБЛАСТЯМ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КЕМЕРОВСКОЙ ОБЛАСТИ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МУРМАНСКОЙ ОБЛАСТИ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РОСТОВСКОЙ, ВОЛГОГРАДСКОЙ ОБЛАСТЯМ И РЕСПУБЛИКЕ КАЛМЫКИЯ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ТЮМЕНСКОЙ</a:t>
                      </a:r>
                      <a:r>
                        <a:rPr lang="ru-RU" sz="1600" baseline="0" dirty="0" smtClean="0"/>
                        <a:t> ОБЛАСТИ, ХАНТЫ-МАНСИЙСКОМУ И ЯМАЛО-НЕНЕЦКОМУ АО</a:t>
                      </a:r>
                      <a:endParaRPr lang="ru-RU" sz="1600" dirty="0"/>
                    </a:p>
                  </a:txBody>
                  <a:tcPr/>
                </a:tc>
              </a:tr>
              <a:tr h="513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РЕСПУБЛИКЕ КАРЕЛИЯ, АРХАНГЕЛЬСКОЙ ОБЛАСТИ И НЕНЕЦКОМУ АО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68475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428006"/>
          </a:xfrm>
        </p:spPr>
        <p:txBody>
          <a:bodyPr/>
          <a:lstStyle/>
          <a:p>
            <a:pPr algn="ctr"/>
            <a:r>
              <a:rPr lang="ru-RU" altLang="ru-RU" sz="3200" b="1" dirty="0" smtClean="0"/>
              <a:t>Наиболее эффективная работа по выявлению контрафактных, фальсифицированных и недоброкачественных препаратов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94922256"/>
              </p:ext>
            </p:extLst>
          </p:nvPr>
        </p:nvGraphicFramePr>
        <p:xfrm>
          <a:off x="467544" y="2708920"/>
          <a:ext cx="8219256" cy="3140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9256"/>
              </a:tblGrid>
              <a:tr h="6210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6800">
                <a:tc>
                  <a:txBody>
                    <a:bodyPr/>
                    <a:lstStyle/>
                    <a:p>
                      <a:r>
                        <a:rPr lang="ru-RU" dirty="0" smtClean="0"/>
                        <a:t>РЕСПУБЛИКЕ МОРДОВИЯ</a:t>
                      </a:r>
                      <a:r>
                        <a:rPr lang="ru-RU" baseline="0" dirty="0" smtClean="0"/>
                        <a:t> И ПЕНЗЕНСКОЙ ОБЛАСТИ</a:t>
                      </a:r>
                      <a:endParaRPr lang="ru-RU" dirty="0"/>
                    </a:p>
                  </a:txBody>
                  <a:tcPr/>
                </a:tc>
              </a:tr>
              <a:tr h="621014">
                <a:tc>
                  <a:txBody>
                    <a:bodyPr/>
                    <a:lstStyle/>
                    <a:p>
                      <a:r>
                        <a:rPr lang="ru-RU" dirty="0" smtClean="0"/>
                        <a:t>АЛЬАЙСКОМУ КРАЮ</a:t>
                      </a:r>
                      <a:r>
                        <a:rPr lang="ru-RU" baseline="0" dirty="0" smtClean="0"/>
                        <a:t> И РЕСПУБЛИКЕ АЛТАЙ</a:t>
                      </a:r>
                      <a:endParaRPr lang="ru-RU" dirty="0"/>
                    </a:p>
                  </a:txBody>
                  <a:tcPr/>
                </a:tc>
              </a:tr>
              <a:tr h="621014">
                <a:tc>
                  <a:txBody>
                    <a:bodyPr/>
                    <a:lstStyle/>
                    <a:p>
                      <a:r>
                        <a:rPr lang="ru-RU" dirty="0" smtClean="0"/>
                        <a:t>ОРЛОВСКОЙ И КУРСКОЙ ОБЛАСТЯМ</a:t>
                      </a:r>
                      <a:endParaRPr lang="ru-RU" dirty="0"/>
                    </a:p>
                  </a:txBody>
                  <a:tcPr/>
                </a:tc>
              </a:tr>
              <a:tr h="621014">
                <a:tc>
                  <a:txBody>
                    <a:bodyPr/>
                    <a:lstStyle/>
                    <a:p>
                      <a:r>
                        <a:rPr lang="ru-RU" dirty="0" smtClean="0"/>
                        <a:t>РЕСПУБЛИКЕ</a:t>
                      </a:r>
                      <a:r>
                        <a:rPr lang="ru-RU" baseline="0" dirty="0" smtClean="0"/>
                        <a:t> ТАТАРСТАН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058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19256" cy="2088232"/>
          </a:xfrm>
        </p:spPr>
        <p:txBody>
          <a:bodyPr/>
          <a:lstStyle/>
          <a:p>
            <a:pPr lvl="0" algn="ctr" eaLnBrk="1" hangingPunct="1"/>
            <a:r>
              <a:rPr lang="ru-RU" altLang="ru-RU" sz="2800" b="1" dirty="0" smtClean="0"/>
              <a:t>ФАРМАКОНАДЗОР – комплексная оценка информации о безопасности препаратов, направленная </a:t>
            </a:r>
            <a:r>
              <a:rPr lang="ru-RU" altLang="ru-RU" sz="2800" b="1" dirty="0"/>
              <a:t>на </a:t>
            </a:r>
            <a:r>
              <a:rPr lang="ru-RU" altLang="ru-RU" sz="2800" b="1" dirty="0" smtClean="0"/>
              <a:t>выявление и </a:t>
            </a:r>
            <a:r>
              <a:rPr lang="ru-RU" altLang="ru-RU" sz="2800" b="1" dirty="0"/>
              <a:t>предотвращение нежелательных последствий применения лекарственных </a:t>
            </a:r>
            <a:r>
              <a:rPr lang="ru-RU" altLang="ru-RU" sz="2800" b="1" dirty="0" smtClean="0"/>
              <a:t>препаратов</a:t>
            </a:r>
            <a:endParaRPr lang="ru-RU" alt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140968"/>
            <a:ext cx="4042792" cy="3168352"/>
          </a:xfrm>
        </p:spPr>
        <p:txBody>
          <a:bodyPr/>
          <a:lstStyle/>
          <a:p>
            <a:r>
              <a:rPr lang="ru-RU" sz="1800" b="1" dirty="0"/>
              <a:t>Информацию </a:t>
            </a:r>
            <a:r>
              <a:rPr lang="ru-RU" sz="1800" b="1" dirty="0" smtClean="0"/>
              <a:t>предоставляют</a:t>
            </a:r>
            <a:r>
              <a:rPr lang="ru-RU" sz="1800" b="1" dirty="0"/>
              <a:t>:</a:t>
            </a:r>
          </a:p>
          <a:p>
            <a:r>
              <a:rPr lang="ru-RU" sz="1800" dirty="0"/>
              <a:t>Производители лекарственных средств для ветеринарного применения – периодические отчеты о безопасности ЛС</a:t>
            </a:r>
          </a:p>
          <a:p>
            <a:r>
              <a:rPr lang="ru-RU" sz="1800" dirty="0"/>
              <a:t>Ветеринарные врачи, владельцы животных, физические лица – сведения о выявленных в ходе применения нежелательных реакций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64E9A-983C-47C0-99FB-1A5FA89B885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245707408"/>
              </p:ext>
            </p:extLst>
          </p:nvPr>
        </p:nvGraphicFramePr>
        <p:xfrm>
          <a:off x="4499992" y="2996952"/>
          <a:ext cx="410445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87767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92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200" b="1" dirty="0" smtClean="0"/>
              <a:t>Количество нежелательных реакций</a:t>
            </a:r>
          </a:p>
        </p:txBody>
      </p:sp>
      <p:graphicFrame>
        <p:nvGraphicFramePr>
          <p:cNvPr id="21507" name="Объект 5"/>
          <p:cNvGraphicFramePr>
            <a:graphicFrameLocks noGrp="1"/>
          </p:cNvGraphicFramePr>
          <p:nvPr>
            <p:ph sz="half" idx="1"/>
          </p:nvPr>
        </p:nvGraphicFramePr>
        <p:xfrm>
          <a:off x="406400" y="1433513"/>
          <a:ext cx="4140200" cy="4743450"/>
        </p:xfrm>
        <a:graphic>
          <a:graphicData uri="http://schemas.openxmlformats.org/presentationml/2006/ole">
            <p:oleObj spid="_x0000_s21528" r:id="rId3" imgW="4139543" imgH="4743099" progId="Excel.Sheet.8">
              <p:embed/>
            </p:oleObj>
          </a:graphicData>
        </a:graphic>
      </p:graphicFrame>
      <p:graphicFrame>
        <p:nvGraphicFramePr>
          <p:cNvPr id="21508" name="Объект 6"/>
          <p:cNvGraphicFramePr>
            <a:graphicFrameLocks noGrp="1"/>
          </p:cNvGraphicFramePr>
          <p:nvPr>
            <p:ph sz="half" idx="2"/>
          </p:nvPr>
        </p:nvGraphicFramePr>
        <p:xfrm>
          <a:off x="4597400" y="1433513"/>
          <a:ext cx="4140200" cy="4743450"/>
        </p:xfrm>
        <a:graphic>
          <a:graphicData uri="http://schemas.openxmlformats.org/presentationml/2006/ole">
            <p:oleObj spid="_x0000_s21529" r:id="rId4" imgW="4139543" imgH="4743099" progId="Excel.Sheet.8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372EA1-29FE-4B63-BB48-1A2E587A01F2}" type="slidenum">
              <a:rPr lang="ru-RU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7202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800" b="1" dirty="0"/>
              <a:t>Лекарственные </a:t>
            </a:r>
            <a:r>
              <a:rPr lang="ru-RU" altLang="ru-RU" sz="2800" b="1" dirty="0" smtClean="0"/>
              <a:t>препараты, </a:t>
            </a:r>
            <a:r>
              <a:rPr lang="ru-RU" altLang="ru-RU" sz="2800" b="1" dirty="0"/>
              <a:t>в регистрационные документы на которые, внесены изменения с целью предотвращения нанесения ущерба животноводству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marL="0" lvl="0" indent="0" eaLnBrk="1" hangingPunct="1">
              <a:buClrTx/>
              <a:buSzTx/>
              <a:buFont typeface="Wingdings" pitchFamily="2" charset="2"/>
              <a:buChar char="§"/>
            </a:pPr>
            <a:r>
              <a:rPr lang="ru-RU" altLang="ru-RU" sz="2000" dirty="0">
                <a:latin typeface="+mj-lt"/>
                <a:ea typeface="+mj-ea"/>
                <a:cs typeface="+mj-cs"/>
              </a:rPr>
              <a:t>Вакцина 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Кэтлмастер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Голд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FP5 L5», производитель 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Pfizer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Animal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Health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» (США)</a:t>
            </a:r>
          </a:p>
          <a:p>
            <a:pPr marL="0" lvl="0" indent="0" eaLnBrk="1" hangingPunct="1">
              <a:buClrTx/>
              <a:buSzTx/>
              <a:buFont typeface="Wingdings" pitchFamily="2" charset="2"/>
              <a:buChar char="§"/>
            </a:pPr>
            <a:r>
              <a:rPr lang="ru-RU" altLang="ru-RU" sz="200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Вакцина 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Бовилис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IBR маркированная живая сухая с растворителем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Унисолв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для профилактики инфекционного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ринотрахеита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крупного рогатого скота», производитель 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Intervet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International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B.V.», (Нидерланды) </a:t>
            </a:r>
          </a:p>
          <a:p>
            <a:pPr marL="0" lvl="0" indent="0" eaLnBrk="1" hangingPunct="1">
              <a:buClrTx/>
              <a:buSzTx/>
              <a:buFont typeface="Wingdings" pitchFamily="2" charset="2"/>
              <a:buChar char="§"/>
            </a:pPr>
            <a:r>
              <a:rPr lang="ru-RU" altLang="ru-RU" sz="200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Вакцина «АМЕРВАК-PRRS® живая против репродуктивно-респираторного синдрома свиней с разбавителем для сельскохозяйственных животных и птицы», производитель 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Laboratorios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Hipra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, S.A.» (Испания) </a:t>
            </a:r>
          </a:p>
          <a:p>
            <a:pPr marL="0" lvl="0" indent="0" eaLnBrk="1" hangingPunct="1">
              <a:buClrTx/>
              <a:buSzTx/>
              <a:buFont typeface="Wingdings" pitchFamily="2" charset="2"/>
              <a:buChar char="§"/>
            </a:pPr>
            <a:r>
              <a:rPr lang="ru-RU" altLang="ru-RU" sz="2000" dirty="0" smtClean="0">
                <a:latin typeface="+mj-lt"/>
                <a:ea typeface="+mj-ea"/>
                <a:cs typeface="+mj-cs"/>
              </a:rPr>
              <a:t> 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«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Вирусвакцина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сухая </a:t>
            </a:r>
            <a:r>
              <a:rPr lang="ru-RU" altLang="ru-RU" sz="2000" dirty="0" err="1">
                <a:latin typeface="+mj-lt"/>
                <a:ea typeface="+mj-ea"/>
                <a:cs typeface="+mj-cs"/>
              </a:rPr>
              <a:t>культуральная</a:t>
            </a:r>
            <a:r>
              <a:rPr lang="ru-RU" altLang="ru-RU" sz="2000" dirty="0">
                <a:latin typeface="+mj-lt"/>
                <a:ea typeface="+mj-ea"/>
                <a:cs typeface="+mj-cs"/>
              </a:rPr>
              <a:t> против репродуктивно-респираторного синдрома свиней», производитель ФГБУ «ВНИИЗЖ» (Владимирская область)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245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/>
          <a:lstStyle/>
          <a:p>
            <a:pPr algn="ctr"/>
            <a:r>
              <a:rPr lang="ru-RU" sz="2400" b="1" dirty="0"/>
              <a:t>Л</a:t>
            </a:r>
            <a:r>
              <a:rPr lang="ru-RU" sz="2400" b="1" dirty="0" smtClean="0"/>
              <a:t>екарственные препараты, </a:t>
            </a:r>
            <a:r>
              <a:rPr lang="ru-RU" sz="2400" b="1" dirty="0"/>
              <a:t>зарегистрированные на территории Республики Казахстан и Республике Беларусь в качестве кормовых добавок</a:t>
            </a:r>
            <a:r>
              <a:rPr lang="ru-RU" sz="24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4479776"/>
          </a:xfrm>
        </p:spPr>
        <p:txBody>
          <a:bodyPr/>
          <a:lstStyle/>
          <a:p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1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) кормовая добавка 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«</a:t>
            </a:r>
            <a:r>
              <a:rPr lang="ru-RU" sz="1800" b="1" dirty="0" err="1">
                <a:solidFill>
                  <a:srgbClr val="000000"/>
                </a:solidFill>
                <a:latin typeface="Calibri" pitchFamily="34" charset="0"/>
              </a:rPr>
              <a:t>Зилмакс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» 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производства «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Интервет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Интернэшнл (МСД)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Энимал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Хелс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» (Нидерланды) (№ рег. удостоверения: РК-ВП-3-1994-12; дата регистрации: 15.09.2012), 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действующее вещество -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зилпатерола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гидрохлорид – бета-агонист, аналог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рактопамина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(стимулятор роста, запрещенный к 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применению);</a:t>
            </a:r>
            <a:endParaRPr lang="ru-RU" sz="1800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2) кормовая добавка 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«</a:t>
            </a:r>
            <a:r>
              <a:rPr lang="ru-RU" sz="1800" b="1" dirty="0" err="1">
                <a:solidFill>
                  <a:srgbClr val="000000"/>
                </a:solidFill>
                <a:latin typeface="Calibri" pitchFamily="34" charset="0"/>
              </a:rPr>
              <a:t>Опти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-Бак Ф» 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производства АО «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Биовет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» (Болгария) (№ рег. удостоверения: РК-ВП-3-2279-13; дата регистрации: 05.04.2013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). Действующее вещество -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флавофосфолипол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(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гликолипидный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антибиотик) и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Bacillus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Licheniformis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);</a:t>
            </a:r>
          </a:p>
          <a:p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3) кормовая добавка 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«</a:t>
            </a:r>
            <a:r>
              <a:rPr lang="ru-RU" sz="1800" b="1" dirty="0" err="1">
                <a:solidFill>
                  <a:srgbClr val="000000"/>
                </a:solidFill>
                <a:latin typeface="Calibri" pitchFamily="34" charset="0"/>
              </a:rPr>
              <a:t>Кокцисан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 120Г </a:t>
            </a:r>
            <a:r>
              <a:rPr lang="ru-RU" sz="1800" b="1" dirty="0" err="1">
                <a:solidFill>
                  <a:srgbClr val="000000"/>
                </a:solidFill>
                <a:latin typeface="Calibri" pitchFamily="34" charset="0"/>
              </a:rPr>
              <a:t>гранулят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» 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производства «КРКА,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д.д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., Ново место» (Словения) (номер рег. удостоверения: РК-ВП-3-2617-14; дата регистрации: 12.04.2014) с действующим веществом: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салиномицин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натрия;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4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) 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«</a:t>
            </a:r>
            <a:r>
              <a:rPr lang="ru-RU" sz="1800" b="1" dirty="0" err="1">
                <a:solidFill>
                  <a:srgbClr val="000000"/>
                </a:solidFill>
                <a:latin typeface="Calibri" pitchFamily="34" charset="0"/>
              </a:rPr>
              <a:t>Энрадин</a:t>
            </a:r>
            <a:r>
              <a:rPr lang="ru-RU" sz="1800" b="1" dirty="0">
                <a:solidFill>
                  <a:srgbClr val="000000"/>
                </a:solidFill>
                <a:latin typeface="Calibri" pitchFamily="34" charset="0"/>
              </a:rPr>
              <a:t>» 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производства «ZHEJIANG HISUN PHARMACEUTICAL CO. LTD» (Китай) (№ рег. свидетельства: 21-1-200912; дата регистрации: 20.09.2012). Действующим веществом является </a:t>
            </a:r>
            <a:r>
              <a:rPr lang="ru-RU" sz="1800" dirty="0" err="1">
                <a:solidFill>
                  <a:srgbClr val="000000"/>
                </a:solidFill>
                <a:latin typeface="Calibri" pitchFamily="34" charset="0"/>
              </a:rPr>
              <a:t>энрамицин</a:t>
            </a:r>
            <a:r>
              <a:rPr lang="ru-RU" sz="1800" dirty="0">
                <a:solidFill>
                  <a:srgbClr val="000000"/>
                </a:solidFill>
                <a:latin typeface="Calibri" pitchFamily="34" charset="0"/>
              </a:rPr>
              <a:t> – бактерицид.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546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algn="ctr"/>
            <a:r>
              <a:rPr lang="ru-RU" altLang="ru-RU" sz="3200" b="1" dirty="0" smtClean="0"/>
              <a:t>Основные замечания</a:t>
            </a:r>
            <a:endParaRPr lang="ru-RU" alt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1"/>
            <a:ext cx="8075240" cy="4695800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только единичными </a:t>
            </a:r>
            <a:r>
              <a:rPr lang="ru-RU" sz="1800" dirty="0" err="1" smtClean="0">
                <a:solidFill>
                  <a:srgbClr val="000000"/>
                </a:solidFill>
                <a:latin typeface="Calibri" pitchFamily="34" charset="0"/>
              </a:rPr>
              <a:t>территориальнми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управлениями организована работа по выявлению незаконного производства лекарственных средств;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не проводится мониторинг средств массовой информации с целью выявления фактов незаконного производства и торговли незарегистрированными и фальсифицированными лекарственными средствами;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нарушаются процессуальные нормы при административном производстве, при оформления согласования проведения внеплановых проверок с органами прокуратуры;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неправомерно запрашиваются дополнительные документы от соискателей лицензии/лицензиатов, не предусмотренные Федеральным законом "О лицензировании отдельных видов деятельности»;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в форме федерального статистического наблюдения №1-Лицензирование, утвержденной Приказом Росстата от 30.03.2012 № 103 предоставляются недостоверные сведения  в части лицензионного контроля 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382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algn="ctr"/>
            <a:r>
              <a:rPr lang="ru-RU" altLang="ru-RU" sz="3200" b="1" dirty="0" smtClean="0"/>
              <a:t>Задачи на 2015 год</a:t>
            </a:r>
            <a:endParaRPr lang="ru-RU" alt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075240" cy="4839817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Усилить работу по выявлению незаконного производства лекарственных средств, оборота незарегистрированных лекарственных средств, а так же незаконной торговли лекарственными средствами для ветеринарного применения, в том числе через </a:t>
            </a:r>
            <a:r>
              <a:rPr lang="ru-RU" sz="1800" dirty="0" err="1" smtClean="0">
                <a:solidFill>
                  <a:srgbClr val="000000"/>
                </a:solidFill>
                <a:latin typeface="Calibri" pitchFamily="34" charset="0"/>
              </a:rPr>
              <a:t>Интернет-магазины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. </a:t>
            </a:r>
          </a:p>
          <a:p>
            <a:pPr algn="just">
              <a:spcAft>
                <a:spcPts val="1200"/>
              </a:spcAf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Повысить эффективность контроля за незаконным оборотом лекарственных средств для ветеринарного применения в части выявления контрафактных, фальсифицированных и недоброкачественных лекарственных средств.</a:t>
            </a:r>
          </a:p>
          <a:p>
            <a:pPr algn="just">
              <a:spcAft>
                <a:spcPts val="1200"/>
              </a:spcAf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Усилить взаимодействие с Министерством внутренних дел и прокуратурой, проводить совместных проверок с целью обнаружения деятельности без лицензии, выявления фальсифицированных и контрафактных лекарственных средств.</a:t>
            </a:r>
          </a:p>
          <a:p>
            <a:pPr algn="just">
              <a:spcAft>
                <a:spcPts val="1200"/>
              </a:spcAf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Обеспечить предоставление отчетности по установленным формам о результатах контрольно-надзорной деятельности в сфере обращения лекарственных средств для ветеринарного применения в установленные сроки. </a:t>
            </a:r>
          </a:p>
          <a:p>
            <a:pPr algn="just"/>
            <a:endParaRPr lang="ru-RU" sz="18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382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algn="ctr"/>
            <a:r>
              <a:rPr lang="ru-RU" altLang="ru-RU" sz="3200" b="1" dirty="0" smtClean="0"/>
              <a:t>Задачи на 2015 год</a:t>
            </a:r>
            <a:endParaRPr lang="ru-RU" alt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075240" cy="4911825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Информировать население о порядке взаимодействия с </a:t>
            </a:r>
            <a:r>
              <a:rPr lang="ru-RU" sz="1800" dirty="0" err="1" smtClean="0">
                <a:solidFill>
                  <a:srgbClr val="000000"/>
                </a:solidFill>
                <a:latin typeface="Calibri" pitchFamily="34" charset="0"/>
              </a:rPr>
              <a:t>Россельхознадзором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Calibri" pitchFamily="34" charset="0"/>
              </a:rPr>
              <a:t>с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целью выявления недоброкачественных лекарственных средств, нежелательных реакций и побочных действий у лекарственных препаратов для ветеринарного применения. </a:t>
            </a:r>
          </a:p>
          <a:p>
            <a:pPr algn="just"/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Обеспечить ознакомление инспекторов территориальных управлений Россельхознадзора с актуальной нормативно-правовой базой в сфере обращения лекарственных средств для ветеринарного применения (429-ФЗ и иных документов), так как внесены изменения, предусматривающие: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        - расширение полномочий федеральных органов исполнительной власти при обращении лекарственных средств и понятия «государственный контроль (надзор) в сфере обращения лекарственных средств» (введение выборочного контроля качества лекарственных средств и </a:t>
            </a:r>
            <a:r>
              <a:rPr lang="ru-RU" sz="1800" dirty="0" err="1" smtClean="0">
                <a:solidFill>
                  <a:srgbClr val="000000"/>
                </a:solidFill>
                <a:latin typeface="Calibri" pitchFamily="34" charset="0"/>
              </a:rPr>
              <a:t>фармаконадзора</a:t>
            </a: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)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        - появление новой терминологии;</a:t>
            </a:r>
          </a:p>
          <a:p>
            <a:pPr algn="just">
              <a:buNone/>
              <a:tabLst>
                <a:tab pos="449263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alibri" pitchFamily="34" charset="0"/>
              </a:rPr>
              <a:t>         - изменение порядка проведения внеплановых проверок, а также порядка приостановления применения лекарственного препарата.  </a:t>
            </a:r>
          </a:p>
          <a:p>
            <a:pPr algn="just"/>
            <a:endParaRPr lang="ru-RU" sz="18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/>
            <a:endParaRPr lang="ru-RU" sz="18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2CB8-3AED-4379-B335-87224F9D858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38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576263" y="2924175"/>
            <a:ext cx="8567737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6200" i="1">
                <a:solidFill>
                  <a:srgbClr val="222268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26087</TotalTime>
  <Words>1080</Words>
  <Application>Microsoft Office PowerPoint</Application>
  <PresentationFormat>Экран (4:3)</PresentationFormat>
  <Paragraphs>154</Paragraphs>
  <Slides>23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Поток</vt:lpstr>
      <vt:lpstr>Лист Microsoft Office Excel 97-2003</vt:lpstr>
      <vt:lpstr>Деятельность Федеральной службы по ветеринарному и фитосанитарному надзору в сфере государственного контроля за обращением лекарственных средств для ветеринарного применения</vt:lpstr>
      <vt:lpstr>Слайд 2</vt:lpstr>
      <vt:lpstr>«Ирена» </vt:lpstr>
      <vt:lpstr>Регистрация лекарственных препаратов и кормовых добавок</vt:lpstr>
      <vt:lpstr>«Гермес»</vt:lpstr>
      <vt:lpstr>Выдано и переоформлено лицензий в сфере обращения лекарственных средств для ветеринарного применения на осуществление</vt:lpstr>
      <vt:lpstr>Государственный контроль (надзор) в сфере обращения лекарственных средств</vt:lpstr>
      <vt:lpstr>По результатам проведенных проверок  при осуществлении Государственного контроля в сфере обращения лекарственных средств:</vt:lpstr>
      <vt:lpstr>Недостаточное количество проведенных плановых проверок – охвачено менее 50% лицензиатов за 3 года</vt:lpstr>
      <vt:lpstr>Наиболее полный охват плановыми проверками лицензиатов за 3 года – более 90%</vt:lpstr>
      <vt:lpstr>Неэффективная работа по проведению внеплановых проверок</vt:lpstr>
      <vt:lpstr>Эффективная работа по проведению внеплановых проверок</vt:lpstr>
      <vt:lpstr>НИЗКАЯ ЭФФЕКТИВНОСТЬ ПРОВЕРОК (менее 15% выявленных нарушений от общего количества проверок)</vt:lpstr>
      <vt:lpstr>Наиболее высокая эффективность проверок</vt:lpstr>
      <vt:lpstr>Наиболее эффективная работа по выявлению контрафактных, фальсифицированных и недоброкачественных препаратов</vt:lpstr>
      <vt:lpstr>ФАРМАКОНАДЗОР – комплексная оценка информации о безопасности препаратов, направленная на выявление и предотвращение нежелательных последствий применения лекарственных препаратов</vt:lpstr>
      <vt:lpstr>Количество нежелательных реакций</vt:lpstr>
      <vt:lpstr>Лекарственные препараты, в регистрационные документы на которые, внесены изменения с целью предотвращения нанесения ущерба животноводству</vt:lpstr>
      <vt:lpstr>Лекарственные препараты, зарегистрированные на территории Республики Казахстан и Республике Беларусь в качестве кормовых добавок </vt:lpstr>
      <vt:lpstr>Основные замечания</vt:lpstr>
      <vt:lpstr>Задачи на 2015 год</vt:lpstr>
      <vt:lpstr>Задачи на 2015 год</vt:lpstr>
      <vt:lpstr>Слайд 23</vt:lpstr>
    </vt:vector>
  </TitlesOfParts>
  <Company>mcx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Заместитель Руководителя Федеральной службы по ветеринарному и фитосанитарному надзору  Фролова Наталья Константиновна  О результатах финансово-хозяйственной деятельности территориальных управлений Россельхознадзора, подведомственных Россельхознадзору федеральных государственных учреждений за 2008 год и задачах на 2009 год</dc:title>
  <dc:creator>n.krasina</dc:creator>
  <cp:lastModifiedBy>m.novikova</cp:lastModifiedBy>
  <cp:revision>444</cp:revision>
  <cp:lastPrinted>2015-03-20T12:11:53Z</cp:lastPrinted>
  <dcterms:created xsi:type="dcterms:W3CDTF">2009-06-10T09:12:40Z</dcterms:created>
  <dcterms:modified xsi:type="dcterms:W3CDTF">2015-03-24T09:34:08Z</dcterms:modified>
</cp:coreProperties>
</file>