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rawings/drawing5.xml" ContentType="application/vnd.openxmlformats-officedocument.drawingml.chartshap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Default Extension="vml" ContentType="application/vnd.openxmlformats-officedocument.vmlDrawing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drawings/drawing8.xml" ContentType="application/vnd.openxmlformats-officedocument.drawingml.chartshapes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rawings/drawing6.xml" ContentType="application/vnd.openxmlformats-officedocument.drawingml.chartshap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7" r:id="rId2"/>
    <p:sldId id="277" r:id="rId3"/>
    <p:sldId id="313" r:id="rId4"/>
    <p:sldId id="262" r:id="rId5"/>
    <p:sldId id="329" r:id="rId6"/>
    <p:sldId id="318" r:id="rId7"/>
    <p:sldId id="267" r:id="rId8"/>
    <p:sldId id="269" r:id="rId9"/>
    <p:sldId id="326" r:id="rId10"/>
    <p:sldId id="339" r:id="rId11"/>
    <p:sldId id="327" r:id="rId12"/>
    <p:sldId id="340" r:id="rId13"/>
    <p:sldId id="328" r:id="rId14"/>
    <p:sldId id="341" r:id="rId15"/>
    <p:sldId id="294" r:id="rId16"/>
    <p:sldId id="295" r:id="rId17"/>
    <p:sldId id="298" r:id="rId18"/>
    <p:sldId id="330" r:id="rId19"/>
    <p:sldId id="335" r:id="rId20"/>
    <p:sldId id="334" r:id="rId21"/>
    <p:sldId id="279" r:id="rId22"/>
    <p:sldId id="332" r:id="rId23"/>
    <p:sldId id="337" r:id="rId24"/>
    <p:sldId id="342" r:id="rId25"/>
    <p:sldId id="343" r:id="rId26"/>
    <p:sldId id="333" r:id="rId27"/>
    <p:sldId id="304" r:id="rId28"/>
    <p:sldId id="331" r:id="rId29"/>
    <p:sldId id="338" r:id="rId30"/>
    <p:sldId id="312" r:id="rId31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504D"/>
    <a:srgbClr val="C86664"/>
    <a:srgbClr val="F0491C"/>
    <a:srgbClr val="00EA6A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6333" autoAdjust="0"/>
  </p:normalViewPr>
  <p:slideViewPr>
    <p:cSldViewPr>
      <p:cViewPr varScale="1">
        <p:scale>
          <a:sx n="106" d="100"/>
          <a:sy n="106" d="100"/>
        </p:scale>
        <p:origin x="-1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a.ilchenko\&#1056;&#1072;&#1073;&#1086;&#1095;&#1080;&#1081;%20&#1089;&#1090;&#1086;&#1083;\------.xls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.rymyantseva\&#1056;&#1072;&#1073;&#1086;&#1095;&#1080;&#1081;%20&#1089;&#1090;&#1086;&#1083;\&#1080;&#1089;&#1093;&#1086;&#1076;&#1085;&#1080;&#1082;%20&#1087;&#1086;%20&#1079;&#1086;&#1085;&#1072;&#1084;%20&#1080;%20&#1088;&#1072;&#1089;&#1087;&#1088;.%20&#1082;&#1074;&#1086;.xlsx" TargetMode="External"/><Relationship Id="rId1" Type="http://schemas.openxmlformats.org/officeDocument/2006/relationships/themeOverride" Target="../theme/themeOverride2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Количество</a:t>
            </a:r>
            <a:r>
              <a:rPr lang="ru-RU" sz="2000" i="1" baseline="0" dirty="0" smtClean="0">
                <a:latin typeface="Times New Roman" pitchFamily="18" charset="0"/>
                <a:cs typeface="Times New Roman" pitchFamily="18" charset="0"/>
              </a:rPr>
              <a:t> СЛУЧАЕВ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1"/>
            <c:spPr>
              <a:solidFill>
                <a:srgbClr val="BF504D"/>
              </a:solidFill>
            </c:spPr>
          </c:dPt>
          <c:dLbls>
            <c:dLbl>
              <c:idx val="0"/>
              <c:layout>
                <c:manualLayout>
                  <c:x val="2.8446660048525082E-3"/>
                  <c:y val="0.1149072661960119"/>
                </c:manualLayout>
              </c:layout>
              <c:tx>
                <c:rich>
                  <a:bodyPr/>
                  <a:lstStyle/>
                  <a:p>
                    <a:r>
                      <a:rPr lang="en-US" b="1" i="1" dirty="0">
                        <a:latin typeface="Times New Roman" pitchFamily="18" charset="0"/>
                        <a:cs typeface="Times New Roman" pitchFamily="18" charset="0"/>
                      </a:rPr>
                      <a:t>4844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2.8446660048525082E-3"/>
                  <c:y val="9.6201432164103026E-2"/>
                </c:manualLayout>
              </c:layout>
              <c:tx>
                <c:rich>
                  <a:bodyPr/>
                  <a:lstStyle/>
                  <a:p>
                    <a:r>
                      <a:rPr lang="en-US" b="1" i="1" dirty="0" smtClean="0">
                        <a:latin typeface="Times New Roman" pitchFamily="18" charset="0"/>
                        <a:cs typeface="Times New Roman" pitchFamily="18" charset="0"/>
                      </a:rPr>
                      <a:t>48</a:t>
                    </a:r>
                    <a:r>
                      <a:rPr lang="ru-RU" b="1" i="1" dirty="0" smtClean="0">
                        <a:latin typeface="Times New Roman" pitchFamily="18" charset="0"/>
                        <a:cs typeface="Times New Roman" pitchFamily="18" charset="0"/>
                      </a:rPr>
                      <a:t>11</a:t>
                    </a:r>
                    <a:endParaRPr lang="en-US" b="1" i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2013 г.</c:v>
                </c:pt>
                <c:pt idx="1">
                  <c:v>2014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4844</c:v>
                </c:pt>
                <c:pt idx="1">
                  <c:v>4840</c:v>
                </c:pt>
              </c:numCache>
            </c:numRef>
          </c:val>
        </c:ser>
        <c:dLbls>
          <c:showVal val="1"/>
        </c:dLbls>
        <c:axId val="80487552"/>
        <c:axId val="80489088"/>
      </c:barChart>
      <c:catAx>
        <c:axId val="8048755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0489088"/>
        <c:crosses val="autoZero"/>
        <c:auto val="1"/>
        <c:lblAlgn val="ctr"/>
        <c:lblOffset val="100"/>
      </c:catAx>
      <c:valAx>
        <c:axId val="80489088"/>
        <c:scaling>
          <c:orientation val="minMax"/>
          <c:max val="4845"/>
        </c:scaling>
        <c:delete val="1"/>
        <c:axPos val="l"/>
        <c:numFmt formatCode="General" sourceLinked="1"/>
        <c:majorTickMark val="none"/>
        <c:tickLblPos val="none"/>
        <c:crossAx val="80487552"/>
        <c:crosses val="autoZero"/>
        <c:crossBetween val="between"/>
        <c:majorUnit val="30"/>
      </c:valAx>
    </c:plotArea>
    <c:plotVisOnly val="1"/>
  </c:chart>
  <c:spPr>
    <a:effectLst>
      <a:outerShdw sx="1000" sy="1000" algn="ctr" rotWithShape="0">
        <a:srgbClr val="000000"/>
      </a:outerShdw>
    </a:effectLst>
  </c:spPr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i="1">
                <a:latin typeface="Times New Roman" pitchFamily="18" charset="0"/>
                <a:cs typeface="Times New Roman" pitchFamily="18" charset="0"/>
              </a:defRPr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ВИДОВ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Видов</c:v>
                </c:pt>
              </c:strCache>
            </c:strRef>
          </c:tx>
          <c:dPt>
            <c:idx val="1"/>
            <c:spPr>
              <a:solidFill>
                <a:srgbClr val="BF504D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 i="1" dirty="0" smtClean="0">
                        <a:latin typeface="Times New Roman" pitchFamily="18" charset="0"/>
                        <a:cs typeface="Times New Roman" pitchFamily="18" charset="0"/>
                      </a:rPr>
                      <a:t>27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2013 г.</c:v>
                </c:pt>
                <c:pt idx="1">
                  <c:v> 2014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</c:v>
                </c:pt>
                <c:pt idx="1">
                  <c:v>31</c:v>
                </c:pt>
              </c:numCache>
            </c:numRef>
          </c:val>
        </c:ser>
        <c:axId val="81377920"/>
        <c:axId val="81383808"/>
      </c:barChart>
      <c:catAx>
        <c:axId val="813779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383808"/>
        <c:crosses val="autoZero"/>
        <c:auto val="1"/>
        <c:lblAlgn val="ctr"/>
        <c:lblOffset val="100"/>
        <c:tickLblSkip val="1"/>
      </c:catAx>
      <c:valAx>
        <c:axId val="81383808"/>
        <c:scaling>
          <c:orientation val="minMax"/>
          <c:max val="70"/>
          <c:min val="25"/>
        </c:scaling>
        <c:delete val="1"/>
        <c:axPos val="l"/>
        <c:numFmt formatCode="General" sourceLinked="1"/>
        <c:majorTickMark val="none"/>
        <c:tickLblPos val="none"/>
        <c:crossAx val="81377920"/>
        <c:crosses val="autoZero"/>
        <c:crossBetween val="between"/>
        <c:majorUnit val="10"/>
        <c:minorUnit val="10"/>
      </c:valAx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9983709052876287E-2"/>
          <c:y val="0"/>
          <c:w val="0.92000870546092539"/>
          <c:h val="0.71020893008667363"/>
        </c:manualLayout>
      </c:layout>
      <c:barChart>
        <c:barDir val="col"/>
        <c:grouping val="clustered"/>
        <c:ser>
          <c:idx val="0"/>
          <c:order val="0"/>
          <c:tx>
            <c:strRef>
              <c:f>Лист1!$C$1</c:f>
              <c:strCache>
                <c:ptCount val="1"/>
                <c:pt idx="0">
                  <c:v>2014г.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1</a:t>
                    </a:r>
                    <a:r>
                      <a:rPr lang="ru-RU" smtClean="0"/>
                      <a:t>137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1</a:t>
                    </a:r>
                    <a:r>
                      <a:rPr lang="ru-RU" smtClean="0"/>
                      <a:t>124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4</a:t>
                    </a:r>
                    <a:r>
                      <a:rPr lang="ru-RU" smtClean="0"/>
                      <a:t>88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3</a:t>
                    </a:r>
                    <a:r>
                      <a:rPr lang="ru-RU" smtClean="0"/>
                      <a:t>08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>
                <c:manualLayout>
                  <c:x val="-2.8108240185133735E-3"/>
                  <c:y val="-2.2046161537606961E-2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 smtClean="0"/>
                      <a:t>2</a:t>
                    </a:r>
                    <a:r>
                      <a:rPr lang="ru-RU" dirty="0" smtClean="0"/>
                      <a:t>03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2</a:t>
                    </a:r>
                    <a:r>
                      <a:rPr lang="ru-RU" smtClean="0"/>
                      <a:t>01</a:t>
                    </a:r>
                    <a:endParaRPr lang="en-US"/>
                  </a:p>
                </c:rich>
              </c:tx>
              <c:showVal val="1"/>
            </c:dLbl>
            <c:dLbl>
              <c:idx val="6"/>
              <c:layout>
                <c:manualLayout>
                  <c:x val="-1.4054120092566861E-3"/>
                  <c:y val="7.3487205125356506E-3"/>
                </c:manualLayout>
              </c:layout>
              <c:tx>
                <c:rich>
                  <a:bodyPr/>
                  <a:lstStyle/>
                  <a:p>
                    <a:r>
                      <a:rPr lang="ru-RU" b="1" i="1" smtClean="0"/>
                      <a:t>1</a:t>
                    </a:r>
                    <a:r>
                      <a:rPr lang="ru-RU" smtClean="0"/>
                      <a:t>06</a:t>
                    </a:r>
                    <a:endParaRPr lang="en-US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9</a:t>
                    </a:r>
                    <a:r>
                      <a:rPr lang="ru-RU" smtClean="0"/>
                      <a:t>5</a:t>
                    </a:r>
                    <a:endParaRPr lang="en-US"/>
                  </a:p>
                </c:rich>
              </c:tx>
              <c:showVal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2</a:t>
                    </a:r>
                    <a:r>
                      <a:rPr lang="ru-RU" smtClean="0"/>
                      <a:t>7</a:t>
                    </a:r>
                    <a:endParaRPr lang="en-US"/>
                  </a:p>
                </c:rich>
              </c:tx>
              <c:showVal val="1"/>
            </c:dLbl>
            <c:dLbl>
              <c:idx val="9"/>
              <c:layout>
                <c:manualLayout>
                  <c:x val="-1.4054120092566861E-3"/>
                  <c:y val="7.3487205125356506E-3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 smtClean="0"/>
                      <a:t>8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Val val="1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1</a:t>
                    </a:r>
                    <a:r>
                      <a:rPr lang="ru-RU" smtClean="0"/>
                      <a:t>11</a:t>
                    </a:r>
                    <a:endParaRPr lang="en-US"/>
                  </a:p>
                </c:rich>
              </c:tx>
              <c:showVal val="1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1</a:t>
                    </a:r>
                    <a:r>
                      <a:rPr lang="ru-RU" smtClean="0"/>
                      <a:t>0</a:t>
                    </a:r>
                    <a:r>
                      <a:rPr lang="en-US" smtClean="0"/>
                      <a:t>0</a:t>
                    </a:r>
                    <a:endParaRPr lang="en-US"/>
                  </a:p>
                </c:rich>
              </c:tx>
              <c:showVal val="1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1</a:t>
                    </a:r>
                    <a:r>
                      <a:rPr lang="ru-RU" smtClean="0"/>
                      <a:t>36</a:t>
                    </a:r>
                    <a:endParaRPr lang="en-US"/>
                  </a:p>
                </c:rich>
              </c:tx>
              <c:showVal val="1"/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2</a:t>
                    </a:r>
                    <a:r>
                      <a:rPr lang="ru-RU" smtClean="0"/>
                      <a:t>07</a:t>
                    </a:r>
                    <a:endParaRPr lang="en-US"/>
                  </a:p>
                </c:rich>
              </c:tx>
              <c:showVal val="1"/>
            </c:dLbl>
            <c:dLbl>
              <c:idx val="23"/>
              <c:layout/>
              <c:tx>
                <c:rich>
                  <a:bodyPr/>
                  <a:lstStyle/>
                  <a:p>
                    <a:r>
                      <a:rPr lang="ru-RU" smtClean="0"/>
                      <a:t>209</a:t>
                    </a:r>
                    <a:endParaRPr lang="en-US"/>
                  </a:p>
                </c:rich>
              </c:tx>
              <c:showVal val="1"/>
            </c:dLbl>
            <c:dLbl>
              <c:idx val="2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33</a:t>
                    </a:r>
                    <a:endParaRPr lang="en-US" dirty="0"/>
                  </a:p>
                </c:rich>
              </c:tx>
              <c:showVal val="1"/>
            </c:dLbl>
            <c:dLbl>
              <c:idx val="28"/>
              <c:tx>
                <c:rich>
                  <a:bodyPr/>
                  <a:lstStyle/>
                  <a:p>
                    <a:r>
                      <a:rPr lang="ru-RU" b="1" i="1" smtClean="0"/>
                      <a:t>1</a:t>
                    </a:r>
                    <a:r>
                      <a:rPr lang="ru-RU" smtClean="0"/>
                      <a:t>4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showVal val="1"/>
            </c:dLbl>
            <c:dLbl>
              <c:idx val="29"/>
              <c:tx>
                <c:rich>
                  <a:bodyPr/>
                  <a:lstStyle/>
                  <a:p>
                    <a:r>
                      <a:rPr lang="en-US" b="1" i="1" smtClean="0"/>
                      <a:t>1</a:t>
                    </a:r>
                    <a:r>
                      <a:rPr lang="en-US" smtClean="0"/>
                      <a:t>0</a:t>
                    </a:r>
                    <a:r>
                      <a:rPr lang="ru-RU" smtClean="0"/>
                      <a:t>9</a:t>
                    </a:r>
                    <a:endParaRPr lang="en-US"/>
                  </a:p>
                </c:rich>
              </c:tx>
              <c:showVal val="1"/>
            </c:dLbl>
            <c:txPr>
              <a:bodyPr rot="-5400000" vert="horz"/>
              <a:lstStyle/>
              <a:p>
                <a:pPr>
                  <a:defRPr sz="8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Лист1!$A$2:$A$27</c:f>
              <c:strCache>
                <c:ptCount val="26"/>
                <c:pt idx="0">
                  <c:v>по г. Мос., Мос. и Тул. обл.</c:v>
                </c:pt>
                <c:pt idx="1">
                  <c:v>по Калинин. обл.</c:v>
                </c:pt>
                <c:pt idx="2">
                  <c:v>по Санкт-Петербургу и Ленин. обл.</c:v>
                </c:pt>
                <c:pt idx="3">
                  <c:v>по Краснод. Кр. и Р. Адыгея</c:v>
                </c:pt>
                <c:pt idx="4">
                  <c:v>по Сверд. обл.</c:v>
                </c:pt>
                <c:pt idx="5">
                  <c:v>по Хабар. кр. и Еврейской АО</c:v>
                </c:pt>
                <c:pt idx="6">
                  <c:v>по Забайк. кр. и Амур. обл.</c:v>
                </c:pt>
                <c:pt idx="7">
                  <c:v>по Брян. и Смол.обл.</c:v>
                </c:pt>
                <c:pt idx="8">
                  <c:v>по Тверск. и Псковс.обл.</c:v>
                </c:pt>
                <c:pt idx="9">
                  <c:v>по Новосиб. обл.</c:v>
                </c:pt>
                <c:pt idx="10">
                  <c:v>по Примор. кр. и Сахал.обл.</c:v>
                </c:pt>
                <c:pt idx="11">
                  <c:v>по Алтайс.кр.и Р.Алтай</c:v>
                </c:pt>
                <c:pt idx="12">
                  <c:v>по Краснояр.кр.</c:v>
                </c:pt>
                <c:pt idx="13">
                  <c:v>по Омск.обл.</c:v>
                </c:pt>
                <c:pt idx="14">
                  <c:v>по Орл.иКур.обл.</c:v>
                </c:pt>
                <c:pt idx="15">
                  <c:v>по Рост.иВолгог.обл.и Р.Калмыкия</c:v>
                </c:pt>
                <c:pt idx="16">
                  <c:v>по Калуж. обл.</c:v>
                </c:pt>
                <c:pt idx="17">
                  <c:v>по Р.Дагестан</c:v>
                </c:pt>
                <c:pt idx="18">
                  <c:v>по Воронеж.обл.</c:v>
                </c:pt>
                <c:pt idx="19">
                  <c:v>по Белгор.обл.</c:v>
                </c:pt>
                <c:pt idx="20">
                  <c:v>по РСО-Алания</c:v>
                </c:pt>
                <c:pt idx="21">
                  <c:v>по Курган.обл.</c:v>
                </c:pt>
                <c:pt idx="22">
                  <c:v>по Ставроп.кр.</c:v>
                </c:pt>
                <c:pt idx="23">
                  <c:v>по Тюм. обл., ЯНАО и ХМАО</c:v>
                </c:pt>
                <c:pt idx="24">
                  <c:v>по Челяб. обл. </c:v>
                </c:pt>
                <c:pt idx="25">
                  <c:v>по Оренбург.обл.</c:v>
                </c:pt>
              </c:strCache>
            </c:strRef>
          </c:cat>
          <c:val>
            <c:numRef>
              <c:f>Лист1!$B$2:$B$27</c:f>
              <c:numCache>
                <c:formatCode>General</c:formatCode>
                <c:ptCount val="26"/>
                <c:pt idx="0">
                  <c:v>568.5</c:v>
                </c:pt>
                <c:pt idx="1">
                  <c:v>562</c:v>
                </c:pt>
                <c:pt idx="2">
                  <c:v>244</c:v>
                </c:pt>
                <c:pt idx="3">
                  <c:v>154</c:v>
                </c:pt>
                <c:pt idx="4">
                  <c:v>101.5</c:v>
                </c:pt>
                <c:pt idx="5">
                  <c:v>100.5</c:v>
                </c:pt>
                <c:pt idx="6">
                  <c:v>53</c:v>
                </c:pt>
                <c:pt idx="7">
                  <c:v>47.5</c:v>
                </c:pt>
                <c:pt idx="8">
                  <c:v>13.5</c:v>
                </c:pt>
                <c:pt idx="9">
                  <c:v>42</c:v>
                </c:pt>
                <c:pt idx="10">
                  <c:v>55.5</c:v>
                </c:pt>
                <c:pt idx="11">
                  <c:v>50</c:v>
                </c:pt>
                <c:pt idx="12">
                  <c:v>68</c:v>
                </c:pt>
                <c:pt idx="13">
                  <c:v>7</c:v>
                </c:pt>
                <c:pt idx="14">
                  <c:v>25</c:v>
                </c:pt>
                <c:pt idx="15">
                  <c:v>103.5</c:v>
                </c:pt>
                <c:pt idx="16">
                  <c:v>4</c:v>
                </c:pt>
                <c:pt idx="17">
                  <c:v>39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29</c:v>
                </c:pt>
                <c:pt idx="23">
                  <c:v>104.5</c:v>
                </c:pt>
                <c:pt idx="24">
                  <c:v>33</c:v>
                </c:pt>
                <c:pt idx="25">
                  <c:v>34</c:v>
                </c:pt>
              </c:numCache>
            </c:numRef>
          </c:val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2013 г.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1</a:t>
                    </a:r>
                    <a:r>
                      <a:rPr lang="ru-RU" smtClean="0"/>
                      <a:t>312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1</a:t>
                    </a:r>
                    <a:r>
                      <a:rPr lang="ru-RU" smtClean="0"/>
                      <a:t>079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5</a:t>
                    </a:r>
                    <a:r>
                      <a:rPr lang="ru-RU" smtClean="0"/>
                      <a:t>11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2</a:t>
                    </a:r>
                    <a:r>
                      <a:rPr lang="ru-RU" smtClean="0"/>
                      <a:t>46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2</a:t>
                    </a:r>
                    <a:r>
                      <a:rPr lang="ru-RU" smtClean="0"/>
                      <a:t>10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2</a:t>
                    </a:r>
                    <a:r>
                      <a:rPr lang="ru-RU" smtClean="0"/>
                      <a:t>07</a:t>
                    </a:r>
                    <a:endParaRPr lang="en-US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1</a:t>
                    </a:r>
                    <a:r>
                      <a:rPr lang="ru-RU" smtClean="0"/>
                      <a:t>13</a:t>
                    </a:r>
                    <a:endParaRPr lang="en-US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9</a:t>
                    </a:r>
                    <a:r>
                      <a:rPr lang="ru-RU" smtClean="0"/>
                      <a:t>9</a:t>
                    </a:r>
                    <a:endParaRPr lang="en-US"/>
                  </a:p>
                </c:rich>
              </c:tx>
              <c:showVal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2</a:t>
                    </a:r>
                    <a:r>
                      <a:rPr lang="ru-RU" smtClean="0"/>
                      <a:t>68</a:t>
                    </a:r>
                    <a:endParaRPr lang="en-US"/>
                  </a:p>
                </c:rich>
              </c:tx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6</a:t>
                    </a:r>
                    <a:r>
                      <a:rPr lang="en-US" smtClean="0"/>
                      <a:t>0</a:t>
                    </a:r>
                    <a:endParaRPr lang="en-US"/>
                  </a:p>
                </c:rich>
              </c:tx>
              <c:showVal val="1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3</a:t>
                    </a:r>
                    <a:r>
                      <a:rPr lang="ru-RU" smtClean="0"/>
                      <a:t>8</a:t>
                    </a:r>
                    <a:endParaRPr lang="en-US"/>
                  </a:p>
                </c:rich>
              </c:tx>
              <c:showVal val="1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3</a:t>
                    </a:r>
                    <a:r>
                      <a:rPr lang="ru-RU" smtClean="0"/>
                      <a:t>4</a:t>
                    </a:r>
                    <a:endParaRPr lang="en-US"/>
                  </a:p>
                </c:rich>
              </c:tx>
              <c:showVal val="1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ru-RU" b="1" i="1" smtClean="0"/>
                      <a:t>3</a:t>
                    </a:r>
                    <a:r>
                      <a:rPr lang="ru-RU" smtClean="0"/>
                      <a:t>1</a:t>
                    </a:r>
                    <a:endParaRPr lang="en-US"/>
                  </a:p>
                </c:rich>
              </c:tx>
              <c:showVal val="1"/>
            </c:dLbl>
            <c:txPr>
              <a:bodyPr rot="-5400000" vert="horz"/>
              <a:lstStyle/>
              <a:p>
                <a:pPr>
                  <a:defRPr sz="8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Лист1!$A$2:$A$27</c:f>
              <c:strCache>
                <c:ptCount val="26"/>
                <c:pt idx="0">
                  <c:v>по г. Мос., Мос. и Тул. обл.</c:v>
                </c:pt>
                <c:pt idx="1">
                  <c:v>по Калинин. обл.</c:v>
                </c:pt>
                <c:pt idx="2">
                  <c:v>по Санкт-Петербургу и Ленин. обл.</c:v>
                </c:pt>
                <c:pt idx="3">
                  <c:v>по Краснод. Кр. и Р. Адыгея</c:v>
                </c:pt>
                <c:pt idx="4">
                  <c:v>по Сверд. обл.</c:v>
                </c:pt>
                <c:pt idx="5">
                  <c:v>по Хабар. кр. и Еврейской АО</c:v>
                </c:pt>
                <c:pt idx="6">
                  <c:v>по Забайк. кр. и Амур. обл.</c:v>
                </c:pt>
                <c:pt idx="7">
                  <c:v>по Брян. и Смол.обл.</c:v>
                </c:pt>
                <c:pt idx="8">
                  <c:v>по Тверск. и Псковс.обл.</c:v>
                </c:pt>
                <c:pt idx="9">
                  <c:v>по Новосиб. обл.</c:v>
                </c:pt>
                <c:pt idx="10">
                  <c:v>по Примор. кр. и Сахал.обл.</c:v>
                </c:pt>
                <c:pt idx="11">
                  <c:v>по Алтайс.кр.и Р.Алтай</c:v>
                </c:pt>
                <c:pt idx="12">
                  <c:v>по Краснояр.кр.</c:v>
                </c:pt>
                <c:pt idx="13">
                  <c:v>по Омск.обл.</c:v>
                </c:pt>
                <c:pt idx="14">
                  <c:v>по Орл.иКур.обл.</c:v>
                </c:pt>
                <c:pt idx="15">
                  <c:v>по Рост.иВолгог.обл.и Р.Калмыкия</c:v>
                </c:pt>
                <c:pt idx="16">
                  <c:v>по Калуж. обл.</c:v>
                </c:pt>
                <c:pt idx="17">
                  <c:v>по Р.Дагестан</c:v>
                </c:pt>
                <c:pt idx="18">
                  <c:v>по Воронеж.обл.</c:v>
                </c:pt>
                <c:pt idx="19">
                  <c:v>по Белгор.обл.</c:v>
                </c:pt>
                <c:pt idx="20">
                  <c:v>по РСО-Алания</c:v>
                </c:pt>
                <c:pt idx="21">
                  <c:v>по Курган.обл.</c:v>
                </c:pt>
                <c:pt idx="22">
                  <c:v>по Ставроп.кр.</c:v>
                </c:pt>
                <c:pt idx="23">
                  <c:v>по Тюм. обл., ЯНАО и ХМАО</c:v>
                </c:pt>
                <c:pt idx="24">
                  <c:v>по Челяб. обл. </c:v>
                </c:pt>
                <c:pt idx="25">
                  <c:v>по Оренбург.обл.</c:v>
                </c:pt>
              </c:strCache>
            </c:strRef>
          </c:cat>
          <c:val>
            <c:numRef>
              <c:f>Лист1!$C$2:$C$27</c:f>
              <c:numCache>
                <c:formatCode>General</c:formatCode>
                <c:ptCount val="26"/>
                <c:pt idx="0">
                  <c:v>656</c:v>
                </c:pt>
                <c:pt idx="1">
                  <c:v>539.5</c:v>
                </c:pt>
                <c:pt idx="2">
                  <c:v>255.5</c:v>
                </c:pt>
                <c:pt idx="3">
                  <c:v>123</c:v>
                </c:pt>
                <c:pt idx="4">
                  <c:v>105</c:v>
                </c:pt>
                <c:pt idx="5">
                  <c:v>103.5</c:v>
                </c:pt>
                <c:pt idx="6">
                  <c:v>56.5</c:v>
                </c:pt>
                <c:pt idx="7">
                  <c:v>49.5</c:v>
                </c:pt>
                <c:pt idx="8">
                  <c:v>134</c:v>
                </c:pt>
                <c:pt idx="9">
                  <c:v>30</c:v>
                </c:pt>
                <c:pt idx="10">
                  <c:v>19</c:v>
                </c:pt>
                <c:pt idx="11">
                  <c:v>17</c:v>
                </c:pt>
                <c:pt idx="12">
                  <c:v>15.5</c:v>
                </c:pt>
                <c:pt idx="13">
                  <c:v>21</c:v>
                </c:pt>
                <c:pt idx="14">
                  <c:v>16</c:v>
                </c:pt>
                <c:pt idx="15">
                  <c:v>13</c:v>
                </c:pt>
                <c:pt idx="16">
                  <c:v>8</c:v>
                </c:pt>
                <c:pt idx="17">
                  <c:v>8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</c:ser>
        <c:axId val="89819008"/>
        <c:axId val="89820544"/>
      </c:barChart>
      <c:catAx>
        <c:axId val="8981900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800" b="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9820544"/>
        <c:crosses val="autoZero"/>
        <c:auto val="1"/>
        <c:lblAlgn val="ctr"/>
        <c:lblOffset val="100"/>
      </c:catAx>
      <c:valAx>
        <c:axId val="89820544"/>
        <c:scaling>
          <c:orientation val="minMax"/>
          <c:max val="700"/>
          <c:min val="0"/>
        </c:scaling>
        <c:delete val="1"/>
        <c:axPos val="l"/>
        <c:numFmt formatCode="General" sourceLinked="1"/>
        <c:majorTickMark val="none"/>
        <c:tickLblPos val="none"/>
        <c:crossAx val="89819008"/>
        <c:crosses val="autoZero"/>
        <c:crossBetween val="between"/>
        <c:majorUnit val="200"/>
        <c:minorUnit val="4"/>
      </c:valAx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30"/>
      <c:perspective val="10"/>
    </c:view3D>
    <c:plotArea>
      <c:layout>
        <c:manualLayout>
          <c:layoutTarget val="inner"/>
          <c:xMode val="edge"/>
          <c:yMode val="edge"/>
          <c:x val="5.9498359580052493E-2"/>
          <c:y val="0.15740871016538688"/>
          <c:w val="0.6454775809273835"/>
          <c:h val="0.82076916319760829"/>
        </c:manualLayout>
      </c:layout>
      <c:pie3DChart>
        <c:varyColors val="1"/>
        <c:ser>
          <c:idx val="0"/>
          <c:order val="0"/>
          <c:explosion val="12"/>
          <c:dPt>
            <c:idx val="5"/>
            <c:explosion val="1"/>
            <c:spPr>
              <a:noFill/>
              <a:ln>
                <a:noFill/>
              </a:ln>
            </c:spPr>
          </c:dPt>
          <c:dLbls>
            <c:dLbl>
              <c:idx val="0"/>
              <c:layout>
                <c:manualLayout>
                  <c:x val="-0.20282819335083124"/>
                  <c:y val="-0.17006388725113641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>
                        <a:latin typeface="Times New Roman" pitchFamily="18" charset="0"/>
                        <a:cs typeface="Times New Roman" pitchFamily="18" charset="0"/>
                      </a:rPr>
                      <a:t>Е</a:t>
                    </a:r>
                    <a:r>
                      <a:rPr lang="ru-RU" dirty="0"/>
                      <a:t>С
</a:t>
                    </a:r>
                    <a:r>
                      <a:rPr lang="ru-RU" dirty="0" smtClean="0"/>
                      <a:t>74%</a:t>
                    </a:r>
                    <a:endParaRPr lang="ru-RU" dirty="0"/>
                  </a:p>
                </c:rich>
              </c:tx>
              <c:showPercent val="1"/>
            </c:dLbl>
            <c:dLbl>
              <c:idx val="1"/>
              <c:layout>
                <c:manualLayout>
                  <c:x val="3.5645778652668714E-2"/>
                  <c:y val="7.7732962903409225E-2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>
                        <a:latin typeface="Times New Roman" pitchFamily="18" charset="0"/>
                        <a:cs typeface="Times New Roman" pitchFamily="18" charset="0"/>
                      </a:rPr>
                      <a:t>Б</a:t>
                    </a:r>
                    <a:r>
                      <a:rPr lang="ru-RU" dirty="0"/>
                      <a:t>лижнее зарубежье
</a:t>
                    </a:r>
                    <a:r>
                      <a:rPr lang="ru-RU" dirty="0" smtClean="0"/>
                      <a:t>4%</a:t>
                    </a:r>
                    <a:endParaRPr lang="ru-RU" dirty="0"/>
                  </a:p>
                </c:rich>
              </c:tx>
              <c:showPercent val="1"/>
            </c:dLbl>
            <c:dLbl>
              <c:idx val="2"/>
              <c:layout>
                <c:manualLayout>
                  <c:x val="7.3572889326334323E-2"/>
                  <c:y val="-0.10771984599167429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>
                        <a:latin typeface="Times New Roman" pitchFamily="18" charset="0"/>
                        <a:cs typeface="Times New Roman" pitchFamily="18" charset="0"/>
                      </a:rPr>
                      <a:t>А</a:t>
                    </a:r>
                    <a:r>
                      <a:rPr lang="ru-RU" dirty="0"/>
                      <a:t>зия
</a:t>
                    </a:r>
                    <a:r>
                      <a:rPr lang="ru-RU" dirty="0" smtClean="0"/>
                      <a:t>7%</a:t>
                    </a:r>
                    <a:endParaRPr lang="ru-RU" dirty="0"/>
                  </a:p>
                </c:rich>
              </c:tx>
              <c:showPercent val="1"/>
            </c:dLbl>
            <c:dLbl>
              <c:idx val="3"/>
              <c:layout>
                <c:manualLayout>
                  <c:x val="9.8256999125110656E-2"/>
                  <c:y val="2.8267428668417582E-2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>
                        <a:latin typeface="Times New Roman" pitchFamily="18" charset="0"/>
                        <a:cs typeface="Times New Roman" pitchFamily="18" charset="0"/>
                      </a:rPr>
                      <a:t>А</a:t>
                    </a:r>
                    <a:r>
                      <a:rPr lang="ru-RU" dirty="0"/>
                      <a:t>мерика
</a:t>
                    </a:r>
                    <a:r>
                      <a:rPr lang="ru-RU" dirty="0" smtClean="0"/>
                      <a:t>9%</a:t>
                    </a:r>
                    <a:endParaRPr lang="ru-RU" dirty="0"/>
                  </a:p>
                </c:rich>
              </c:tx>
              <c:showPercent val="1"/>
            </c:dLbl>
            <c:dLbl>
              <c:idx val="4"/>
              <c:layout>
                <c:manualLayout>
                  <c:x val="8.5728401137358232E-2"/>
                  <c:y val="5.5700720015722953E-2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>
                        <a:latin typeface="Times New Roman" pitchFamily="18" charset="0"/>
                        <a:cs typeface="Times New Roman" pitchFamily="18" charset="0"/>
                      </a:rPr>
                      <a:t>А</a:t>
                    </a:r>
                    <a:r>
                      <a:rPr lang="ru-RU" dirty="0"/>
                      <a:t>фрика
</a:t>
                    </a:r>
                    <a:r>
                      <a:rPr lang="ru-RU" dirty="0" smtClean="0"/>
                      <a:t>6%</a:t>
                    </a:r>
                    <a:endParaRPr lang="ru-RU" dirty="0"/>
                  </a:p>
                </c:rich>
              </c:tx>
              <c:showPercent val="1"/>
            </c:dLbl>
            <c:dLbl>
              <c:idx val="5"/>
              <c:delete val="1"/>
            </c:dLbl>
            <c:numFmt formatCode="0.00%" sourceLinked="0"/>
            <c:txPr>
              <a:bodyPr/>
              <a:lstStyle/>
              <a:p>
                <a:pPr>
                  <a:defRPr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'Страны 2014'!$H$64:$H$69</c:f>
              <c:strCache>
                <c:ptCount val="6"/>
                <c:pt idx="0">
                  <c:v>ЕС</c:v>
                </c:pt>
                <c:pt idx="1">
                  <c:v>Ближнее зарубежье</c:v>
                </c:pt>
                <c:pt idx="2">
                  <c:v>Азия</c:v>
                </c:pt>
                <c:pt idx="3">
                  <c:v>Америка</c:v>
                </c:pt>
                <c:pt idx="4">
                  <c:v>Африка</c:v>
                </c:pt>
                <c:pt idx="5">
                  <c:v>Прочие</c:v>
                </c:pt>
              </c:strCache>
            </c:strRef>
          </c:cat>
          <c:val>
            <c:numRef>
              <c:f>'Страны 2014'!$I$64:$I$69</c:f>
              <c:numCache>
                <c:formatCode>General</c:formatCode>
                <c:ptCount val="6"/>
                <c:pt idx="0">
                  <c:v>3002</c:v>
                </c:pt>
                <c:pt idx="1">
                  <c:v>136</c:v>
                </c:pt>
                <c:pt idx="2">
                  <c:v>279</c:v>
                </c:pt>
                <c:pt idx="3">
                  <c:v>374</c:v>
                </c:pt>
                <c:pt idx="4">
                  <c:v>245</c:v>
                </c:pt>
                <c:pt idx="5">
                  <c:v>21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5"/>
        <c:delete val="1"/>
      </c:legendEntry>
      <c:layout>
        <c:manualLayout>
          <c:xMode val="edge"/>
          <c:yMode val="edge"/>
          <c:x val="0.72680205599300074"/>
          <c:y val="0.25517362413869077"/>
          <c:w val="0.26486461067367073"/>
          <c:h val="0.69614659079404262"/>
        </c:manualLayout>
      </c:layout>
      <c:txPr>
        <a:bodyPr/>
        <a:lstStyle/>
        <a:p>
          <a:pPr>
            <a:defRPr sz="2000" b="1" i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30"/>
      <c:rotY val="18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33632</c:v>
                </c:pt>
              </c:strCache>
            </c:strRef>
          </c:tx>
          <c:explosion val="1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3200" b="1" i="1" dirty="0" smtClean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en-US" dirty="0" smtClean="0"/>
                      <a:t>3972</a:t>
                    </a:r>
                    <a:r>
                      <a:rPr lang="ru-RU" dirty="0" smtClean="0"/>
                      <a:t> </a:t>
                    </a:r>
                    <a:endParaRPr lang="en-US" dirty="0"/>
                  </a:p>
                </c:rich>
              </c:tx>
              <c:dLblPos val="ctr"/>
              <c:showVal val="1"/>
            </c:dLbl>
            <c:txPr>
              <a:bodyPr/>
              <a:lstStyle/>
              <a:p>
                <a:pPr>
                  <a:defRPr sz="32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без нарушений</c:v>
                </c:pt>
                <c:pt idx="1">
                  <c:v>выявленные нарушения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17839</c:v>
                </c:pt>
                <c:pt idx="1">
                  <c:v>15793</c:v>
                </c:pt>
              </c:numCache>
            </c:numRef>
          </c:val>
        </c:ser>
      </c:pie3DChart>
    </c:plotArea>
    <c:legend>
      <c:legendPos val="b"/>
      <c:layout/>
      <c:txPr>
        <a:bodyPr/>
        <a:lstStyle/>
        <a:p>
          <a:pPr>
            <a:defRPr sz="2400" b="1" i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 dirty="0" smtClean="0"/>
              <a:t>Средняя</a:t>
            </a:r>
            <a:r>
              <a:rPr lang="ru-RU" sz="1200" baseline="0" dirty="0" smtClean="0"/>
              <a:t> эффективность по стране –47%</a:t>
            </a:r>
            <a:endParaRPr lang="ru-RU" sz="1200" dirty="0"/>
          </a:p>
        </c:rich>
      </c:tx>
      <c:layout>
        <c:manualLayout>
          <c:xMode val="edge"/>
          <c:yMode val="edge"/>
          <c:x val="0.60031563791918563"/>
          <c:y val="0.39771118158364144"/>
        </c:manualLayout>
      </c:layout>
    </c:title>
    <c:plotArea>
      <c:layout>
        <c:manualLayout>
          <c:layoutTarget val="inner"/>
          <c:xMode val="edge"/>
          <c:yMode val="edge"/>
          <c:x val="3.9154863551746286E-2"/>
          <c:y val="8.0039893249821747E-2"/>
          <c:w val="0.94507227290915363"/>
          <c:h val="0.7646688456786504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за 9 месяцев 2014г.</c:v>
                </c:pt>
              </c:strCache>
            </c:strRef>
          </c:tx>
          <c:spPr>
            <a:solidFill>
              <a:srgbClr val="FFFF71"/>
            </a:solidFill>
          </c:spPr>
          <c:dPt>
            <c:idx val="5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6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7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8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9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cat>
            <c:strRef>
              <c:f>Лист1!$A$2:$A$6</c:f>
              <c:strCache>
                <c:ptCount val="5"/>
                <c:pt idx="0">
                  <c:v>ТУ по Р. Дагестан</c:v>
                </c:pt>
                <c:pt idx="1">
                  <c:v>ТУ по Воронеж. обл.</c:v>
                </c:pt>
                <c:pt idx="2">
                  <c:v>ТУ по Ростов.и Волгогр. обл., и Р. Калмыкия</c:v>
                </c:pt>
                <c:pt idx="3">
                  <c:v>ТУ по Новгород. обл.</c:v>
                </c:pt>
                <c:pt idx="4">
                  <c:v>ТУ по Киров. обл. и Р.Удмуртия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60.792951541850321</c:v>
                </c:pt>
                <c:pt idx="1">
                  <c:v>49.051490514905147</c:v>
                </c:pt>
                <c:pt idx="2">
                  <c:v>67.668190725016331</c:v>
                </c:pt>
                <c:pt idx="3">
                  <c:v>27.152317880794687</c:v>
                </c:pt>
                <c:pt idx="4">
                  <c:v>35.674157303370812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 2014г.</c:v>
                </c:pt>
              </c:strCache>
            </c:strRef>
          </c:tx>
          <c:spPr>
            <a:solidFill>
              <a:srgbClr val="00F228"/>
            </a:solidFill>
          </c:spPr>
          <c:dPt>
            <c:idx val="5"/>
            <c:spPr>
              <a:solidFill>
                <a:srgbClr val="00B0F0"/>
              </a:solidFill>
            </c:spPr>
          </c:dPt>
          <c:dPt>
            <c:idx val="6"/>
            <c:spPr>
              <a:solidFill>
                <a:srgbClr val="00B0F0"/>
              </a:solidFill>
            </c:spPr>
          </c:dPt>
          <c:dPt>
            <c:idx val="7"/>
            <c:spPr>
              <a:solidFill>
                <a:srgbClr val="00B0F0"/>
              </a:solidFill>
            </c:spPr>
          </c:dPt>
          <c:dPt>
            <c:idx val="8"/>
            <c:spPr>
              <a:solidFill>
                <a:srgbClr val="00B0F0"/>
              </a:solidFill>
            </c:spPr>
          </c:dPt>
          <c:dPt>
            <c:idx val="9"/>
            <c:spPr>
              <a:solidFill>
                <a:srgbClr val="00B0F0"/>
              </a:solidFill>
            </c:spPr>
          </c:dPt>
          <c:cat>
            <c:strRef>
              <c:f>Лист1!$A$2:$A$6</c:f>
              <c:strCache>
                <c:ptCount val="5"/>
                <c:pt idx="0">
                  <c:v>ТУ по Р. Дагестан</c:v>
                </c:pt>
                <c:pt idx="1">
                  <c:v>ТУ по Воронеж. обл.</c:v>
                </c:pt>
                <c:pt idx="2">
                  <c:v>ТУ по Ростов.и Волгогр. обл., и Р. Калмыкия</c:v>
                </c:pt>
                <c:pt idx="3">
                  <c:v>ТУ по Новгород. обл.</c:v>
                </c:pt>
                <c:pt idx="4">
                  <c:v>ТУ по Киров. обл. и Р.Удмуртия</c:v>
                </c:pt>
              </c:strCache>
            </c:strRef>
          </c:cat>
          <c:val>
            <c:numRef>
              <c:f>Лист1!$C$2:$C$6</c:f>
              <c:numCache>
                <c:formatCode>0</c:formatCode>
                <c:ptCount val="5"/>
                <c:pt idx="0">
                  <c:v>79.492600422832993</c:v>
                </c:pt>
                <c:pt idx="1">
                  <c:v>60.57692307692308</c:v>
                </c:pt>
                <c:pt idx="2">
                  <c:v>73.894324853228952</c:v>
                </c:pt>
                <c:pt idx="3">
                  <c:v>31.944444444444443</c:v>
                </c:pt>
                <c:pt idx="4">
                  <c:v>40.109890109890095</c:v>
                </c:pt>
              </c:numCache>
            </c:numRef>
          </c:val>
        </c:ser>
        <c:gapWidth val="75"/>
        <c:overlap val="-25"/>
        <c:axId val="92491776"/>
        <c:axId val="92493312"/>
      </c:barChart>
      <c:catAx>
        <c:axId val="92491776"/>
        <c:scaling>
          <c:orientation val="minMax"/>
        </c:scaling>
        <c:axPos val="b"/>
        <c:majorTickMark val="none"/>
        <c:tickLblPos val="nextTo"/>
        <c:crossAx val="92493312"/>
        <c:crosses val="autoZero"/>
        <c:auto val="1"/>
        <c:lblAlgn val="ctr"/>
        <c:lblOffset val="100"/>
      </c:catAx>
      <c:valAx>
        <c:axId val="92493312"/>
        <c:scaling>
          <c:orientation val="minMax"/>
        </c:scaling>
        <c:axPos val="l"/>
        <c:majorGridlines/>
        <c:numFmt formatCode="0.0" sourceLinked="1"/>
        <c:majorTickMark val="none"/>
        <c:tickLblPos val="nextTo"/>
        <c:spPr>
          <a:ln w="9525">
            <a:noFill/>
          </a:ln>
        </c:spPr>
        <c:crossAx val="92491776"/>
        <c:crosses val="autoZero"/>
        <c:crossBetween val="between"/>
      </c:valAx>
    </c:plotArea>
    <c:plotVisOnly val="1"/>
  </c:chart>
  <c:txPr>
    <a:bodyPr/>
    <a:lstStyle/>
    <a:p>
      <a:pPr>
        <a:defRPr sz="800" b="1" i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 dirty="0" smtClean="0"/>
              <a:t>Средняя</a:t>
            </a:r>
            <a:r>
              <a:rPr lang="ru-RU" sz="1200" baseline="0" dirty="0" smtClean="0"/>
              <a:t> эффективность по стране –47%</a:t>
            </a:r>
            <a:endParaRPr lang="ru-RU" sz="1200" dirty="0"/>
          </a:p>
        </c:rich>
      </c:tx>
      <c:layout>
        <c:manualLayout>
          <c:xMode val="edge"/>
          <c:yMode val="edge"/>
          <c:x val="0.49277338651622266"/>
          <c:y val="0.20750148604363841"/>
        </c:manualLayout>
      </c:layout>
    </c:title>
    <c:plotArea>
      <c:layout>
        <c:manualLayout>
          <c:layoutTarget val="inner"/>
          <c:xMode val="edge"/>
          <c:yMode val="edge"/>
          <c:x val="3.7720966866373586E-2"/>
          <c:y val="1.5813332690159117E-2"/>
          <c:w val="0.94507227290915363"/>
          <c:h val="0.7646688456786507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за 9 месяцев 2014г.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cat>
            <c:strRef>
              <c:f>Лист1!$A$2:$A$6</c:f>
              <c:strCache>
                <c:ptCount val="5"/>
                <c:pt idx="0">
                  <c:v>ТУ по Брян. и Смол. обл.  </c:v>
                </c:pt>
                <c:pt idx="1">
                  <c:v>ТУ по Хабар. кр. и ЕАО</c:v>
                </c:pt>
                <c:pt idx="2">
                  <c:v>ТУ по Р.Чечня</c:v>
                </c:pt>
                <c:pt idx="3">
                  <c:v>ТУ по КЧР</c:v>
                </c:pt>
                <c:pt idx="4">
                  <c:v>ТУ по Р. Татарстан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57.676348547717843</c:v>
                </c:pt>
                <c:pt idx="1">
                  <c:v>50.187265917602893</c:v>
                </c:pt>
                <c:pt idx="2">
                  <c:v>46.212121212121346</c:v>
                </c:pt>
                <c:pt idx="3">
                  <c:v>37.56345177664975</c:v>
                </c:pt>
                <c:pt idx="4">
                  <c:v>66.626213592233015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 2014г.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Лист1!$A$2:$A$6</c:f>
              <c:strCache>
                <c:ptCount val="5"/>
                <c:pt idx="0">
                  <c:v>ТУ по Брян. и Смол. обл.  </c:v>
                </c:pt>
                <c:pt idx="1">
                  <c:v>ТУ по Хабар. кр. и ЕАО</c:v>
                </c:pt>
                <c:pt idx="2">
                  <c:v>ТУ по Р.Чечня</c:v>
                </c:pt>
                <c:pt idx="3">
                  <c:v>ТУ по КЧР</c:v>
                </c:pt>
                <c:pt idx="4">
                  <c:v>ТУ по Р. Татарстан</c:v>
                </c:pt>
              </c:strCache>
            </c:strRef>
          </c:cat>
          <c:val>
            <c:numRef>
              <c:f>Лист1!$C$2:$C$6</c:f>
              <c:numCache>
                <c:formatCode>0</c:formatCode>
                <c:ptCount val="5"/>
                <c:pt idx="0">
                  <c:v>49.407114624506008</c:v>
                </c:pt>
                <c:pt idx="1">
                  <c:v>40.5</c:v>
                </c:pt>
                <c:pt idx="2">
                  <c:v>34.146341463414444</c:v>
                </c:pt>
                <c:pt idx="3">
                  <c:v>23.923444976076503</c:v>
                </c:pt>
                <c:pt idx="4">
                  <c:v>48.362956033676326</c:v>
                </c:pt>
              </c:numCache>
            </c:numRef>
          </c:val>
        </c:ser>
        <c:gapWidth val="75"/>
        <c:overlap val="-25"/>
        <c:axId val="89896064"/>
        <c:axId val="89897600"/>
      </c:barChart>
      <c:catAx>
        <c:axId val="89896064"/>
        <c:scaling>
          <c:orientation val="minMax"/>
        </c:scaling>
        <c:axPos val="b"/>
        <c:majorTickMark val="none"/>
        <c:tickLblPos val="nextTo"/>
        <c:crossAx val="89897600"/>
        <c:crosses val="autoZero"/>
        <c:auto val="1"/>
        <c:lblAlgn val="ctr"/>
        <c:lblOffset val="100"/>
      </c:catAx>
      <c:valAx>
        <c:axId val="89897600"/>
        <c:scaling>
          <c:orientation val="minMax"/>
        </c:scaling>
        <c:axPos val="l"/>
        <c:majorGridlines/>
        <c:numFmt formatCode="0.0" sourceLinked="1"/>
        <c:majorTickMark val="none"/>
        <c:tickLblPos val="nextTo"/>
        <c:spPr>
          <a:ln w="9525">
            <a:noFill/>
          </a:ln>
        </c:spPr>
        <c:crossAx val="89896064"/>
        <c:crosses val="autoZero"/>
        <c:crossBetween val="between"/>
      </c:valAx>
    </c:plotArea>
    <c:plotVisOnly val="1"/>
  </c:chart>
  <c:txPr>
    <a:bodyPr/>
    <a:lstStyle/>
    <a:p>
      <a:pPr>
        <a:defRPr sz="800" b="1" i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Средняя нагрузка на инспектора по стране—34 проверки в год</a:t>
            </a:r>
          </a:p>
        </c:rich>
      </c:tx>
      <c:layout>
        <c:manualLayout>
          <c:xMode val="edge"/>
          <c:yMode val="edge"/>
          <c:x val="0.57023718042922555"/>
          <c:y val="0.44813069021249496"/>
        </c:manualLayout>
      </c:layout>
    </c:title>
    <c:plotArea>
      <c:layout>
        <c:manualLayout>
          <c:layoutTarget val="inner"/>
          <c:xMode val="edge"/>
          <c:yMode val="edge"/>
          <c:x val="9.3247594050743662E-2"/>
          <c:y val="7.4975845410628017E-2"/>
          <c:w val="0.87126881014873503"/>
          <c:h val="0.6017203012666896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за 9 месяцев 2014 года</c:v>
                </c:pt>
              </c:strCache>
            </c:strRef>
          </c:tx>
          <c:spPr>
            <a:solidFill>
              <a:srgbClr val="FFFF71"/>
            </a:solidFill>
          </c:spPr>
          <c:dPt>
            <c:idx val="19"/>
            <c:spPr>
              <a:solidFill>
                <a:srgbClr val="00B0F0"/>
              </a:solidFill>
            </c:spPr>
          </c:dPt>
          <c:dPt>
            <c:idx val="20"/>
            <c:spPr>
              <a:solidFill>
                <a:srgbClr val="00B0F0"/>
              </a:solidFill>
            </c:spPr>
          </c:dPt>
          <c:dPt>
            <c:idx val="21"/>
            <c:spPr>
              <a:solidFill>
                <a:srgbClr val="00B0F0"/>
              </a:solidFill>
            </c:spPr>
          </c:dPt>
          <c:dPt>
            <c:idx val="22"/>
            <c:spPr>
              <a:solidFill>
                <a:srgbClr val="00B0F0"/>
              </a:solidFill>
            </c:spPr>
          </c:dPt>
          <c:dPt>
            <c:idx val="23"/>
            <c:spPr>
              <a:solidFill>
                <a:srgbClr val="00B0F0"/>
              </a:solidFill>
            </c:spPr>
          </c:dPt>
          <c:dPt>
            <c:idx val="24"/>
            <c:spPr>
              <a:solidFill>
                <a:srgbClr val="00B0F0"/>
              </a:solidFill>
            </c:spPr>
          </c:dPt>
          <c:dPt>
            <c:idx val="25"/>
            <c:spPr>
              <a:solidFill>
                <a:srgbClr val="00B0F0"/>
              </a:solidFill>
            </c:spPr>
          </c:dPt>
          <c:dPt>
            <c:idx val="26"/>
            <c:spPr>
              <a:solidFill>
                <a:srgbClr val="00B0F0"/>
              </a:solidFill>
            </c:spPr>
          </c:dPt>
          <c:dPt>
            <c:idx val="27"/>
            <c:spPr>
              <a:solidFill>
                <a:srgbClr val="00B0F0"/>
              </a:solidFill>
            </c:spPr>
          </c:dPt>
          <c:dPt>
            <c:idx val="28"/>
            <c:spPr>
              <a:solidFill>
                <a:srgbClr val="00B0F0"/>
              </a:solidFill>
            </c:spPr>
          </c:dPt>
          <c:dPt>
            <c:idx val="29"/>
            <c:spPr>
              <a:solidFill>
                <a:srgbClr val="00B0F0"/>
              </a:solidFill>
            </c:spPr>
          </c:dPt>
          <c:cat>
            <c:strRef>
              <c:f>Лист1!$A$2:$A$20</c:f>
              <c:strCache>
                <c:ptCount val="19"/>
                <c:pt idx="0">
                  <c:v>ТУ по Рязан. и Тамбов. обл.</c:v>
                </c:pt>
                <c:pt idx="1">
                  <c:v>ТУ по Р. Татарстан</c:v>
                </c:pt>
                <c:pt idx="2">
                  <c:v>ТУ по Нижегор. обл.и Р. Марий Эл</c:v>
                </c:pt>
                <c:pt idx="3">
                  <c:v>ТУ по Калининг. обл.</c:v>
                </c:pt>
                <c:pt idx="4">
                  <c:v>ТУ по Новгород. обл.</c:v>
                </c:pt>
                <c:pt idx="5">
                  <c:v>ТУ по Кемеров.обл.</c:v>
                </c:pt>
                <c:pt idx="6">
                  <c:v>ТУ по г. Мос., Мос. и Тул. обл.</c:v>
                </c:pt>
                <c:pt idx="7">
                  <c:v>ТУ по Перм. кр.</c:v>
                </c:pt>
                <c:pt idx="8">
                  <c:v>ТУ по Ростов.и Волгогр. обл., и Р. Калмыкия</c:v>
                </c:pt>
                <c:pt idx="9">
                  <c:v>ТУ по Р.Саха (Якутия)</c:v>
                </c:pt>
                <c:pt idx="10">
                  <c:v>ТУ по Омск.обл.</c:v>
                </c:pt>
                <c:pt idx="11">
                  <c:v>ТУ по Р.Алтайи Алт. кр.</c:v>
                </c:pt>
                <c:pt idx="12">
                  <c:v>ТУ по Киров. обл. и Р.Удмуртия</c:v>
                </c:pt>
                <c:pt idx="13">
                  <c:v>ТУ по Липецк. обл.</c:v>
                </c:pt>
                <c:pt idx="14">
                  <c:v>ТУ по Самар. обл.</c:v>
                </c:pt>
                <c:pt idx="15">
                  <c:v>ТУ по Краснод. кр. и Р.Адыгея</c:v>
                </c:pt>
                <c:pt idx="16">
                  <c:v>ТУ по Р. Ингушетия</c:v>
                </c:pt>
                <c:pt idx="17">
                  <c:v>ТУ по Р.Башкортостан</c:v>
                </c:pt>
                <c:pt idx="18">
                  <c:v>ТУ по КБР</c:v>
                </c:pt>
              </c:strCache>
            </c:strRef>
          </c:cat>
          <c:val>
            <c:numRef>
              <c:f>Лист1!$B$2:$B$20</c:f>
              <c:numCache>
                <c:formatCode>0.00</c:formatCode>
                <c:ptCount val="19"/>
                <c:pt idx="0">
                  <c:v>66.2</c:v>
                </c:pt>
                <c:pt idx="1">
                  <c:v>82.4</c:v>
                </c:pt>
                <c:pt idx="2">
                  <c:v>27.785714285714185</c:v>
                </c:pt>
                <c:pt idx="3">
                  <c:v>73.5</c:v>
                </c:pt>
                <c:pt idx="4">
                  <c:v>50.333333333333336</c:v>
                </c:pt>
                <c:pt idx="5">
                  <c:v>78</c:v>
                </c:pt>
                <c:pt idx="6">
                  <c:v>40.241379310344833</c:v>
                </c:pt>
                <c:pt idx="7">
                  <c:v>52.857142857142719</c:v>
                </c:pt>
                <c:pt idx="8">
                  <c:v>23.553846153846155</c:v>
                </c:pt>
                <c:pt idx="9">
                  <c:v>71.75</c:v>
                </c:pt>
                <c:pt idx="10">
                  <c:v>28.266666666666666</c:v>
                </c:pt>
                <c:pt idx="11">
                  <c:v>24.17948717948719</c:v>
                </c:pt>
                <c:pt idx="12">
                  <c:v>47.466666666666427</c:v>
                </c:pt>
                <c:pt idx="13">
                  <c:v>43.4</c:v>
                </c:pt>
                <c:pt idx="14">
                  <c:v>21.818181818181817</c:v>
                </c:pt>
                <c:pt idx="15">
                  <c:v>38.296296296296298</c:v>
                </c:pt>
                <c:pt idx="16">
                  <c:v>25.75</c:v>
                </c:pt>
                <c:pt idx="17">
                  <c:v>47.909090909090907</c:v>
                </c:pt>
                <c:pt idx="18">
                  <c:v>42.142857142857153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 2014  год </c:v>
                </c:pt>
              </c:strCache>
            </c:strRef>
          </c:tx>
          <c:spPr>
            <a:solidFill>
              <a:srgbClr val="00F228"/>
            </a:solidFill>
          </c:spPr>
          <c:dPt>
            <c:idx val="19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1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2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3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4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5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6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7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8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9"/>
            <c:spPr>
              <a:solidFill>
                <a:schemeClr val="accent4">
                  <a:lumMod val="75000"/>
                </a:schemeClr>
              </a:solidFill>
            </c:spPr>
          </c:dPt>
          <c:cat>
            <c:strRef>
              <c:f>Лист1!$A$2:$A$20</c:f>
              <c:strCache>
                <c:ptCount val="19"/>
                <c:pt idx="0">
                  <c:v>ТУ по Рязан. и Тамбов. обл.</c:v>
                </c:pt>
                <c:pt idx="1">
                  <c:v>ТУ по Р. Татарстан</c:v>
                </c:pt>
                <c:pt idx="2">
                  <c:v>ТУ по Нижегор. обл.и Р. Марий Эл</c:v>
                </c:pt>
                <c:pt idx="3">
                  <c:v>ТУ по Калининг. обл.</c:v>
                </c:pt>
                <c:pt idx="4">
                  <c:v>ТУ по Новгород. обл.</c:v>
                </c:pt>
                <c:pt idx="5">
                  <c:v>ТУ по Кемеров.обл.</c:v>
                </c:pt>
                <c:pt idx="6">
                  <c:v>ТУ по г. Мос., Мос. и Тул. обл.</c:v>
                </c:pt>
                <c:pt idx="7">
                  <c:v>ТУ по Перм. кр.</c:v>
                </c:pt>
                <c:pt idx="8">
                  <c:v>ТУ по Ростов.и Волгогр. обл., и Р. Калмыкия</c:v>
                </c:pt>
                <c:pt idx="9">
                  <c:v>ТУ по Р.Саха (Якутия)</c:v>
                </c:pt>
                <c:pt idx="10">
                  <c:v>ТУ по Омск.обл.</c:v>
                </c:pt>
                <c:pt idx="11">
                  <c:v>ТУ по Р.Алтайи Алт. кр.</c:v>
                </c:pt>
                <c:pt idx="12">
                  <c:v>ТУ по Киров. обл. и Р.Удмуртия</c:v>
                </c:pt>
                <c:pt idx="13">
                  <c:v>ТУ по Липецк. обл.</c:v>
                </c:pt>
                <c:pt idx="14">
                  <c:v>ТУ по Самар. обл.</c:v>
                </c:pt>
                <c:pt idx="15">
                  <c:v>ТУ по Краснод. кр. и Р.Адыгея</c:v>
                </c:pt>
                <c:pt idx="16">
                  <c:v>ТУ по Р. Ингушетия</c:v>
                </c:pt>
                <c:pt idx="17">
                  <c:v>ТУ по Р.Башкортостан</c:v>
                </c:pt>
                <c:pt idx="18">
                  <c:v>ТУ по КБР</c:v>
                </c:pt>
              </c:strCache>
            </c:strRef>
          </c:cat>
          <c:val>
            <c:numRef>
              <c:f>Лист1!$C$2:$C$20</c:f>
              <c:numCache>
                <c:formatCode>0.00</c:formatCode>
                <c:ptCount val="19"/>
                <c:pt idx="0">
                  <c:v>94.9</c:v>
                </c:pt>
                <c:pt idx="1">
                  <c:v>106.9</c:v>
                </c:pt>
                <c:pt idx="2">
                  <c:v>52</c:v>
                </c:pt>
                <c:pt idx="3">
                  <c:v>97.5</c:v>
                </c:pt>
                <c:pt idx="4">
                  <c:v>72</c:v>
                </c:pt>
                <c:pt idx="5">
                  <c:v>98</c:v>
                </c:pt>
                <c:pt idx="6">
                  <c:v>59.517241379310128</c:v>
                </c:pt>
                <c:pt idx="7">
                  <c:v>70.142857142856755</c:v>
                </c:pt>
                <c:pt idx="8">
                  <c:v>39.307692307692108</c:v>
                </c:pt>
                <c:pt idx="9">
                  <c:v>86.75</c:v>
                </c:pt>
                <c:pt idx="10">
                  <c:v>42.6</c:v>
                </c:pt>
                <c:pt idx="11">
                  <c:v>37.948717948717963</c:v>
                </c:pt>
                <c:pt idx="12">
                  <c:v>60.666666666666472</c:v>
                </c:pt>
                <c:pt idx="13">
                  <c:v>55.6</c:v>
                </c:pt>
                <c:pt idx="14">
                  <c:v>33.818181818181863</c:v>
                </c:pt>
                <c:pt idx="15">
                  <c:v>50.129629629629626</c:v>
                </c:pt>
                <c:pt idx="16">
                  <c:v>37.5</c:v>
                </c:pt>
                <c:pt idx="17">
                  <c:v>59.636363636363626</c:v>
                </c:pt>
                <c:pt idx="18">
                  <c:v>53.571428571428449</c:v>
                </c:pt>
              </c:numCache>
            </c:numRef>
          </c:val>
        </c:ser>
        <c:gapWidth val="75"/>
        <c:overlap val="-25"/>
        <c:axId val="89969024"/>
        <c:axId val="89970560"/>
      </c:barChart>
      <c:catAx>
        <c:axId val="89969024"/>
        <c:scaling>
          <c:orientation val="minMax"/>
        </c:scaling>
        <c:axPos val="b"/>
        <c:majorTickMark val="none"/>
        <c:tickLblPos val="nextTo"/>
        <c:crossAx val="89970560"/>
        <c:crosses val="autoZero"/>
        <c:auto val="1"/>
        <c:lblAlgn val="ctr"/>
        <c:lblOffset val="100"/>
      </c:catAx>
      <c:valAx>
        <c:axId val="89970560"/>
        <c:scaling>
          <c:orientation val="minMax"/>
        </c:scaling>
        <c:axPos val="l"/>
        <c:majorGridlines/>
        <c:numFmt formatCode="0.00" sourceLinked="1"/>
        <c:majorTickMark val="none"/>
        <c:tickLblPos val="nextTo"/>
        <c:spPr>
          <a:ln w="9525">
            <a:noFill/>
          </a:ln>
        </c:spPr>
        <c:crossAx val="89969024"/>
        <c:crosses val="autoZero"/>
        <c:crossBetween val="between"/>
      </c:valAx>
    </c:plotArea>
    <c:plotVisOnly val="1"/>
  </c:chart>
  <c:txPr>
    <a:bodyPr/>
    <a:lstStyle/>
    <a:p>
      <a:pPr>
        <a:defRPr sz="800" b="1" i="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Средняя нагрузка на инспектора по стране—34 проверки в год</a:t>
            </a:r>
          </a:p>
        </c:rich>
      </c:tx>
      <c:layout>
        <c:manualLayout>
          <c:xMode val="edge"/>
          <c:yMode val="edge"/>
          <c:x val="0.29714921908318426"/>
          <c:y val="5.5777210519733438E-2"/>
        </c:manualLayout>
      </c:layout>
    </c:title>
    <c:plotArea>
      <c:layout>
        <c:manualLayout>
          <c:layoutTarget val="inner"/>
          <c:xMode val="edge"/>
          <c:yMode val="edge"/>
          <c:x val="9.3247594050743662E-2"/>
          <c:y val="7.4975845410628017E-2"/>
          <c:w val="0.87126881014873525"/>
          <c:h val="0.7553526603062299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за 9 месяцев 2014 года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Лист1!$A$2:$A$10</c:f>
              <c:strCache>
                <c:ptCount val="9"/>
                <c:pt idx="0">
                  <c:v>ТУ по Курган. обл.</c:v>
                </c:pt>
                <c:pt idx="1">
                  <c:v>ТУ по Тюмен. обл.,ЯНАО и ХМАО</c:v>
                </c:pt>
                <c:pt idx="2">
                  <c:v>ТУ по Мурман. обл.</c:v>
                </c:pt>
                <c:pt idx="3">
                  <c:v>ТУ по Р.Чувашия</c:v>
                </c:pt>
                <c:pt idx="4">
                  <c:v>ТУ Р. Карелия, Арханг. обл. и НАО</c:v>
                </c:pt>
                <c:pt idx="5">
                  <c:v>ТУ по Примор. кр. и Сахал. обл.</c:v>
                </c:pt>
                <c:pt idx="6">
                  <c:v>ТУ по КЧР</c:v>
                </c:pt>
                <c:pt idx="7">
                  <c:v>ТУ по Челябинск. обл.</c:v>
                </c:pt>
                <c:pt idx="8">
                  <c:v>ТУ по Брян. и Смол. обл.  </c:v>
                </c:pt>
              </c:strCache>
            </c:strRef>
          </c:cat>
          <c:val>
            <c:numRef>
              <c:f>Лист1!$B$2:$B$10</c:f>
              <c:numCache>
                <c:formatCode>0.00</c:formatCode>
                <c:ptCount val="9"/>
                <c:pt idx="0">
                  <c:v>10.777777777777779</c:v>
                </c:pt>
                <c:pt idx="1">
                  <c:v>8.8125</c:v>
                </c:pt>
                <c:pt idx="2">
                  <c:v>12.272727272727273</c:v>
                </c:pt>
                <c:pt idx="3">
                  <c:v>23.4</c:v>
                </c:pt>
                <c:pt idx="4">
                  <c:v>13.566666666666666</c:v>
                </c:pt>
                <c:pt idx="5">
                  <c:v>6.68</c:v>
                </c:pt>
                <c:pt idx="6">
                  <c:v>32.833333333333336</c:v>
                </c:pt>
                <c:pt idx="7">
                  <c:v>24.153846153846153</c:v>
                </c:pt>
                <c:pt idx="8">
                  <c:v>20.083333333333332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 2014  год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cat>
            <c:strRef>
              <c:f>Лист1!$A$2:$A$10</c:f>
              <c:strCache>
                <c:ptCount val="9"/>
                <c:pt idx="0">
                  <c:v>ТУ по Курган. обл.</c:v>
                </c:pt>
                <c:pt idx="1">
                  <c:v>ТУ по Тюмен. обл.,ЯНАО и ХМАО</c:v>
                </c:pt>
                <c:pt idx="2">
                  <c:v>ТУ по Мурман. обл.</c:v>
                </c:pt>
                <c:pt idx="3">
                  <c:v>ТУ по Р.Чувашия</c:v>
                </c:pt>
                <c:pt idx="4">
                  <c:v>ТУ Р. Карелия, Арханг. обл. и НАО</c:v>
                </c:pt>
                <c:pt idx="5">
                  <c:v>ТУ по Примор. кр. и Сахал. обл.</c:v>
                </c:pt>
                <c:pt idx="6">
                  <c:v>ТУ по КЧР</c:v>
                </c:pt>
                <c:pt idx="7">
                  <c:v>ТУ по Челябинск. обл.</c:v>
                </c:pt>
                <c:pt idx="8">
                  <c:v>ТУ по Брян. и Смол. обл.  </c:v>
                </c:pt>
              </c:strCache>
            </c:strRef>
          </c:cat>
          <c:val>
            <c:numRef>
              <c:f>Лист1!$C$2:$C$10</c:f>
              <c:numCache>
                <c:formatCode>0.00</c:formatCode>
                <c:ptCount val="9"/>
                <c:pt idx="0">
                  <c:v>14.444444444444445</c:v>
                </c:pt>
                <c:pt idx="1">
                  <c:v>12.3125</c:v>
                </c:pt>
                <c:pt idx="2">
                  <c:v>15.181818181818182</c:v>
                </c:pt>
                <c:pt idx="3">
                  <c:v>26.2</c:v>
                </c:pt>
                <c:pt idx="4">
                  <c:v>16.266666666666666</c:v>
                </c:pt>
                <c:pt idx="5">
                  <c:v>9.18</c:v>
                </c:pt>
                <c:pt idx="6">
                  <c:v>34.833333333333336</c:v>
                </c:pt>
                <c:pt idx="7">
                  <c:v>26</c:v>
                </c:pt>
                <c:pt idx="8">
                  <c:v>21.083333333333332</c:v>
                </c:pt>
              </c:numCache>
            </c:numRef>
          </c:val>
        </c:ser>
        <c:gapWidth val="75"/>
        <c:overlap val="-25"/>
        <c:axId val="90084096"/>
        <c:axId val="90085632"/>
      </c:barChart>
      <c:catAx>
        <c:axId val="90084096"/>
        <c:scaling>
          <c:orientation val="minMax"/>
        </c:scaling>
        <c:axPos val="b"/>
        <c:majorTickMark val="none"/>
        <c:tickLblPos val="nextTo"/>
        <c:crossAx val="90085632"/>
        <c:crosses val="autoZero"/>
        <c:auto val="1"/>
        <c:lblAlgn val="ctr"/>
        <c:lblOffset val="100"/>
      </c:catAx>
      <c:valAx>
        <c:axId val="90085632"/>
        <c:scaling>
          <c:orientation val="minMax"/>
          <c:max val="35"/>
        </c:scaling>
        <c:axPos val="l"/>
        <c:majorGridlines/>
        <c:numFmt formatCode="0.00" sourceLinked="1"/>
        <c:majorTickMark val="none"/>
        <c:tickLblPos val="nextTo"/>
        <c:spPr>
          <a:ln w="9525">
            <a:noFill/>
          </a:ln>
        </c:spPr>
        <c:crossAx val="90084096"/>
        <c:crosses val="autoZero"/>
        <c:crossBetween val="between"/>
      </c:valAx>
    </c:plotArea>
    <c:plotVisOnly val="1"/>
  </c:chart>
  <c:txPr>
    <a:bodyPr/>
    <a:lstStyle/>
    <a:p>
      <a:pPr>
        <a:defRPr sz="800" b="1" i="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Средняя</a:t>
            </a:r>
            <a:r>
              <a:rPr lang="ru-RU" sz="1200" baseline="0" dirty="0" smtClean="0">
                <a:latin typeface="Times New Roman" pitchFamily="18" charset="0"/>
                <a:cs typeface="Times New Roman" pitchFamily="18" charset="0"/>
              </a:rPr>
              <a:t> взыскиваемость по стране—89%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43291563656949333"/>
          <c:y val="0.12680515656990493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 2014</c:v>
                </c:pt>
              </c:strCache>
            </c:strRef>
          </c:tx>
          <c:spPr>
            <a:solidFill>
              <a:srgbClr val="FFFF71"/>
            </a:solidFill>
          </c:spPr>
          <c:dPt>
            <c:idx val="9"/>
            <c:spPr>
              <a:solidFill>
                <a:srgbClr val="00B050"/>
              </a:solidFill>
            </c:spPr>
          </c:dPt>
          <c:dPt>
            <c:idx val="10"/>
            <c:spPr>
              <a:solidFill>
                <a:srgbClr val="00B050"/>
              </a:solidFill>
            </c:spPr>
          </c:dPt>
          <c:dPt>
            <c:idx val="11"/>
            <c:spPr>
              <a:solidFill>
                <a:srgbClr val="00B050"/>
              </a:solidFill>
            </c:spPr>
          </c:dPt>
          <c:dPt>
            <c:idx val="12"/>
            <c:spPr>
              <a:solidFill>
                <a:srgbClr val="00B050"/>
              </a:solidFill>
            </c:spPr>
          </c:dPt>
          <c:dPt>
            <c:idx val="13"/>
            <c:spPr>
              <a:solidFill>
                <a:srgbClr val="00B050"/>
              </a:solidFill>
            </c:spPr>
          </c:dPt>
          <c:dPt>
            <c:idx val="14"/>
            <c:spPr>
              <a:solidFill>
                <a:srgbClr val="00B050"/>
              </a:solidFill>
            </c:spPr>
          </c:dPt>
          <c:dPt>
            <c:idx val="15"/>
            <c:spPr>
              <a:solidFill>
                <a:srgbClr val="00B050"/>
              </a:solidFill>
            </c:spPr>
          </c:dPt>
          <c:dPt>
            <c:idx val="16"/>
            <c:spPr>
              <a:solidFill>
                <a:srgbClr val="00B050"/>
              </a:solidFill>
            </c:spPr>
          </c:dPt>
          <c:cat>
            <c:strRef>
              <c:f>Лист1!$A$2:$A$10</c:f>
              <c:strCache>
                <c:ptCount val="9"/>
                <c:pt idx="0">
                  <c:v>ТУ по Самар.обл.</c:v>
                </c:pt>
                <c:pt idx="1">
                  <c:v>ТУ по Р.Ингушетия</c:v>
                </c:pt>
                <c:pt idx="2">
                  <c:v>ТУ по Калуж.обл.</c:v>
                </c:pt>
                <c:pt idx="3">
                  <c:v>ТУ по Астрах.обл.</c:v>
                </c:pt>
                <c:pt idx="4">
                  <c:v>ТУ по Калинингр.обл.</c:v>
                </c:pt>
                <c:pt idx="5">
                  <c:v>ТУ по Хабар.кр. и ЕАО</c:v>
                </c:pt>
                <c:pt idx="6">
                  <c:v>ТУ по Белгород.обл.</c:v>
                </c:pt>
                <c:pt idx="7">
                  <c:v>ТУ по Р. Дагестан</c:v>
                </c:pt>
                <c:pt idx="8">
                  <c:v>ТУ по Р.Чечня</c:v>
                </c:pt>
              </c:strCache>
            </c:strRef>
          </c:cat>
          <c:val>
            <c:numRef>
              <c:f>Лист1!$B$2:$B$10</c:f>
              <c:numCache>
                <c:formatCode>0</c:formatCode>
                <c:ptCount val="9"/>
                <c:pt idx="0">
                  <c:v>31.225263852242726</c:v>
                </c:pt>
                <c:pt idx="1">
                  <c:v>27.576601671309131</c:v>
                </c:pt>
                <c:pt idx="2">
                  <c:v>43.994004137989265</c:v>
                </c:pt>
                <c:pt idx="3">
                  <c:v>45.497630331753548</c:v>
                </c:pt>
                <c:pt idx="4">
                  <c:v>63.649374484349444</c:v>
                </c:pt>
                <c:pt idx="5">
                  <c:v>55.476122390620532</c:v>
                </c:pt>
                <c:pt idx="6">
                  <c:v>64.259973446291951</c:v>
                </c:pt>
                <c:pt idx="7">
                  <c:v>61.510973004466898</c:v>
                </c:pt>
                <c:pt idx="8">
                  <c:v>34.361667213652538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общая взыскиваемость, 2014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dPt>
            <c:idx val="9"/>
            <c:spPr>
              <a:solidFill>
                <a:srgbClr val="F0491C"/>
              </a:solidFill>
            </c:spPr>
          </c:dPt>
          <c:dPt>
            <c:idx val="10"/>
            <c:spPr>
              <a:solidFill>
                <a:srgbClr val="F0491C"/>
              </a:solidFill>
            </c:spPr>
          </c:dPt>
          <c:dPt>
            <c:idx val="11"/>
            <c:spPr>
              <a:solidFill>
                <a:srgbClr val="F0491C"/>
              </a:solidFill>
            </c:spPr>
          </c:dPt>
          <c:dPt>
            <c:idx val="12"/>
            <c:spPr>
              <a:solidFill>
                <a:srgbClr val="F0491C"/>
              </a:solidFill>
            </c:spPr>
          </c:dPt>
          <c:dPt>
            <c:idx val="13"/>
            <c:spPr>
              <a:solidFill>
                <a:srgbClr val="F0491C"/>
              </a:solidFill>
            </c:spPr>
          </c:dPt>
          <c:dPt>
            <c:idx val="14"/>
            <c:spPr>
              <a:solidFill>
                <a:srgbClr val="F0491C"/>
              </a:solidFill>
            </c:spPr>
          </c:dPt>
          <c:dPt>
            <c:idx val="15"/>
            <c:spPr>
              <a:solidFill>
                <a:srgbClr val="F0491C"/>
              </a:solidFill>
            </c:spPr>
          </c:dPt>
          <c:dPt>
            <c:idx val="16"/>
            <c:spPr>
              <a:solidFill>
                <a:srgbClr val="F0491C"/>
              </a:solidFill>
            </c:spPr>
          </c:dPt>
          <c:cat>
            <c:strRef>
              <c:f>Лист1!$A$2:$A$10</c:f>
              <c:strCache>
                <c:ptCount val="9"/>
                <c:pt idx="0">
                  <c:v>ТУ по Самар.обл.</c:v>
                </c:pt>
                <c:pt idx="1">
                  <c:v>ТУ по Р.Ингушетия</c:v>
                </c:pt>
                <c:pt idx="2">
                  <c:v>ТУ по Калуж.обл.</c:v>
                </c:pt>
                <c:pt idx="3">
                  <c:v>ТУ по Астрах.обл.</c:v>
                </c:pt>
                <c:pt idx="4">
                  <c:v>ТУ по Калинингр.обл.</c:v>
                </c:pt>
                <c:pt idx="5">
                  <c:v>ТУ по Хабар.кр. и ЕАО</c:v>
                </c:pt>
                <c:pt idx="6">
                  <c:v>ТУ по Белгород.обл.</c:v>
                </c:pt>
                <c:pt idx="7">
                  <c:v>ТУ по Р. Дагестан</c:v>
                </c:pt>
                <c:pt idx="8">
                  <c:v>ТУ по Р.Чечня</c:v>
                </c:pt>
              </c:strCache>
            </c:strRef>
          </c:cat>
          <c:val>
            <c:numRef>
              <c:f>Лист1!$C$2:$C$10</c:f>
              <c:numCache>
                <c:formatCode>0</c:formatCode>
                <c:ptCount val="9"/>
                <c:pt idx="0">
                  <c:v>100</c:v>
                </c:pt>
                <c:pt idx="1">
                  <c:v>76.466189856957101</c:v>
                </c:pt>
                <c:pt idx="2">
                  <c:v>92.041009038176227</c:v>
                </c:pt>
                <c:pt idx="3">
                  <c:v>84.141423194120833</c:v>
                </c:pt>
                <c:pt idx="4">
                  <c:v>100</c:v>
                </c:pt>
                <c:pt idx="5">
                  <c:v>90.313639210522098</c:v>
                </c:pt>
                <c:pt idx="6">
                  <c:v>94.411547002220587</c:v>
                </c:pt>
                <c:pt idx="7">
                  <c:v>91.475775430354417</c:v>
                </c:pt>
                <c:pt idx="8">
                  <c:v>63.900414937759329</c:v>
                </c:pt>
              </c:numCache>
            </c:numRef>
          </c:val>
        </c:ser>
        <c:gapWidth val="75"/>
        <c:shape val="cylinder"/>
        <c:axId val="105599744"/>
        <c:axId val="105601280"/>
        <c:axId val="0"/>
      </c:bar3DChart>
      <c:catAx>
        <c:axId val="10559974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9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5601280"/>
        <c:crosses val="autoZero"/>
        <c:auto val="1"/>
        <c:lblAlgn val="ctr"/>
        <c:lblOffset val="100"/>
      </c:catAx>
      <c:valAx>
        <c:axId val="105601280"/>
        <c:scaling>
          <c:orientation val="minMax"/>
        </c:scaling>
        <c:axPos val="l"/>
        <c:majorGridlines/>
        <c:numFmt formatCode="0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6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559974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Средняя</a:t>
            </a:r>
            <a:r>
              <a:rPr lang="ru-RU" sz="1200" baseline="0" dirty="0" smtClean="0">
                <a:latin typeface="Times New Roman" pitchFamily="18" charset="0"/>
                <a:cs typeface="Times New Roman" pitchFamily="18" charset="0"/>
              </a:rPr>
              <a:t> взыскиваемость по стране—89%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43291563656949344"/>
          <c:y val="0.12680515656990493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 2014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Лист1!$A$2:$A$9</c:f>
              <c:strCache>
                <c:ptCount val="8"/>
                <c:pt idx="0">
                  <c:v>ТУ по Рост.и Волгог.обл. и Р.Калм.</c:v>
                </c:pt>
                <c:pt idx="1">
                  <c:v>ТУ по КБР</c:v>
                </c:pt>
                <c:pt idx="2">
                  <c:v>ТУ по Р.Перм.кр.</c:v>
                </c:pt>
                <c:pt idx="3">
                  <c:v>ТУ по Омск.обл.</c:v>
                </c:pt>
                <c:pt idx="4">
                  <c:v>ТУ по Рязан. и Тамб.обл.</c:v>
                </c:pt>
                <c:pt idx="5">
                  <c:v>ТУ по Сарат.обл.</c:v>
                </c:pt>
                <c:pt idx="6">
                  <c:v>ТУ по Р.Карел.,Арханг.обл. и НАО</c:v>
                </c:pt>
                <c:pt idx="7">
                  <c:v>ТУ по Р.Саха (Якутия)</c:v>
                </c:pt>
              </c:strCache>
            </c:strRef>
          </c:cat>
          <c:val>
            <c:numRef>
              <c:f>Лист1!$B$2:$B$9</c:f>
              <c:numCache>
                <c:formatCode>0</c:formatCode>
                <c:ptCount val="8"/>
                <c:pt idx="0">
                  <c:v>76.500237408232593</c:v>
                </c:pt>
                <c:pt idx="1">
                  <c:v>78.278358809332218</c:v>
                </c:pt>
                <c:pt idx="2">
                  <c:v>99.775641025641008</c:v>
                </c:pt>
                <c:pt idx="3">
                  <c:v>84.938469769930705</c:v>
                </c:pt>
                <c:pt idx="4">
                  <c:v>61.762683899353767</c:v>
                </c:pt>
                <c:pt idx="5">
                  <c:v>68.090343130157748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общая взыскиваемость, 2014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Лист1!$A$2:$A$9</c:f>
              <c:strCache>
                <c:ptCount val="8"/>
                <c:pt idx="0">
                  <c:v>ТУ по Рост.и Волгог.обл. и Р.Калм.</c:v>
                </c:pt>
                <c:pt idx="1">
                  <c:v>ТУ по КБР</c:v>
                </c:pt>
                <c:pt idx="2">
                  <c:v>ТУ по Р.Перм.кр.</c:v>
                </c:pt>
                <c:pt idx="3">
                  <c:v>ТУ по Омск.обл.</c:v>
                </c:pt>
                <c:pt idx="4">
                  <c:v>ТУ по Рязан. и Тамб.обл.</c:v>
                </c:pt>
                <c:pt idx="5">
                  <c:v>ТУ по Сарат.обл.</c:v>
                </c:pt>
                <c:pt idx="6">
                  <c:v>ТУ по Р.Карел.,Арханг.обл. и НАО</c:v>
                </c:pt>
                <c:pt idx="7">
                  <c:v>ТУ по Р.Саха (Якутия)</c:v>
                </c:pt>
              </c:strCache>
            </c:strRef>
          </c:cat>
          <c:val>
            <c:numRef>
              <c:f>Лист1!$C$2:$C$9</c:f>
              <c:numCache>
                <c:formatCode>0</c:formatCode>
                <c:ptCount val="8"/>
                <c:pt idx="0">
                  <c:v>61.948051948052012</c:v>
                </c:pt>
                <c:pt idx="1">
                  <c:v>63.008130081300813</c:v>
                </c:pt>
                <c:pt idx="2">
                  <c:v>81.497844827586178</c:v>
                </c:pt>
                <c:pt idx="3">
                  <c:v>65.437105201590896</c:v>
                </c:pt>
                <c:pt idx="4">
                  <c:v>39.681218632569212</c:v>
                </c:pt>
                <c:pt idx="5">
                  <c:v>45.574565155403363</c:v>
                </c:pt>
                <c:pt idx="6">
                  <c:v>86.157892829219549</c:v>
                </c:pt>
                <c:pt idx="7">
                  <c:v>86.382342380732268</c:v>
                </c:pt>
              </c:numCache>
            </c:numRef>
          </c:val>
        </c:ser>
        <c:gapWidth val="75"/>
        <c:shape val="cylinder"/>
        <c:axId val="105639296"/>
        <c:axId val="105641088"/>
        <c:axId val="0"/>
      </c:bar3DChart>
      <c:catAx>
        <c:axId val="10563929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5641088"/>
        <c:crosses val="autoZero"/>
        <c:auto val="1"/>
        <c:lblAlgn val="ctr"/>
        <c:lblOffset val="100"/>
      </c:catAx>
      <c:valAx>
        <c:axId val="105641088"/>
        <c:scaling>
          <c:orientation val="minMax"/>
        </c:scaling>
        <c:axPos val="l"/>
        <c:majorGridlines/>
        <c:numFmt formatCode="0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6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563929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6.9718112270790861E-2"/>
          <c:w val="0.98055555555555551"/>
          <c:h val="0.93028188772920917"/>
        </c:manualLayout>
      </c:layout>
      <c:ofPieChart>
        <c:ofPieType val="bar"/>
        <c:varyColors val="1"/>
        <c:ser>
          <c:idx val="0"/>
          <c:order val="0"/>
          <c:spPr>
            <a:solidFill>
              <a:schemeClr val="accent2"/>
            </a:solidFill>
          </c:spPr>
          <c:dPt>
            <c:idx val="0"/>
            <c:explosion val="3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3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4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5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6"/>
            <c:spPr>
              <a:solidFill>
                <a:srgbClr val="B51B98"/>
              </a:solidFill>
            </c:spPr>
          </c:dPt>
          <c:dPt>
            <c:idx val="7"/>
            <c:spPr>
              <a:solidFill>
                <a:srgbClr val="00B050"/>
              </a:solidFill>
            </c:spPr>
          </c:dPt>
          <c:dPt>
            <c:idx val="8"/>
            <c:explosion val="49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2.1942257217847781E-2"/>
                  <c:y val="-0.16424431671534001"/>
                </c:manualLayout>
              </c:layout>
              <c:dLblPos val="bestFit"/>
              <c:showCatName val="1"/>
              <c:showPercent val="1"/>
            </c:dLbl>
            <c:dLbl>
              <c:idx val="1"/>
              <c:layout>
                <c:manualLayout>
                  <c:x val="0.10754899387576485"/>
                  <c:y val="0.23591540105618414"/>
                </c:manualLayout>
              </c:layout>
              <c:dLblPos val="bestFit"/>
              <c:showCatName val="1"/>
              <c:showPercent val="1"/>
            </c:dLbl>
            <c:dLbl>
              <c:idx val="2"/>
              <c:layout>
                <c:manualLayout>
                  <c:x val="-0.13765463692038488"/>
                  <c:y val="0.20699854564752904"/>
                </c:manualLayout>
              </c:layout>
              <c:dLblPos val="bestFit"/>
              <c:showCatName val="1"/>
              <c:showPercent val="1"/>
            </c:dLbl>
            <c:dLbl>
              <c:idx val="3"/>
              <c:layout>
                <c:manualLayout>
                  <c:x val="-0.12820374015748195"/>
                  <c:y val="5.1907731993144898E-2"/>
                </c:manualLayout>
              </c:layout>
              <c:dLblPos val="bestFit"/>
              <c:showCatName val="1"/>
              <c:showPercent val="1"/>
            </c:dLbl>
            <c:dLbl>
              <c:idx val="4"/>
              <c:layout>
                <c:manualLayout>
                  <c:x val="-1.1783245844269622E-2"/>
                  <c:y val="-0.11636559782151626"/>
                </c:manualLayout>
              </c:layout>
              <c:dLblPos val="bestFit"/>
              <c:showCatName val="1"/>
              <c:showPercent val="1"/>
            </c:dLbl>
            <c:dLbl>
              <c:idx val="5"/>
              <c:layout>
                <c:manualLayout>
                  <c:x val="-7.9569335083114631E-2"/>
                  <c:y val="1.0973799905459838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i="1" dirty="0">
                        <a:latin typeface="Times New Roman" pitchFamily="18" charset="0"/>
                        <a:cs typeface="Times New Roman" pitchFamily="18" charset="0"/>
                      </a:rPr>
                      <a:t>З</a:t>
                    </a:r>
                    <a:r>
                      <a:rPr lang="ru-RU" b="1" dirty="0">
                        <a:latin typeface="Times New Roman" pitchFamily="18" charset="0"/>
                        <a:cs typeface="Times New Roman" pitchFamily="18" charset="0"/>
                      </a:rPr>
                      <a:t>олотистая картофельная нематода
0,4</a:t>
                    </a:r>
                    <a:r>
                      <a:rPr lang="ru-RU" b="1" baseline="0" dirty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b="1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6"/>
              <c:layout>
                <c:manualLayout>
                  <c:x val="-6.2863735783027119E-2"/>
                  <c:y val="-1.5123525709993884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1" dirty="0">
                        <a:latin typeface="Times New Roman" pitchFamily="18" charset="0"/>
                        <a:cs typeface="Times New Roman" pitchFamily="18" charset="0"/>
                      </a:rPr>
                      <a:t>Амброзия полыннолистная
0,12 %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7"/>
              <c:layout>
                <c:manualLayout>
                  <c:x val="-6.0126312335957895E-2"/>
                  <c:y val="6.5393298668607923E-3"/>
                </c:manualLayout>
              </c:layout>
              <c:tx>
                <c:rich>
                  <a:bodyPr/>
                  <a:lstStyle/>
                  <a:p>
                    <a:pPr>
                      <a:defRPr sz="1050" b="1" i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050" b="1" i="1" dirty="0">
                        <a:latin typeface="Times New Roman" pitchFamily="18" charset="0"/>
                        <a:cs typeface="Times New Roman" pitchFamily="18" charset="0"/>
                      </a:rPr>
                      <a:t>З</a:t>
                    </a:r>
                    <a:r>
                      <a:rPr lang="ru-RU" sz="1050" b="1" dirty="0">
                        <a:latin typeface="Times New Roman" pitchFamily="18" charset="0"/>
                        <a:cs typeface="Times New Roman" pitchFamily="18" charset="0"/>
                      </a:rPr>
                      <a:t>ападный (калифорнийский) цветочный трипс</a:t>
                    </a:r>
                    <a:r>
                      <a:rPr lang="ru-RU" sz="1050" b="1" baseline="0" dirty="0">
                        <a:latin typeface="Times New Roman" pitchFamily="18" charset="0"/>
                        <a:cs typeface="Times New Roman" pitchFamily="18" charset="0"/>
                      </a:rPr>
                      <a:t>  </a:t>
                    </a:r>
                    <a:r>
                      <a:rPr lang="ru-RU" sz="1050" b="1" dirty="0">
                        <a:latin typeface="Times New Roman" pitchFamily="18" charset="0"/>
                        <a:cs typeface="Times New Roman" pitchFamily="18" charset="0"/>
                      </a:rPr>
                      <a:t>0,06%</a:t>
                    </a:r>
                  </a:p>
                </c:rich>
              </c:tx>
              <c:spPr/>
              <c:dLblPos val="bestFit"/>
              <c:showCatName val="1"/>
              <c:showPercent val="1"/>
            </c:dLbl>
            <c:dLbl>
              <c:idx val="8"/>
              <c:layout>
                <c:manualLayout>
                  <c:x val="-0.14963517060367437"/>
                  <c:y val="2.9529300199810401E-3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i="1" dirty="0" smtClean="0"/>
                      <a:t>Д</a:t>
                    </a:r>
                    <a:r>
                      <a:rPr lang="ru-RU" dirty="0" smtClean="0"/>
                      <a:t>ругие</a:t>
                    </a:r>
                    <a:r>
                      <a:rPr lang="ru-RU" baseline="0" dirty="0" smtClean="0"/>
                      <a:t> объекты</a:t>
                    </a:r>
                    <a:r>
                      <a:rPr lang="ru-RU" dirty="0"/>
                      <a:t>
</a:t>
                    </a:r>
                    <a:endParaRPr lang="ru-RU" dirty="0" smtClean="0"/>
                  </a:p>
                  <a:p>
                    <a:r>
                      <a:rPr lang="ru-RU" dirty="0" smtClean="0"/>
                      <a:t>1</a:t>
                    </a:r>
                    <a:r>
                      <a:rPr lang="ru-RU" dirty="0"/>
                      <a:t>%</a:t>
                    </a:r>
                  </a:p>
                </c:rich>
              </c:tx>
              <c:dLblPos val="bestFit"/>
              <c:showCatName val="1"/>
              <c:showPercent val="1"/>
            </c:dLbl>
            <c:txPr>
              <a:bodyPr/>
              <a:lstStyle/>
              <a:p>
                <a:pPr>
                  <a:defRPr sz="18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estFit"/>
            <c:showCatName val="1"/>
            <c:showPercent val="1"/>
            <c:showLeaderLines val="1"/>
          </c:dLbls>
          <c:cat>
            <c:strRef>
              <c:f>'упраздненка по кво'!$B$6:$B$13</c:f>
              <c:strCache>
                <c:ptCount val="8"/>
                <c:pt idx="0">
                  <c:v>Бактериальный ожог плодовых деревьев</c:v>
                </c:pt>
                <c:pt idx="1">
                  <c:v>Малый черный еловый усач</c:v>
                </c:pt>
                <c:pt idx="2">
                  <c:v>Американская белая бабочка</c:v>
                </c:pt>
                <c:pt idx="3">
                  <c:v>Повилики</c:v>
                </c:pt>
                <c:pt idx="4">
                  <c:v>Восточная плодожорка</c:v>
                </c:pt>
                <c:pt idx="5">
                  <c:v>Золотистая картофельная нематода</c:v>
                </c:pt>
                <c:pt idx="6">
                  <c:v>Амброзия полыннолистная</c:v>
                </c:pt>
                <c:pt idx="7">
                  <c:v>Западный (калифорнийский) цветочный трипс</c:v>
                </c:pt>
              </c:strCache>
            </c:strRef>
          </c:cat>
          <c:val>
            <c:numRef>
              <c:f>'упраздненка по кво'!$C$6:$C$13</c:f>
              <c:numCache>
                <c:formatCode>General</c:formatCode>
                <c:ptCount val="8"/>
                <c:pt idx="0">
                  <c:v>7850</c:v>
                </c:pt>
                <c:pt idx="1">
                  <c:v>4690</c:v>
                </c:pt>
                <c:pt idx="2">
                  <c:v>2476</c:v>
                </c:pt>
                <c:pt idx="3">
                  <c:v>836.43999999999949</c:v>
                </c:pt>
                <c:pt idx="4">
                  <c:v>370.1</c:v>
                </c:pt>
                <c:pt idx="5">
                  <c:v>70.599999999999994</c:v>
                </c:pt>
                <c:pt idx="6">
                  <c:v>19.963999999999889</c:v>
                </c:pt>
                <c:pt idx="7">
                  <c:v>10.33</c:v>
                </c:pt>
              </c:numCache>
            </c:numRef>
          </c:val>
        </c:ser>
        <c:dLbls>
          <c:showCatName val="1"/>
          <c:showPercent val="1"/>
        </c:dLbls>
        <c:gapWidth val="108"/>
        <c:secondPieSize val="75"/>
        <c:serLines/>
      </c:ofPieChart>
      <c:spPr>
        <a:noFill/>
        <a:ln>
          <a:noFill/>
        </a:ln>
      </c:spPr>
    </c:plotArea>
    <c:plotVisOnly val="1"/>
  </c:chart>
  <c:spPr>
    <a:noFill/>
  </c:sp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г.</c:v>
                </c:pt>
              </c:strCache>
            </c:strRef>
          </c:tx>
          <c:spPr>
            <a:solidFill>
              <a:srgbClr val="FFFF66"/>
            </a:solidFill>
          </c:spPr>
          <c:dLbls>
            <c:dLbl>
              <c:idx val="0"/>
              <c:layout>
                <c:manualLayout>
                  <c:x val="1.5432098765432261E-3"/>
                  <c:y val="9.2599077809518079E-2"/>
                </c:manualLayout>
              </c:layout>
              <c:showVal val="1"/>
            </c:dLbl>
            <c:dLbl>
              <c:idx val="1"/>
              <c:layout>
                <c:manualLayout>
                  <c:x val="7.7160493827161643E-3"/>
                  <c:y val="4.9646111545080814E-2"/>
                </c:manualLayout>
              </c:layout>
              <c:showVal val="1"/>
            </c:dLbl>
            <c:dLbl>
              <c:idx val="2"/>
              <c:layout>
                <c:manualLayout>
                  <c:x val="3.0864197530864525E-3"/>
                  <c:y val="6.4226650442078564E-2"/>
                </c:manualLayout>
              </c:layout>
              <c:showVal val="1"/>
            </c:dLbl>
            <c:dLbl>
              <c:idx val="3"/>
              <c:layout>
                <c:manualLayout>
                  <c:x val="7.7160493827161643E-3"/>
                  <c:y val="5.6815883083377157E-2"/>
                </c:manualLayout>
              </c:layout>
              <c:showVal val="1"/>
            </c:dLbl>
            <c:txPr>
              <a:bodyPr/>
              <a:lstStyle/>
              <a:p>
                <a:pPr>
                  <a:defRPr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проведено проверок, тыс. шт.</c:v>
                </c:pt>
                <c:pt idx="1">
                  <c:v>выявлено нарушений, тыс. шт.</c:v>
                </c:pt>
                <c:pt idx="2">
                  <c:v>сумма наложенных штрафов, млн. руб.</c:v>
                </c:pt>
                <c:pt idx="3">
                  <c:v>сумма взысканых штрафов, млн.руб.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 formatCode="General">
                  <c:v>7.4</c:v>
                </c:pt>
                <c:pt idx="1">
                  <c:v>2.7</c:v>
                </c:pt>
                <c:pt idx="2" formatCode="General">
                  <c:v>4</c:v>
                </c:pt>
                <c:pt idx="3" formatCode="General">
                  <c:v>3.7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 г.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7.716049382716134E-3"/>
                  <c:y val="0.17255845364321881"/>
                </c:manualLayout>
              </c:layout>
              <c:showVal val="1"/>
            </c:dLbl>
            <c:dLbl>
              <c:idx val="1"/>
              <c:layout>
                <c:manualLayout>
                  <c:x val="6.1728395061728392E-3"/>
                  <c:y val="8.1374947165940167E-2"/>
                </c:manualLayout>
              </c:layout>
              <c:showVal val="1"/>
            </c:dLbl>
            <c:dLbl>
              <c:idx val="2"/>
              <c:layout>
                <c:manualLayout>
                  <c:x val="6.1728395061728392E-3"/>
                  <c:y val="0.26925788069948331"/>
                </c:manualLayout>
              </c:layout>
              <c:showVal val="1"/>
            </c:dLbl>
            <c:dLbl>
              <c:idx val="3"/>
              <c:layout>
                <c:manualLayout>
                  <c:x val="1.0802469135802614E-2"/>
                  <c:y val="0.17291790503636792"/>
                </c:manualLayout>
              </c:layout>
              <c:showVal val="1"/>
            </c:dLbl>
            <c:txPr>
              <a:bodyPr/>
              <a:lstStyle/>
              <a:p>
                <a:pPr>
                  <a:defRPr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проведено проверок, тыс. шт.</c:v>
                </c:pt>
                <c:pt idx="1">
                  <c:v>выявлено нарушений, тыс. шт.</c:v>
                </c:pt>
                <c:pt idx="2">
                  <c:v>сумма наложенных штрафов, млн. руб.</c:v>
                </c:pt>
                <c:pt idx="3">
                  <c:v>сумма взысканых штрафов, млн.руб.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21.1</c:v>
                </c:pt>
                <c:pt idx="1">
                  <c:v>4.8</c:v>
                </c:pt>
                <c:pt idx="2">
                  <c:v>29.9</c:v>
                </c:pt>
                <c:pt idx="3">
                  <c:v>25</c:v>
                </c:pt>
              </c:numCache>
            </c:numRef>
          </c:val>
        </c:ser>
        <c:gapWidth val="91"/>
        <c:gapDepth val="0"/>
        <c:shape val="cylinder"/>
        <c:axId val="90599808"/>
        <c:axId val="90601344"/>
        <c:axId val="0"/>
      </c:bar3DChart>
      <c:catAx>
        <c:axId val="90599808"/>
        <c:scaling>
          <c:orientation val="minMax"/>
        </c:scaling>
        <c:axPos val="b"/>
        <c:tickLblPos val="nextTo"/>
        <c:txPr>
          <a:bodyPr/>
          <a:lstStyle/>
          <a:p>
            <a:pPr>
              <a:defRPr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601344"/>
        <c:crosses val="autoZero"/>
        <c:auto val="1"/>
        <c:lblAlgn val="ctr"/>
        <c:lblOffset val="100"/>
      </c:catAx>
      <c:valAx>
        <c:axId val="9060134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599808"/>
        <c:crosses val="autoZero"/>
        <c:crossBetween val="between"/>
      </c:valAx>
    </c:plotArea>
    <c:legend>
      <c:legendPos val="b"/>
      <c:layout/>
      <c:spPr>
        <a:solidFill>
          <a:schemeClr val="tx2">
            <a:lumMod val="20000"/>
            <a:lumOff val="80000"/>
            <a:alpha val="48000"/>
          </a:schemeClr>
        </a:solidFill>
        <a:ln>
          <a:noFill/>
        </a:ln>
      </c:spPr>
      <c:txPr>
        <a:bodyPr/>
        <a:lstStyle/>
        <a:p>
          <a:pPr>
            <a:defRPr sz="2000" b="1" i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5.6251215125886996E-2"/>
          <c:y val="4.4861391929187817E-2"/>
          <c:w val="0.9196886648741126"/>
          <c:h val="0.5483470327509214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9.2592592592593784E-3"/>
                  <c:y val="0.25254293948050383"/>
                </c:manualLayout>
              </c:layout>
              <c:showVal val="1"/>
            </c:dLbl>
            <c:dLbl>
              <c:idx val="1"/>
              <c:layout>
                <c:manualLayout>
                  <c:x val="3.0864197530864447E-3"/>
                  <c:y val="0.27779723342855323"/>
                </c:manualLayout>
              </c:layout>
              <c:showVal val="1"/>
            </c:dLbl>
            <c:dLbl>
              <c:idx val="2"/>
              <c:layout>
                <c:manualLayout>
                  <c:x val="2.833402197649213E-3"/>
                  <c:y val="0.11319223237219121"/>
                </c:manualLayout>
              </c:layout>
              <c:showVal val="1"/>
            </c:dLbl>
            <c:dLbl>
              <c:idx val="3"/>
              <c:layout>
                <c:manualLayout>
                  <c:x val="4.2501032964738488E-3"/>
                  <c:y val="0.12108936486327394"/>
                </c:manualLayout>
              </c:layout>
              <c:showVal val="1"/>
            </c:dLbl>
            <c:dLbl>
              <c:idx val="4"/>
              <c:layout>
                <c:manualLayout>
                  <c:x val="8.5002065929477236E-3"/>
                  <c:y val="8.6868457401913887E-2"/>
                </c:manualLayout>
              </c:layout>
              <c:showVal val="1"/>
            </c:dLbl>
            <c:dLbl>
              <c:idx val="5"/>
              <c:layout>
                <c:manualLayout>
                  <c:x val="5.6668043952984304E-3"/>
                  <c:y val="0.11845698736624626"/>
                </c:manualLayout>
              </c:layout>
              <c:showVal val="1"/>
            </c:dLbl>
            <c:dLbl>
              <c:idx val="6"/>
              <c:layout>
                <c:manualLayout>
                  <c:x val="7.0835054941230831E-3"/>
                  <c:y val="0.1000303448870524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 i="1" baseline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проведено проверок, тыс.</c:v>
                </c:pt>
                <c:pt idx="1">
                  <c:v>выявлено нарушений, тыс.</c:v>
                </c:pt>
                <c:pt idx="2">
                  <c:v>привлечено к административной ответственности, тыс.</c:v>
                </c:pt>
                <c:pt idx="3">
                  <c:v>вынесено постановлений, тыс.</c:v>
                </c:pt>
                <c:pt idx="4">
                  <c:v>выдано предписаний, тыс.</c:v>
                </c:pt>
                <c:pt idx="5">
                  <c:v>наложено штрафов, млн. руб.</c:v>
                </c:pt>
                <c:pt idx="6">
                  <c:v>взыскано штрафов, млн. руб.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20.7</c:v>
                </c:pt>
                <c:pt idx="1">
                  <c:v>14.3</c:v>
                </c:pt>
                <c:pt idx="2">
                  <c:v>13</c:v>
                </c:pt>
                <c:pt idx="3">
                  <c:v>13.5</c:v>
                </c:pt>
                <c:pt idx="4">
                  <c:v>4.7</c:v>
                </c:pt>
                <c:pt idx="5">
                  <c:v>13.4</c:v>
                </c:pt>
                <c:pt idx="6">
                  <c:v>12.5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1.5432098765432208E-3"/>
                  <c:y val="0.21325848222798274"/>
                </c:manualLayout>
              </c:layout>
              <c:showVal val="1"/>
            </c:dLbl>
            <c:dLbl>
              <c:idx val="1"/>
              <c:layout>
                <c:manualLayout>
                  <c:x val="4.6296296296297014E-3"/>
                  <c:y val="0.21325848222798274"/>
                </c:manualLayout>
              </c:layout>
              <c:showVal val="1"/>
            </c:dLbl>
            <c:dLbl>
              <c:idx val="2"/>
              <c:layout>
                <c:manualLayout>
                  <c:x val="8.5002065929477236E-3"/>
                  <c:y val="0.11319223237219121"/>
                </c:manualLayout>
              </c:layout>
              <c:showVal val="1"/>
            </c:dLbl>
            <c:dLbl>
              <c:idx val="3"/>
              <c:layout>
                <c:manualLayout>
                  <c:x val="1.4167010988246059E-3"/>
                  <c:y val="0.13161887485138471"/>
                </c:manualLayout>
              </c:layout>
              <c:showVal val="1"/>
            </c:dLbl>
            <c:dLbl>
              <c:idx val="4"/>
              <c:layout>
                <c:manualLayout>
                  <c:x val="5.6668043952984304E-3"/>
                  <c:y val="9.2133212395969249E-2"/>
                </c:manualLayout>
              </c:layout>
              <c:showVal val="1"/>
            </c:dLbl>
            <c:dLbl>
              <c:idx val="5"/>
              <c:layout>
                <c:manualLayout>
                  <c:x val="4.2501032964739234E-3"/>
                  <c:y val="0.11055985487516276"/>
                </c:manualLayout>
              </c:layout>
              <c:showVal val="1"/>
            </c:dLbl>
            <c:dLbl>
              <c:idx val="6"/>
              <c:layout>
                <c:manualLayout>
                  <c:x val="5.6668043952984304E-3"/>
                  <c:y val="9.4765589892997243E-2"/>
                </c:manualLayout>
              </c:layout>
              <c:showVal val="1"/>
            </c:dLbl>
            <c:txPr>
              <a:bodyPr rot="-5400000" vert="horz" anchor="ctr" anchorCtr="0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проведено проверок, тыс.</c:v>
                </c:pt>
                <c:pt idx="1">
                  <c:v>выявлено нарушений, тыс.</c:v>
                </c:pt>
                <c:pt idx="2">
                  <c:v>привлечено к административной ответственности, тыс.</c:v>
                </c:pt>
                <c:pt idx="3">
                  <c:v>вынесено постановлений, тыс.</c:v>
                </c:pt>
                <c:pt idx="4">
                  <c:v>выдано предписаний, тыс.</c:v>
                </c:pt>
                <c:pt idx="5">
                  <c:v>наложено штрафов, млн. руб.</c:v>
                </c:pt>
                <c:pt idx="6">
                  <c:v>взыскано штрафов, млн. руб.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21.2</c:v>
                </c:pt>
                <c:pt idx="1">
                  <c:v>13.8</c:v>
                </c:pt>
                <c:pt idx="2">
                  <c:v>13</c:v>
                </c:pt>
                <c:pt idx="3">
                  <c:v>13.3</c:v>
                </c:pt>
                <c:pt idx="4">
                  <c:v>6.5</c:v>
                </c:pt>
                <c:pt idx="5">
                  <c:v>14.5</c:v>
                </c:pt>
                <c:pt idx="6">
                  <c:v>12.2</c:v>
                </c:pt>
              </c:numCache>
            </c:numRef>
          </c:val>
        </c:ser>
        <c:shape val="cylinder"/>
        <c:axId val="105397632"/>
        <c:axId val="105407616"/>
        <c:axId val="0"/>
      </c:bar3DChart>
      <c:catAx>
        <c:axId val="10539763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 i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5407616"/>
        <c:crosses val="autoZero"/>
        <c:auto val="1"/>
        <c:lblAlgn val="ctr"/>
        <c:lblOffset val="100"/>
      </c:catAx>
      <c:valAx>
        <c:axId val="10540761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 b="1" i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5397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3289055660513285"/>
          <c:y val="0.94059677448774348"/>
          <c:w val="0.46710944339487315"/>
          <c:h val="5.9403225512256533E-2"/>
        </c:manualLayout>
      </c:layout>
      <c:txPr>
        <a:bodyPr/>
        <a:lstStyle/>
        <a:p>
          <a:pPr>
            <a:defRPr sz="1500" b="1" i="1" baseline="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0.51804</cdr:x>
      <cdr:y>0.94203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44008" y="4993892"/>
          <a:ext cx="4320480" cy="3073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i="1" dirty="0" smtClean="0">
              <a:latin typeface="Times New Roman" pitchFamily="18" charset="0"/>
              <a:cs typeface="Times New Roman" pitchFamily="18" charset="0"/>
            </a:rPr>
            <a:t>                     за 2013г.		</a:t>
          </a:r>
          <a:r>
            <a:rPr lang="ru-RU" b="1" i="1" dirty="0">
              <a:latin typeface="Times New Roman" pitchFamily="18" charset="0"/>
              <a:cs typeface="Times New Roman" pitchFamily="18" charset="0"/>
            </a:rPr>
            <a:t>з</a:t>
          </a:r>
          <a:r>
            <a:rPr lang="ru-RU" sz="1100" b="1" i="1" dirty="0" smtClean="0">
              <a:latin typeface="Times New Roman" pitchFamily="18" charset="0"/>
              <a:cs typeface="Times New Roman" pitchFamily="18" charset="0"/>
            </a:rPr>
            <a:t>а 2014г.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0.58231</cdr:x>
      <cdr:y>0.95083</cdr:y>
    </cdr:from>
    <cdr:to>
      <cdr:x>0.59837</cdr:x>
      <cdr:y>0.978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220072" y="5040560"/>
          <a:ext cx="144016" cy="14401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75000"/>
          </a:schemeClr>
        </a:solidFill>
        <a:ln xmlns:a="http://schemas.openxmlformats.org/drawingml/2006/main">
          <a:solidFill>
            <a:schemeClr val="accent1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0.79919</cdr:x>
      <cdr:y>0.95083</cdr:y>
    </cdr:from>
    <cdr:to>
      <cdr:x>0.81525</cdr:x>
      <cdr:y>0.978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7164288" y="5040560"/>
          <a:ext cx="144016" cy="144016"/>
        </a:xfrm>
        <a:prstGeom xmlns:a="http://schemas.openxmlformats.org/drawingml/2006/main" prst="rect">
          <a:avLst/>
        </a:prstGeom>
        <a:solidFill xmlns:a="http://schemas.openxmlformats.org/drawingml/2006/main">
          <a:srgbClr val="BF504D"/>
        </a:solidFill>
        <a:ln xmlns:a="http://schemas.openxmlformats.org/drawingml/2006/main">
          <a:solidFill>
            <a:srgbClr val="BF504D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0.38211</cdr:x>
      <cdr:y>0.94152</cdr:y>
    </cdr:from>
    <cdr:to>
      <cdr:x>0.90244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84376" y="4637112"/>
          <a:ext cx="46085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i="1" dirty="0" smtClean="0">
              <a:latin typeface="Times New Roman" pitchFamily="18" charset="0"/>
              <a:cs typeface="Times New Roman" pitchFamily="18" charset="0"/>
            </a:rPr>
            <a:t>   за 9 месяцев 2014г.			</a:t>
          </a:r>
          <a:r>
            <a:rPr lang="ru-RU" b="1" i="1" dirty="0">
              <a:latin typeface="Times New Roman" pitchFamily="18" charset="0"/>
              <a:cs typeface="Times New Roman" pitchFamily="18" charset="0"/>
            </a:rPr>
            <a:t>з</a:t>
          </a:r>
          <a:r>
            <a:rPr lang="ru-RU" sz="1100" b="1" i="1" dirty="0" smtClean="0">
              <a:latin typeface="Times New Roman" pitchFamily="18" charset="0"/>
              <a:cs typeface="Times New Roman" pitchFamily="18" charset="0"/>
            </a:rPr>
            <a:t>а 2014г.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0.37398</cdr:x>
      <cdr:y>0.95798</cdr:y>
    </cdr:from>
    <cdr:to>
      <cdr:x>0.39024</cdr:x>
      <cdr:y>0.98599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3312368" y="4925144"/>
          <a:ext cx="144015" cy="144004"/>
        </a:xfrm>
        <a:prstGeom xmlns:a="http://schemas.openxmlformats.org/drawingml/2006/main" prst="rect">
          <a:avLst/>
        </a:prstGeom>
        <a:solidFill xmlns:a="http://schemas.openxmlformats.org/drawingml/2006/main">
          <a:srgbClr val="FFFF71"/>
        </a:solidFill>
        <a:ln xmlns:a="http://schemas.openxmlformats.org/drawingml/2006/main">
          <a:solidFill>
            <a:srgbClr val="FFFF7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0.78049</cdr:x>
      <cdr:y>0.95798</cdr:y>
    </cdr:from>
    <cdr:to>
      <cdr:x>0.79675</cdr:x>
      <cdr:y>0.98599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6912768" y="4925144"/>
          <a:ext cx="144015" cy="144004"/>
        </a:xfrm>
        <a:prstGeom xmlns:a="http://schemas.openxmlformats.org/drawingml/2006/main" prst="rect">
          <a:avLst/>
        </a:prstGeom>
        <a:solidFill xmlns:a="http://schemas.openxmlformats.org/drawingml/2006/main">
          <a:srgbClr val="00F228"/>
        </a:solidFill>
        <a:ln xmlns:a="http://schemas.openxmlformats.org/drawingml/2006/main" w="25400" cap="flat" cmpd="sng" algn="ctr">
          <a:solidFill>
            <a:srgbClr val="00F228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0.04065</cdr:x>
      <cdr:y>0.43975</cdr:y>
    </cdr:from>
    <cdr:to>
      <cdr:x>0.98374</cdr:x>
      <cdr:y>0.43975</cdr:y>
    </cdr:to>
    <cdr:sp macro="" textlink="">
      <cdr:nvSpPr>
        <cdr:cNvPr id="11" name="Прямая соединительная линия 10"/>
        <cdr:cNvSpPr/>
      </cdr:nvSpPr>
      <cdr:spPr>
        <a:xfrm xmlns:a="http://schemas.openxmlformats.org/drawingml/2006/main">
          <a:off x="360040" y="2260848"/>
          <a:ext cx="8352928" cy="0"/>
        </a:xfrm>
        <a:prstGeom xmlns:a="http://schemas.openxmlformats.org/drawingml/2006/main" prst="line">
          <a:avLst/>
        </a:prstGeom>
        <a:ln xmlns:a="http://schemas.openxmlformats.org/drawingml/2006/main" w="38100" cap="sq">
          <a:solidFill>
            <a:srgbClr val="FF0000"/>
          </a:solidFill>
          <a:beve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0.38211</cdr:x>
      <cdr:y>0.94152</cdr:y>
    </cdr:from>
    <cdr:to>
      <cdr:x>0.90244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84376" y="4637112"/>
          <a:ext cx="46085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i="1" dirty="0" smtClean="0">
              <a:latin typeface="Times New Roman" pitchFamily="18" charset="0"/>
              <a:cs typeface="Times New Roman" pitchFamily="18" charset="0"/>
            </a:rPr>
            <a:t>   за 9 месяцев 2014г.			</a:t>
          </a:r>
          <a:r>
            <a:rPr lang="ru-RU" b="1" i="1" dirty="0">
              <a:latin typeface="Times New Roman" pitchFamily="18" charset="0"/>
              <a:cs typeface="Times New Roman" pitchFamily="18" charset="0"/>
            </a:rPr>
            <a:t>з</a:t>
          </a:r>
          <a:r>
            <a:rPr lang="ru-RU" sz="1100" b="1" i="1" dirty="0" smtClean="0">
              <a:latin typeface="Times New Roman" pitchFamily="18" charset="0"/>
              <a:cs typeface="Times New Roman" pitchFamily="18" charset="0"/>
            </a:rPr>
            <a:t>а 2014г.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0.36585</cdr:x>
      <cdr:y>0.95798</cdr:y>
    </cdr:from>
    <cdr:to>
      <cdr:x>0.38211</cdr:x>
      <cdr:y>0.98599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240360" y="4925144"/>
          <a:ext cx="144016" cy="14401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60000"/>
            <a:lumOff val="40000"/>
          </a:schemeClr>
        </a:solidFill>
        <a:ln xmlns:a="http://schemas.openxmlformats.org/drawingml/2006/main" w="25400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0.76423</cdr:x>
      <cdr:y>0.95798</cdr:y>
    </cdr:from>
    <cdr:to>
      <cdr:x>0.78049</cdr:x>
      <cdr:y>0.98599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6768752" y="4925144"/>
          <a:ext cx="144016" cy="144016"/>
        </a:xfrm>
        <a:prstGeom xmlns:a="http://schemas.openxmlformats.org/drawingml/2006/main" prst="rect">
          <a:avLst/>
        </a:prstGeom>
        <a:solidFill xmlns:a="http://schemas.openxmlformats.org/drawingml/2006/main">
          <a:srgbClr val="00B0F0"/>
        </a:solidFill>
        <a:ln xmlns:a="http://schemas.openxmlformats.org/drawingml/2006/main" w="25400" cap="flat" cmpd="sng" algn="ctr">
          <a:solidFill>
            <a:srgbClr val="00B0F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0.03653</cdr:x>
      <cdr:y>0.263</cdr:y>
    </cdr:from>
    <cdr:to>
      <cdr:x>0.97962</cdr:x>
      <cdr:y>0.263</cdr:y>
    </cdr:to>
    <cdr:sp macro="" textlink="">
      <cdr:nvSpPr>
        <cdr:cNvPr id="11" name="Прямая соединительная линия 10"/>
        <cdr:cNvSpPr/>
      </cdr:nvSpPr>
      <cdr:spPr>
        <a:xfrm xmlns:a="http://schemas.openxmlformats.org/drawingml/2006/main" flipV="1">
          <a:off x="323529" y="1352128"/>
          <a:ext cx="8352928" cy="1"/>
        </a:xfrm>
        <a:prstGeom xmlns:a="http://schemas.openxmlformats.org/drawingml/2006/main" prst="line">
          <a:avLst/>
        </a:prstGeom>
        <a:ln xmlns:a="http://schemas.openxmlformats.org/drawingml/2006/main" w="38100" cap="sq">
          <a:solidFill>
            <a:srgbClr val="FF0000"/>
          </a:solidFill>
          <a:beve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0.28738</cdr:x>
      <cdr:y>0.92304</cdr:y>
    </cdr:from>
    <cdr:to>
      <cdr:x>0.30313</cdr:x>
      <cdr:y>0.96412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627784" y="4853136"/>
          <a:ext cx="14401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0.41033</cdr:x>
      <cdr:y>0.93725</cdr:y>
    </cdr:from>
    <cdr:to>
      <cdr:x>0.42627</cdr:x>
      <cdr:y>0.96442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3707904" y="4968552"/>
          <a:ext cx="144042" cy="144034"/>
        </a:xfrm>
        <a:prstGeom xmlns:a="http://schemas.openxmlformats.org/drawingml/2006/main" prst="rect">
          <a:avLst/>
        </a:prstGeom>
        <a:solidFill xmlns:a="http://schemas.openxmlformats.org/drawingml/2006/main">
          <a:srgbClr val="FFFF71"/>
        </a:solidFill>
        <a:ln xmlns:a="http://schemas.openxmlformats.org/drawingml/2006/main">
          <a:solidFill>
            <a:srgbClr val="FFFF7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0.42125</cdr:x>
      <cdr:y>0.92367</cdr:y>
    </cdr:from>
    <cdr:to>
      <cdr:x>0.60954</cdr:x>
      <cdr:y>0.97782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806634" y="4896544"/>
          <a:ext cx="1701470" cy="287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i="1" dirty="0">
              <a:latin typeface="Times New Roman" pitchFamily="18" charset="0"/>
              <a:cs typeface="Times New Roman" pitchFamily="18" charset="0"/>
            </a:rPr>
            <a:t>з</a:t>
          </a:r>
          <a:r>
            <a:rPr lang="ru-RU" sz="1200" b="1" i="1" dirty="0" smtClean="0">
              <a:latin typeface="Times New Roman" pitchFamily="18" charset="0"/>
              <a:cs typeface="Times New Roman" pitchFamily="18" charset="0"/>
            </a:rPr>
            <a:t>а 9 месяцев 2014г.</a:t>
          </a:r>
        </a:p>
        <a:p xmlns:a="http://schemas.openxmlformats.org/drawingml/2006/main">
          <a:endParaRPr lang="ru-RU" sz="10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0.66532</cdr:x>
      <cdr:y>0.93725</cdr:y>
    </cdr:from>
    <cdr:to>
      <cdr:x>0.68225</cdr:x>
      <cdr:y>0.96412</cdr:y>
    </cdr:to>
    <cdr:sp macro="" textlink="">
      <cdr:nvSpPr>
        <cdr:cNvPr id="15" name="Прямоугольник 14"/>
        <cdr:cNvSpPr/>
      </cdr:nvSpPr>
      <cdr:spPr>
        <a:xfrm xmlns:a="http://schemas.openxmlformats.org/drawingml/2006/main">
          <a:off x="6012160" y="4968552"/>
          <a:ext cx="152988" cy="142444"/>
        </a:xfrm>
        <a:prstGeom xmlns:a="http://schemas.openxmlformats.org/drawingml/2006/main" prst="rect">
          <a:avLst/>
        </a:prstGeom>
        <a:solidFill xmlns:a="http://schemas.openxmlformats.org/drawingml/2006/main">
          <a:srgbClr val="00F228"/>
        </a:solidFill>
        <a:ln xmlns:a="http://schemas.openxmlformats.org/drawingml/2006/main">
          <a:solidFill>
            <a:srgbClr val="00F22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0.68126</cdr:x>
      <cdr:y>0.92367</cdr:y>
    </cdr:from>
    <cdr:to>
      <cdr:x>0.80079</cdr:x>
      <cdr:y>0.97834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6156176" y="4896544"/>
          <a:ext cx="1080120" cy="289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b="1" i="1" dirty="0">
              <a:latin typeface="Times New Roman" pitchFamily="18" charset="0"/>
              <a:cs typeface="Times New Roman" pitchFamily="18" charset="0"/>
            </a:rPr>
            <a:t>з</a:t>
          </a:r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а 2014г.</a:t>
          </a:r>
        </a:p>
        <a:p xmlns:a="http://schemas.openxmlformats.org/drawingml/2006/main">
          <a:endParaRPr lang="ru-RU" sz="10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0.66532</cdr:x>
      <cdr:y>0.93725</cdr:y>
    </cdr:from>
    <cdr:to>
      <cdr:x>0.68027</cdr:x>
      <cdr:y>0.96412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 flipH="1">
          <a:off x="6012160" y="4968552"/>
          <a:ext cx="135073" cy="14245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75000"/>
          </a:schemeClr>
        </a:solidFill>
        <a:ln xmlns:a="http://schemas.openxmlformats.org/drawingml/2006/main">
          <a:solidFill>
            <a:schemeClr val="accent4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0.4055</cdr:x>
      <cdr:y>0.93725</cdr:y>
    </cdr:from>
    <cdr:to>
      <cdr:x>0.41829</cdr:x>
      <cdr:y>0.96412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3664311" y="4968552"/>
          <a:ext cx="115601" cy="142459"/>
        </a:xfrm>
        <a:prstGeom xmlns:a="http://schemas.openxmlformats.org/drawingml/2006/main" prst="rect">
          <a:avLst/>
        </a:prstGeom>
        <a:solidFill xmlns:a="http://schemas.openxmlformats.org/drawingml/2006/main">
          <a:srgbClr val="00B0F0"/>
        </a:solidFill>
        <a:ln xmlns:a="http://schemas.openxmlformats.org/drawingml/2006/main">
          <a:solidFill>
            <a:srgbClr val="00B0F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0.42125</cdr:x>
      <cdr:y>0.92367</cdr:y>
    </cdr:from>
    <cdr:to>
      <cdr:x>0.60954</cdr:x>
      <cdr:y>0.97782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806634" y="4896544"/>
          <a:ext cx="1701470" cy="287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i="1" dirty="0">
              <a:latin typeface="Times New Roman" pitchFamily="18" charset="0"/>
              <a:cs typeface="Times New Roman" pitchFamily="18" charset="0"/>
            </a:rPr>
            <a:t>з</a:t>
          </a:r>
          <a:r>
            <a:rPr lang="ru-RU" sz="1200" b="1" i="1" dirty="0" smtClean="0">
              <a:latin typeface="Times New Roman" pitchFamily="18" charset="0"/>
              <a:cs typeface="Times New Roman" pitchFamily="18" charset="0"/>
            </a:rPr>
            <a:t>а 9 месяцев 2014г.</a:t>
          </a:r>
        </a:p>
        <a:p xmlns:a="http://schemas.openxmlformats.org/drawingml/2006/main">
          <a:endParaRPr lang="ru-RU" sz="10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0.68126</cdr:x>
      <cdr:y>0.92367</cdr:y>
    </cdr:from>
    <cdr:to>
      <cdr:x>0.80079</cdr:x>
      <cdr:y>0.97834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6156176" y="4896544"/>
          <a:ext cx="1080120" cy="289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b="1" i="1" dirty="0">
              <a:latin typeface="Times New Roman" pitchFamily="18" charset="0"/>
              <a:cs typeface="Times New Roman" pitchFamily="18" charset="0"/>
            </a:rPr>
            <a:t>з</a:t>
          </a:r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а 2014г.</a:t>
          </a:r>
        </a:p>
        <a:p xmlns:a="http://schemas.openxmlformats.org/drawingml/2006/main">
          <a:endParaRPr lang="ru-RU" sz="10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0.98994</cdr:x>
      <cdr:y>0.02836</cdr:y>
    </cdr:to>
    <cdr:sp macro="" textlink="">
      <cdr:nvSpPr>
        <cdr:cNvPr id="6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8839200" cy="152400"/>
        </a:xfrm>
        <a:prstGeom xmlns:a="http://schemas.openxmlformats.org/drawingml/2006/main" prst="rect">
          <a:avLst/>
        </a:prstGeom>
        <a:gradFill xmlns:a="http://schemas.openxmlformats.org/drawingml/2006/main" rotWithShape="1">
          <a:gsLst>
            <a:gs pos="0">
              <a:srgbClr val="969696"/>
            </a:gs>
            <a:gs pos="100000">
              <a:srgbClr val="BDBDBD"/>
            </a:gs>
          </a:gsLst>
          <a:lin ang="0" scaled="1"/>
        </a:gra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9pPr>
        </a:lstStyle>
        <a:p xmlns:a="http://schemas.openxmlformats.org/drawingml/2006/main">
          <a:endParaRPr lang="ru-RU" dirty="0">
            <a:latin typeface="Calibri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flipV="1">
          <a:off x="-467544" y="-1556792"/>
          <a:ext cx="0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0.09311</cdr:x>
      <cdr:y>0.17143</cdr:y>
    </cdr:from>
    <cdr:to>
      <cdr:x>0.97339</cdr:x>
      <cdr:y>0.17143</cdr:y>
    </cdr:to>
    <cdr:sp macro="" textlink="">
      <cdr:nvSpPr>
        <cdr:cNvPr id="13" name="Прямая соединительная линия 12"/>
        <cdr:cNvSpPr/>
      </cdr:nvSpPr>
      <cdr:spPr>
        <a:xfrm xmlns:a="http://schemas.openxmlformats.org/drawingml/2006/main">
          <a:off x="792114" y="888792"/>
          <a:ext cx="7488795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0.03386</cdr:x>
      <cdr:y>0.95833</cdr:y>
    </cdr:from>
    <cdr:to>
      <cdr:x>0.98186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88033" y="4968552"/>
          <a:ext cx="806489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i="1" dirty="0" smtClean="0">
              <a:latin typeface="Times New Roman" pitchFamily="18" charset="0"/>
              <a:cs typeface="Times New Roman" pitchFamily="18" charset="0"/>
            </a:rPr>
            <a:t>	за 9 месяцев 2014г.			за 2014г.</a:t>
          </a:r>
          <a:endParaRPr lang="ru-RU" sz="12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0.12696</cdr:x>
      <cdr:y>0.97222</cdr:y>
    </cdr:from>
    <cdr:to>
      <cdr:x>0.14389</cdr:x>
      <cdr:y>0.99999</cdr:y>
    </cdr:to>
    <cdr:sp macro="" textlink="">
      <cdr:nvSpPr>
        <cdr:cNvPr id="15" name="Прямоугольник 14"/>
        <cdr:cNvSpPr/>
      </cdr:nvSpPr>
      <cdr:spPr>
        <a:xfrm xmlns:a="http://schemas.openxmlformats.org/drawingml/2006/main">
          <a:off x="1080120" y="5040560"/>
          <a:ext cx="144029" cy="143976"/>
        </a:xfrm>
        <a:prstGeom xmlns:a="http://schemas.openxmlformats.org/drawingml/2006/main" prst="rect">
          <a:avLst/>
        </a:prstGeom>
        <a:solidFill xmlns:a="http://schemas.openxmlformats.org/drawingml/2006/main">
          <a:srgbClr val="FFFF71"/>
        </a:solidFill>
        <a:ln xmlns:a="http://schemas.openxmlformats.org/drawingml/2006/main">
          <a:solidFill>
            <a:srgbClr val="FFFF7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0.55864</cdr:x>
      <cdr:y>0.97223</cdr:y>
    </cdr:from>
    <cdr:to>
      <cdr:x>0.57557</cdr:x>
      <cdr:y>1</cdr:y>
    </cdr:to>
    <cdr:sp macro="" textlink="">
      <cdr:nvSpPr>
        <cdr:cNvPr id="17" name="Прямоугольник 16"/>
        <cdr:cNvSpPr/>
      </cdr:nvSpPr>
      <cdr:spPr>
        <a:xfrm xmlns:a="http://schemas.openxmlformats.org/drawingml/2006/main">
          <a:off x="4752528" y="5157232"/>
          <a:ext cx="144028" cy="143976"/>
        </a:xfrm>
        <a:prstGeom xmlns:a="http://schemas.openxmlformats.org/drawingml/2006/main" prst="rect">
          <a:avLst/>
        </a:prstGeom>
        <a:solidFill xmlns:a="http://schemas.openxmlformats.org/drawingml/2006/main">
          <a:srgbClr val="0070C0"/>
        </a:solidFill>
        <a:ln xmlns:a="http://schemas.openxmlformats.org/drawingml/2006/main">
          <a:solidFill>
            <a:srgbClr val="0070C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flipV="1">
          <a:off x="-467544" y="-1556792"/>
          <a:ext cx="0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0.17775</cdr:x>
      <cdr:y>0.16667</cdr:y>
    </cdr:from>
    <cdr:to>
      <cdr:x>0.97339</cdr:x>
      <cdr:y>0.17143</cdr:y>
    </cdr:to>
    <cdr:sp macro="" textlink="">
      <cdr:nvSpPr>
        <cdr:cNvPr id="13" name="Прямая соединительная линия 12"/>
        <cdr:cNvSpPr/>
      </cdr:nvSpPr>
      <cdr:spPr>
        <a:xfrm xmlns:a="http://schemas.openxmlformats.org/drawingml/2006/main">
          <a:off x="1512168" y="864096"/>
          <a:ext cx="6768741" cy="246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0.03386</cdr:x>
      <cdr:y>0.91667</cdr:y>
    </cdr:from>
    <cdr:to>
      <cdr:x>0.81257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88032" y="4752528"/>
          <a:ext cx="662473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i="1" dirty="0" smtClean="0">
              <a:latin typeface="Times New Roman" pitchFamily="18" charset="0"/>
              <a:cs typeface="Times New Roman" pitchFamily="18" charset="0"/>
            </a:rPr>
            <a:t>	за 9 месяцев 2014г.		за 2014г.</a:t>
          </a:r>
          <a:endParaRPr lang="ru-RU" sz="12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0.12696</cdr:x>
      <cdr:y>0.93056</cdr:y>
    </cdr:from>
    <cdr:to>
      <cdr:x>0.14389</cdr:x>
      <cdr:y>0.95833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1080120" y="4824536"/>
          <a:ext cx="144016" cy="144016"/>
        </a:xfrm>
        <a:prstGeom xmlns:a="http://schemas.openxmlformats.org/drawingml/2006/main" prst="rect">
          <a:avLst/>
        </a:prstGeom>
        <a:solidFill xmlns:a="http://schemas.openxmlformats.org/drawingml/2006/main">
          <a:srgbClr val="00B050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0.44861</cdr:x>
      <cdr:y>0.93056</cdr:y>
    </cdr:from>
    <cdr:to>
      <cdr:x>0.46554</cdr:x>
      <cdr:y>0.95833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3816424" y="4824536"/>
          <a:ext cx="144028" cy="143976"/>
        </a:xfrm>
        <a:prstGeom xmlns:a="http://schemas.openxmlformats.org/drawingml/2006/main" prst="rect">
          <a:avLst/>
        </a:prstGeom>
        <a:solidFill xmlns:a="http://schemas.openxmlformats.org/drawingml/2006/main">
          <a:srgbClr val="F0491C"/>
        </a:solidFill>
        <a:ln xmlns:a="http://schemas.openxmlformats.org/drawingml/2006/main">
          <a:solidFill>
            <a:srgbClr val="F0491C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0.98015</cdr:x>
      <cdr:y>0.03023</cdr:y>
    </cdr:to>
    <cdr:sp macro="" textlink="">
      <cdr:nvSpPr>
        <cdr:cNvPr id="2" name="Rectangle 8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8610600" cy="152400"/>
        </a:xfrm>
        <a:prstGeom xmlns:a="http://schemas.openxmlformats.org/drawingml/2006/main" prst="rect">
          <a:avLst/>
        </a:prstGeom>
        <a:gradFill xmlns:a="http://schemas.openxmlformats.org/drawingml/2006/main" rotWithShape="1">
          <a:gsLst>
            <a:gs pos="0">
              <a:srgbClr val="969696"/>
            </a:gs>
            <a:gs pos="100000">
              <a:srgbClr val="C2C2C2"/>
            </a:gs>
          </a:gsLst>
          <a:lin ang="0" scaled="1"/>
        </a:gra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FE402AA-E623-4E7E-887C-80588D1E561E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82E4C1E-B1EE-4158-A1F3-44FE46854F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5844" name="Номер слайда 3"/>
          <p:cNvSpPr txBox="1">
            <a:spLocks noGrp="1"/>
          </p:cNvSpPr>
          <p:nvPr/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DB8F8AB-4D14-4DF2-AFA6-CD81F73B2CFE}" type="slidenum">
              <a:rPr lang="ru-RU" sz="1200">
                <a:latin typeface="Calibri" pitchFamily="34" charset="0"/>
              </a:rPr>
              <a:pPr algn="r"/>
              <a:t>1</a:t>
            </a:fld>
            <a:endParaRPr lang="ru-RU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A6758D-4BCE-443A-8D73-40278D76D0CF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1C86A0-A83F-4255-889D-F556D5C80619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D8822F-58AE-4715-84A3-3E944A71AF3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A9AED8-CC2E-419A-BE23-C066657FC32D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E4C1E-B1EE-4158-A1F3-44FE46854F03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E4C1E-B1EE-4158-A1F3-44FE46854F03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FDADC2-CD18-4425-B919-C2A975F0E0A2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E4C1E-B1EE-4158-A1F3-44FE46854F03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6868" name="Номер слайда 3"/>
          <p:cNvSpPr txBox="1">
            <a:spLocks noGrp="1"/>
          </p:cNvSpPr>
          <p:nvPr/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26CEBE3-E72A-41B9-B749-D67D17E5FE0B}" type="slidenum">
              <a:rPr lang="ru-RU" sz="1200">
                <a:latin typeface="Calibri" pitchFamily="34" charset="0"/>
              </a:rPr>
              <a:pPr algn="r"/>
              <a:t>27</a:t>
            </a:fld>
            <a:endParaRPr lang="ru-RU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5844" name="Номер слайда 3"/>
          <p:cNvSpPr txBox="1">
            <a:spLocks noGrp="1"/>
          </p:cNvSpPr>
          <p:nvPr/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DB8F8AB-4D14-4DF2-AFA6-CD81F73B2CFE}" type="slidenum">
              <a:rPr lang="ru-RU" sz="1200">
                <a:latin typeface="Calibri" pitchFamily="34" charset="0"/>
              </a:rPr>
              <a:pPr algn="r"/>
              <a:t>30</a:t>
            </a:fld>
            <a:endParaRPr lang="ru-RU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F0AF4-790A-420C-98FB-690AE52029E7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D7B33-C806-434D-9B3C-91B820587D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EFEEA-4F74-43A0-A1B7-DFAF5265E091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24607-BF7D-4A68-A634-BA899BD62A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EC533-1359-4864-8570-85727A2854D9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2C154-4798-490C-A08D-7D4CC8D04E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990E6-75B9-4BA9-A10D-E7C279A9F75A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2DC89-DAA6-453E-B08B-5AC3AC5E7F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6610-AD4B-4440-B4E8-CDF0BC81F082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A6E38-6E39-4EAC-B0CB-2ECCD96B52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0D8EB-D880-4300-9B68-E936322845EC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0F2E4-6EFF-4358-A471-7449BBB9B4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7FE6B-B152-46C5-94C2-144469378231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40034-1346-45B7-9103-6ECFA56AFA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19DD0-BEE9-49BF-9AD5-E4D5C477924C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005BA-1406-4519-8E03-F68C5E21EC9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C0C72-EA48-4A53-90C9-EBBE15A47921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037EB-76A4-41AA-932C-2881A2A7A5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F96F8-0F4B-4AA8-BE09-C215AE615865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866D8-0C5A-4087-A38D-7188D2E310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28442-E005-417A-A8B8-501CBD32C07E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95F86-52E0-4E45-BB7D-13F5EE5415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0D0CB24-B71E-474B-A180-95FB8987F779}" type="datetimeFigureOut">
              <a:rPr lang="ru-RU"/>
              <a:pPr>
                <a:defRPr/>
              </a:pPr>
              <a:t>23.03.2015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990FC54-8AF6-4121-AC03-4F5FA77C9AB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_____Microsoft_Office_Excel_97-20031.xls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gif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957263" y="941388"/>
            <a:ext cx="7586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        </a:t>
            </a:r>
            <a:endParaRPr lang="ru-RU" sz="24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pic>
        <p:nvPicPr>
          <p:cNvPr id="7" name="Picture 9" descr="gerb_RSN1"/>
          <p:cNvPicPr>
            <a:picLocks noChangeAspect="1" noChangeArrowheads="1"/>
          </p:cNvPicPr>
          <p:nvPr/>
        </p:nvPicPr>
        <p:blipFill>
          <a:blip r:embed="rId3" cstate="print">
            <a:lum bright="32000" contrast="-14000"/>
          </a:blip>
          <a:srcRect/>
          <a:stretch>
            <a:fillRect/>
          </a:stretch>
        </p:blipFill>
        <p:spPr bwMode="auto">
          <a:xfrm>
            <a:off x="1403350" y="116632"/>
            <a:ext cx="6296025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476250"/>
          </a:xfrm>
        </p:spPr>
        <p:txBody>
          <a:bodyPr/>
          <a:lstStyle/>
          <a:p>
            <a:pPr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Слайд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0063" y="274638"/>
            <a:ext cx="8415337" cy="586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i="1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Times New Roman" pitchFamily="18" charset="0"/>
                <a:ea typeface="+mj-ea"/>
                <a:cs typeface="+mj-cs"/>
              </a:rPr>
              <a:t>Деятельность Россельхознадзора в области обеспечения карантина растений, семенного контроля и безопасности зерна, совершенствование законодательства и нормативного регулирования в указанных сферах деятельности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6"/>
          <p:cNvSpPr txBox="1">
            <a:spLocks noChangeArrowheads="1"/>
          </p:cNvSpPr>
          <p:nvPr/>
        </p:nvSpPr>
        <p:spPr bwMode="auto">
          <a:xfrm>
            <a:off x="957263" y="941388"/>
            <a:ext cx="7586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        </a:t>
            </a:r>
            <a:endParaRPr lang="ru-RU" sz="24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pic>
        <p:nvPicPr>
          <p:cNvPr id="6" name="Picture 9" descr="gerb_RS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0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295400" y="116632"/>
            <a:ext cx="7696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ДИНАМИКА ВЫЯВЛЕНИЙ КАРАНТИННЫХ ОБЪЕКТОВ В ПОДКАРАНТИННОЙ ПРОДУКЦИИ ПРИ ЕЕ ВВОЗЕ НА ТЕРРИТОРИЮ РОССИЙСКОЙ ФЕДЕРАЦИИ </a:t>
            </a:r>
            <a:endParaRPr lang="ru-RU" sz="20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2013 </a:t>
            </a:r>
            <a:r>
              <a:rPr lang="ru-RU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2014 г.г.</a:t>
            </a:r>
          </a:p>
        </p:txBody>
      </p:sp>
      <p:sp>
        <p:nvSpPr>
          <p:cNvPr id="5130" name="Rectangle 3"/>
          <p:cNvSpPr>
            <a:spLocks noChangeArrowheads="1"/>
          </p:cNvSpPr>
          <p:nvPr/>
        </p:nvSpPr>
        <p:spPr bwMode="auto">
          <a:xfrm>
            <a:off x="125413" y="14763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14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236296" y="0"/>
            <a:ext cx="1907704" cy="332656"/>
          </a:xfrm>
        </p:spPr>
        <p:txBody>
          <a:bodyPr/>
          <a:lstStyle/>
          <a:p>
            <a:pPr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Слайд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2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251520" y="1916832"/>
          <a:ext cx="446449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4572000" y="1772816"/>
          <a:ext cx="439248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812" y="188913"/>
            <a:ext cx="75961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Количество случаев выявления карантинных объектов при ввозе на территорию России подкарантинной продукции </a:t>
            </a:r>
          </a:p>
          <a:p>
            <a:pPr algn="ctr">
              <a:defRPr/>
            </a:pP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(товарные партии)</a:t>
            </a:r>
            <a:endParaRPr lang="ru-RU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 descr="gerb_RS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0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Rectangle 3"/>
          <p:cNvSpPr>
            <a:spLocks noChangeArrowheads="1"/>
          </p:cNvSpPr>
          <p:nvPr/>
        </p:nvSpPr>
        <p:spPr bwMode="auto">
          <a:xfrm>
            <a:off x="107504" y="1412776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7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380312" y="0"/>
            <a:ext cx="1763688" cy="365125"/>
          </a:xfrm>
        </p:spPr>
        <p:txBody>
          <a:bodyPr/>
          <a:lstStyle/>
          <a:p>
            <a:pPr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Слайд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0" y="1556792"/>
          <a:ext cx="8964488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"/>
          <p:cNvGraphicFramePr>
            <a:graphicFrameLocks/>
          </p:cNvGraphicFramePr>
          <p:nvPr/>
        </p:nvGraphicFramePr>
        <p:xfrm>
          <a:off x="0" y="1484784"/>
          <a:ext cx="9144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9" descr="gerb_RSN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-27384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" y="1524000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304800"/>
            <a:ext cx="731520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СЛУЧАИ ОБНАРУЖЕНИЯ КАРАНТИННЫХ ОБЪЕКТОВ В ПОДКАРАНТИННОЙ ПРОДУКЦИИ ИЗ ОСНОВНЫХ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СТРАН-ЭКСПОРТЕРОВ в 2014 г.</a:t>
            </a:r>
            <a:endParaRPr lang="ru-RU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100392" y="0"/>
            <a:ext cx="1043608" cy="476250"/>
          </a:xfrm>
        </p:spPr>
        <p:txBody>
          <a:bodyPr/>
          <a:lstStyle/>
          <a:p>
            <a:pPr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Слайд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4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>
              <a:buNone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Частично работают ТУ РСХН по: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Республике Дагестан, Белгородской области, Ростовской и Волгоградской области и Республике Калмыкия, Новосибирской области, Оренбургской области, Челябинской области, Калужской области, Курганской области, Омской области, Орловской и Курской областям, Хабаровскому краю и Еврейской Автономной области.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ПРИСТУПИЛИ К РАБОТЕ ТУ РСХН по : 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Владимирской области, Воронежской области, Республике Татарстан, Астраханской области, Костромской и Ивановской областям, Иркутской области и Республики Бурятия, Кемеровской области, Липецкой области, Свердловской области, Кировской области, Новгородской области, Приморскому краю и Сахалинской области, Рязанской и Тамбовской областям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-27384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100392" y="0"/>
            <a:ext cx="1043608" cy="476250"/>
          </a:xfrm>
        </p:spPr>
        <p:txBody>
          <a:bodyPr/>
          <a:lstStyle/>
          <a:p>
            <a:pPr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Слайд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5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2400" y="1524000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188640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территориальных Управлений в информационной системе «</a:t>
            </a:r>
            <a:r>
              <a:rPr lang="ru-RU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Аргус-Фито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03350" y="115888"/>
            <a:ext cx="7669213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типы нарушений, выявленных </a:t>
            </a:r>
            <a:r>
              <a:rPr lang="ru-RU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осуществлении мероприятий по исполнению Указа Президента Российской Федерации о применении отдельных специальных экономических мер в целях обеспечения безопасности Российской Федерации</a:t>
            </a:r>
          </a:p>
        </p:txBody>
      </p:sp>
      <p:pic>
        <p:nvPicPr>
          <p:cNvPr id="7" name="Picture 9" descr="gerb_RS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0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152400" y="1524000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5288" y="1844675"/>
            <a:ext cx="8748712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Канал поставки «транзитной» продукции происхождением из стран ЕС, следующей из Республики Беларусь в Республику Казахстан</a:t>
            </a:r>
          </a:p>
          <a:p>
            <a:pPr>
              <a:buFont typeface="Wingdings" pitchFamily="2" charset="2"/>
              <a:buChar char="v"/>
            </a:pP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Поступление импортной продукции в Республику Беларусь по поддельным фитосанитарным сертификатам</a:t>
            </a:r>
          </a:p>
          <a:p>
            <a:pPr>
              <a:buFont typeface="Wingdings" pitchFamily="2" charset="2"/>
              <a:buChar char="v"/>
            </a:pP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Отсутствие копий фитосанитарных сертификатов страны происхождения продукции при ее реэкспорте из Республики Беларусь</a:t>
            </a:r>
          </a:p>
          <a:p>
            <a:pPr>
              <a:buFont typeface="Wingdings" pitchFamily="2" charset="2"/>
              <a:buChar char="v"/>
            </a:pP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Отсутствие маркировки и фитосанитарных сертификатов</a:t>
            </a:r>
          </a:p>
          <a:p>
            <a:pPr>
              <a:buFont typeface="Wingdings" pitchFamily="2" charset="2"/>
              <a:buChar char="v"/>
            </a:pP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Обезличивание подкарантинной продукции</a:t>
            </a:r>
          </a:p>
          <a:p>
            <a:pPr>
              <a:buFont typeface="Wingdings" pitchFamily="2" charset="2"/>
              <a:buChar char="v"/>
            </a:pP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Сопровождение подкарантинной продукции фитосанитарными сертификатами, выданными белорусской стороной после вступления в силу постановления Правительства Российской Федерации от 07.08.2014 №778</a:t>
            </a:r>
          </a:p>
          <a:p>
            <a:pPr>
              <a:buFont typeface="Wingdings" pitchFamily="2" charset="2"/>
              <a:buChar char="v"/>
            </a:pP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Попытки ввоза подкарантинной продукции без сопровождения фитосанитарными сертификатами с маркировкой стран ЕС</a:t>
            </a:r>
          </a:p>
          <a:p>
            <a:pPr>
              <a:buFont typeface="Wingdings" pitchFamily="2" charset="2"/>
              <a:buChar char="v"/>
            </a:pP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Перемаркировка польской продукции</a:t>
            </a:r>
          </a:p>
        </p:txBody>
      </p:sp>
      <p:sp>
        <p:nvSpPr>
          <p:cNvPr id="8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6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88640"/>
            <a:ext cx="8001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ПЕРЕВОЗКИ ПОДКАРАНТИННОЙ ПРОДУКЦИИ </a:t>
            </a:r>
            <a:b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ПО ТЕРРИТОРИИ РОССИЙСКОЙ ФЕДЕРАЦИИ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4973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 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6200" y="2105025"/>
            <a:ext cx="8915400" cy="463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При внутрироссийских перевозках     проконтролировано  более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58,3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млн. тонн подкарантинной продукции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В результате проведенных карантинных фитосанитарных мероприятий было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выявлено 17 видов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карантинных для Российской Федерации объектов в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5,2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тысячах случаев обнаружений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v"/>
            </a:pP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Общий объем зараженной подкарантинной продукции составил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1,5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млн. тонн</a:t>
            </a:r>
          </a:p>
        </p:txBody>
      </p:sp>
      <p:pic>
        <p:nvPicPr>
          <p:cNvPr id="2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9687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152400" y="1476400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215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16416" y="0"/>
            <a:ext cx="827584" cy="476250"/>
          </a:xfrm>
        </p:spPr>
        <p:txBody>
          <a:bodyPr/>
          <a:lstStyle/>
          <a:p>
            <a:pPr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3"/>
          <p:cNvSpPr>
            <a:spLocks noGrp="1"/>
          </p:cNvSpPr>
          <p:nvPr>
            <p:ph type="title"/>
          </p:nvPr>
        </p:nvSpPr>
        <p:spPr>
          <a:xfrm>
            <a:off x="1691680" y="260698"/>
            <a:ext cx="7056438" cy="1008062"/>
          </a:xfrm>
        </p:spPr>
        <p:txBody>
          <a:bodyPr/>
          <a:lstStyle/>
          <a:p>
            <a:pPr>
              <a:defRPr/>
            </a:pP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Количество выявленных нарушений при проведении плановых и внеплановых проверок  в 2014 г., ед.</a:t>
            </a:r>
          </a:p>
        </p:txBody>
      </p:sp>
      <p:pic>
        <p:nvPicPr>
          <p:cNvPr id="8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152400" y="1484784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507288" cy="50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1200" b="1" i="1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29614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СРЕДНЯЯ ЭФФЕКТИВНОСТЬ ПРОВЕДЕНИЯ </a:t>
            </a:r>
            <a:b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ПЛАНОВЫХ И ВНЕПЛАНОВЫХ ПРОВЕРОК  </a:t>
            </a:r>
            <a:b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2014 году</a:t>
            </a:r>
            <a:b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ctangle 3"/>
          <p:cNvSpPr>
            <a:spLocks noChangeArrowheads="1"/>
          </p:cNvSpPr>
          <p:nvPr/>
        </p:nvSpPr>
        <p:spPr bwMode="auto">
          <a:xfrm>
            <a:off x="125413" y="14763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107504" y="1600200"/>
          <a:ext cx="8856984" cy="51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755576" y="116632"/>
            <a:ext cx="822960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 lnSpcReduction="1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СРЕДНЯЯ ЭФФЕКТИВНОСТЬ ПРОВЕДЕНИЯ </a:t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ПЛАНОВЫХ И ВНЕПЛАНОВЫХ ПРОВЕРОК  </a:t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 2014 году</a:t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5413" y="14763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graphicFrame>
        <p:nvGraphicFramePr>
          <p:cNvPr id="7" name="Содержимое 8"/>
          <p:cNvGraphicFramePr>
            <a:graphicFrameLocks/>
          </p:cNvGraphicFramePr>
          <p:nvPr/>
        </p:nvGraphicFramePr>
        <p:xfrm>
          <a:off x="0" y="1716832"/>
          <a:ext cx="8856984" cy="51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7236296" y="0"/>
            <a:ext cx="1907704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(продолжение)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16632"/>
            <a:ext cx="7272808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Средняя нагрузка на инспектора при проведении плановых и внеплановых </a:t>
            </a:r>
            <a:b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проверок, ед.</a:t>
            </a:r>
            <a:endParaRPr lang="ru-RU" sz="32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 descr="gerb_RS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0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ctangle 3"/>
          <p:cNvSpPr>
            <a:spLocks noChangeArrowheads="1"/>
          </p:cNvSpPr>
          <p:nvPr/>
        </p:nvSpPr>
        <p:spPr bwMode="auto">
          <a:xfrm>
            <a:off x="125413" y="14763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1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b="1" i="1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0" y="1556792"/>
          <a:ext cx="9036496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827584" y="4149080"/>
            <a:ext cx="79208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91680" y="116632"/>
            <a:ext cx="7272808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Средняя нагрузка на инспектора при проведении плановых и внеплановых </a:t>
            </a:r>
            <a:b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проверок, ед.</a:t>
            </a:r>
            <a:endParaRPr lang="ru-RU" sz="32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7524328" y="0"/>
            <a:ext cx="1619672" cy="40466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1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i="1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(продолжение)</a:t>
            </a:r>
            <a:endParaRPr lang="ru-RU" b="1" i="1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7"/>
          <p:cNvGraphicFramePr>
            <a:graphicFrameLocks noGrp="1"/>
          </p:cNvGraphicFramePr>
          <p:nvPr>
            <p:ph idx="1"/>
          </p:nvPr>
        </p:nvGraphicFramePr>
        <p:xfrm>
          <a:off x="107504" y="1484784"/>
          <a:ext cx="8928992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ая соединительная линия 7"/>
          <p:cNvSpPr/>
          <p:nvPr/>
        </p:nvSpPr>
        <p:spPr>
          <a:xfrm flipV="1">
            <a:off x="971600" y="1988840"/>
            <a:ext cx="7776864" cy="0"/>
          </a:xfrm>
          <a:prstGeom prst="line">
            <a:avLst/>
          </a:prstGeom>
          <a:ln w="38100" cap="sq">
            <a:solidFill>
              <a:srgbClr val="FF000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Box 10"/>
          <p:cNvSpPr txBox="1">
            <a:spLocks noChangeArrowheads="1"/>
          </p:cNvSpPr>
          <p:nvPr/>
        </p:nvSpPr>
        <p:spPr bwMode="auto">
          <a:xfrm>
            <a:off x="1475656" y="116632"/>
            <a:ext cx="748895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Средняя взыскиваемость 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штрафов территориальными управления 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Россельхознадзора 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5413" y="14763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50728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1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1475656" y="116632"/>
            <a:ext cx="748895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Средняя взыскиваемость 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штрафов территориальными управления 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Россельхознадзора 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5413" y="14763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graphicFrame>
        <p:nvGraphicFramePr>
          <p:cNvPr id="7" name="Содержимое 7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50728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7236296" y="0"/>
            <a:ext cx="1907704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1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(продолжение)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1340768"/>
          <a:ext cx="9144000" cy="551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Picture 9" descr="gerb_RSN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3" y="-26988"/>
            <a:ext cx="1309688" cy="143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5413" y="14128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260648"/>
            <a:ext cx="7596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Упраздненные карантинные фитосанитарные зоны</a:t>
            </a:r>
            <a:endParaRPr lang="ru-RU" sz="2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1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4"/>
          <p:cNvSpPr txBox="1">
            <a:spLocks noChangeArrowheads="1"/>
          </p:cNvSpPr>
          <p:nvPr/>
        </p:nvSpPr>
        <p:spPr bwMode="auto">
          <a:xfrm>
            <a:off x="179388" y="1663700"/>
            <a:ext cx="878522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Внесение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изменений в Положение о порядке осуществления карантинного фитосанитарного контроля (надзора) на таможенной границе Таможенного союза;</a:t>
            </a:r>
          </a:p>
          <a:p>
            <a:pPr>
              <a:buFont typeface="Wingdings" pitchFamily="2" charset="2"/>
              <a:buChar char="v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Внесение изменений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 Положение о порядке осуществления карантинного фитосанитарного контроля (надзора) на территории Таможенного союза;</a:t>
            </a:r>
          </a:p>
          <a:p>
            <a:pPr>
              <a:buFont typeface="Wingdings" pitchFamily="2" charset="2"/>
              <a:buChar char="v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единых карантинных фитосанитарных требований Таможенного союза;</a:t>
            </a:r>
          </a:p>
          <a:p>
            <a:pPr>
              <a:buFont typeface="Wingdings" pitchFamily="2" charset="2"/>
              <a:buChar char="v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Внесение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изменений в разработанный единый перечень карантинных вредных организмов Таможенного союза;</a:t>
            </a:r>
          </a:p>
          <a:p>
            <a:pPr>
              <a:buFont typeface="Wingdings" pitchFamily="2" charset="2"/>
              <a:buChar char="v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Положения о проведении карантинного фитосанитарного мониторинга на территории Таможенного союза на выявление карантинных вредных организмов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Внедрение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информационных систем в сфере применения карантинных фитосанитарных мер,</a:t>
            </a:r>
          </a:p>
          <a:p>
            <a:pPr>
              <a:buFont typeface="Wingdings" pitchFamily="2" charset="2"/>
              <a:buChar char="v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проекта документа по электронному уведомлению в отношении партии подкарантинной продукции, перемещаемой по таможенной территории Таможенного союза.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403350" y="115888"/>
            <a:ext cx="7561263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Изменения законодательства Таможенного союза </a:t>
            </a:r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133350" y="1484784"/>
            <a:ext cx="8759130" cy="143991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C2C2C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pic>
        <p:nvPicPr>
          <p:cNvPr id="8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9223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ru-RU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6375" y="116632"/>
            <a:ext cx="7416800" cy="1066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Перечень нормативно-правовых актов, разрабатывающихся для реализации положений Федерального закона от 21 июля 2014 №206-ФЗ «О карантине растений»</a:t>
            </a:r>
            <a:endParaRPr lang="ru-RU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51520" y="1628775"/>
            <a:ext cx="8892480" cy="5229225"/>
          </a:xfrm>
        </p:spPr>
        <p:txBody>
          <a:bodyPr>
            <a:normAutofit fontScale="77500" lnSpcReduction="20000"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2000" b="1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Всего в настоящее время разрабатывается более 25 подзаконных актов, в том числе:</a:t>
            </a:r>
          </a:p>
          <a:p>
            <a:pPr algn="ctr">
              <a:buFont typeface="Arial" charset="0"/>
              <a:buNone/>
              <a:defRPr/>
            </a:pPr>
            <a:endParaRPr lang="ru-RU" sz="2000" b="1" i="1" u="sng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9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остановление </a:t>
            </a:r>
            <a:r>
              <a:rPr lang="ru-RU" sz="19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Правительства РФ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  «О внесении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изменений в Положение о Минсельхозе 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России»;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Постановление Правительства РФ «О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внесении изменений в Положение о Федеральной службе по ветеринарному и фитосанитарному 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надзору»;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Постановление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Правительства РФ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 «Об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утверждении перечня лабораторных исследований в области карантина 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растений»;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Постановление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Правительства РФ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 «Об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утверждении порядка осуществления анализа фитосанитарного 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риска» 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Постановление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Правительства РФ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  «Об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утверждении положения о лицензировании юридических лиц, индивидуальных предпринимателей на право выполнения работ по карантинному фитосанитарному 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обеззараживанию»;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 Постановление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Правительства РФ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 «Об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утверждения порядка ведения федеральных государственных информационных систем в области карантина 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растений» 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остановление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Правительства РФ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 «Об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утверждении порядка осуществления карантинного фитосанитарного контроля в местах производства (в том числе переработки), отгрузки подкарантинной продукции, предназначенной для ввоза в РФ в целях ее использования для посевов и посадок из иностранных государств или групп иностранных 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государств»; 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 Приказ Минсельхоза России «Об утверждении порядка отбора проб и (или) образцов»; 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риказ Минсельхоза России «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б утверждении порядка организации мониторинга карантинного фитосанитарного состояния территории РФ»;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остановление Правительства РФ «Об утверждении перечня лабораторных исследований в области карантина растений»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И прочее.</a:t>
            </a:r>
          </a:p>
          <a:p>
            <a:pPr>
              <a:buFont typeface="Wingdings" pitchFamily="2" charset="2"/>
              <a:buChar char="q"/>
              <a:defRPr/>
            </a:pPr>
            <a:endParaRPr lang="ru-RU" sz="1400" dirty="0" smtClean="0"/>
          </a:p>
          <a:p>
            <a:pPr algn="ctr">
              <a:buFont typeface="Wingdings" pitchFamily="2" charset="2"/>
              <a:buChar char="q"/>
              <a:defRPr/>
            </a:pPr>
            <a:endParaRPr lang="ru-RU" sz="1400" dirty="0"/>
          </a:p>
        </p:txBody>
      </p:sp>
      <p:pic>
        <p:nvPicPr>
          <p:cNvPr id="6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9223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5413" y="14128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ru-RU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b="1" i="1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388843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700808"/>
            <a:ext cx="438150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gerb_RSN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9223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25413" y="14128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5796136" y="3356992"/>
            <a:ext cx="273630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644008" y="3573016"/>
            <a:ext cx="403244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004048" y="3861048"/>
            <a:ext cx="165618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148064" y="4149080"/>
            <a:ext cx="331236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Применение ст. 27 Федерального Закона </a:t>
            </a:r>
            <a:b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21.07.2014г. №206 «О карантине растений»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b="1" i="1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2699792" y="2492896"/>
            <a:ext cx="1296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699792" y="2564904"/>
            <a:ext cx="1296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699792" y="2708920"/>
            <a:ext cx="1296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9223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Применение ст. 27 Федерального Закона </a:t>
            </a:r>
            <a:b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21.07.2014г. №206 «О карантине растений»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1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b="1" i="1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00808"/>
            <a:ext cx="4768485" cy="199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645024"/>
            <a:ext cx="4796365" cy="247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59957">
            <a:off x="4906763" y="1740860"/>
            <a:ext cx="3908690" cy="2582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44945">
            <a:off x="4723823" y="4030130"/>
            <a:ext cx="4203671" cy="2548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25413" y="14128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139223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77813" y="15652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609600" y="260648"/>
            <a:ext cx="822960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/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 актуальности информации </a:t>
            </a:r>
          </a:p>
          <a:p>
            <a:pPr lvl="0" algn="ctr" eaLnBrk="0" hangingPunct="0"/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нормативных правовых актах, размещенных</a:t>
            </a:r>
          </a:p>
          <a:p>
            <a:pPr lvl="0" algn="ctr" eaLnBrk="0" hangingPunct="0"/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сайтах территориальных Управлений Россельхознадзора  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3" cstate="print"/>
          <a:srcRect l="1961" t="8266" r="19954" b="58942"/>
          <a:stretch>
            <a:fillRect/>
          </a:stretch>
        </p:blipFill>
        <p:spPr bwMode="auto">
          <a:xfrm>
            <a:off x="251520" y="1700808"/>
            <a:ext cx="4636663" cy="155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4" cstate="print"/>
          <a:srcRect l="19141" t="29778" r="20211" b="45528"/>
          <a:stretch>
            <a:fillRect/>
          </a:stretch>
        </p:blipFill>
        <p:spPr bwMode="auto">
          <a:xfrm>
            <a:off x="251520" y="3284984"/>
            <a:ext cx="460851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5" cstate="print"/>
          <a:srcRect l="9110" t="8130" r="29934" b="24933"/>
          <a:stretch>
            <a:fillRect/>
          </a:stretch>
        </p:blipFill>
        <p:spPr bwMode="auto">
          <a:xfrm>
            <a:off x="4932040" y="1700808"/>
            <a:ext cx="403244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/>
          <p:nvPr/>
        </p:nvPicPr>
        <p:blipFill>
          <a:blip r:embed="rId6" cstate="print"/>
          <a:srcRect l="20166" t="8672" r="17822" b="53060"/>
          <a:stretch>
            <a:fillRect/>
          </a:stretch>
        </p:blipFill>
        <p:spPr bwMode="auto">
          <a:xfrm>
            <a:off x="251520" y="4869160"/>
            <a:ext cx="453650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/>
          <p:cNvPicPr/>
          <p:nvPr/>
        </p:nvPicPr>
        <p:blipFill>
          <a:blip r:embed="rId7" cstate="print"/>
          <a:srcRect l="2607" t="9766" r="3430" b="71114"/>
          <a:stretch>
            <a:fillRect/>
          </a:stretch>
        </p:blipFill>
        <p:spPr bwMode="auto">
          <a:xfrm>
            <a:off x="3923928" y="4869160"/>
            <a:ext cx="5220072" cy="8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/>
          <p:cNvPicPr/>
          <p:nvPr/>
        </p:nvPicPr>
        <p:blipFill>
          <a:blip r:embed="rId8" cstate="print"/>
          <a:srcRect l="22334" t="51084" r="-16336" b="41025"/>
          <a:stretch>
            <a:fillRect/>
          </a:stretch>
        </p:blipFill>
        <p:spPr bwMode="auto">
          <a:xfrm>
            <a:off x="4175448" y="5805264"/>
            <a:ext cx="496855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3779912" y="3429000"/>
            <a:ext cx="7200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411760" y="3645024"/>
            <a:ext cx="20882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67544" y="4581128"/>
            <a:ext cx="158417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195736" y="4725144"/>
            <a:ext cx="237626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403648" y="6381328"/>
            <a:ext cx="237626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156176" y="4149080"/>
            <a:ext cx="237626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6156176" y="4509120"/>
            <a:ext cx="136815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4572000" y="6309320"/>
            <a:ext cx="288032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8244408" y="0"/>
            <a:ext cx="8995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endParaRPr lang="ru-RU" sz="1200" b="1" i="1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1187450" y="260350"/>
            <a:ext cx="7777163" cy="865188"/>
          </a:xfrm>
        </p:spPr>
        <p:txBody>
          <a:bodyPr/>
          <a:lstStyle/>
          <a:p>
            <a:pPr eaLnBrk="1" hangingPunct="1"/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Показатели деятельности территориальных управлений Россельхознадзора по осуществлению государственного контроля (надзора) за качеством и безопасностью зерна и продуктов его переработки (сравнительные данные)</a:t>
            </a:r>
          </a:p>
        </p:txBody>
      </p:sp>
      <p:pic>
        <p:nvPicPr>
          <p:cNvPr id="4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26988"/>
            <a:ext cx="1309688" cy="143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125413" y="14128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1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ru-RU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-26988"/>
            <a:ext cx="1309688" cy="143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5413" y="14128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524000"/>
            <a:ext cx="914400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проводили работу: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Управление Россельхознадзора по Кемеровской области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Управление Россельхознадзора по Республике Северная Осетия-Алания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Низкий уровень эффективности: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Россельхознадзора по Республике Карелия, Архангельской области и        Ненецкому АО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Управление Россельхознадзора по г. Санкт-Петербург и Ленинградской области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Управление Россельхознадзора по Новгородской области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Управление Россельхознадзора по Пермскому краю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Управление Россельхознадзора по Кабардино-Балкарской Республике 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Россельхознадзора по Республике Дагестан</a:t>
            </a:r>
            <a:r>
              <a:rPr lang="ru-RU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</a:p>
          <a:p>
            <a:pPr algn="ctr"/>
            <a:r>
              <a:rPr lang="ru-RU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Высокий уровень эффективности: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Управление Россельхознадзора по Воронежской области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Управление Россельхознадзора по Липецкой области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Управление Россельхознадзора по Краснодарскому краю и Республике Адыгея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Россельхознадзора по Ростовской и Волгоградской областям и Республике Калмыкия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Управление Россельхознадзора по Республике Татарстан</a:t>
            </a:r>
          </a:p>
          <a:p>
            <a:pPr>
              <a:buFontTx/>
              <a:buChar char="-"/>
            </a:pPr>
            <a:endParaRPr lang="ru-RU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9632" y="116632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деятельности управлений  Россельхознадзора за соблюдением требований технического регламента Таможенного союза «О безопасности зерна»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2" y="-26988"/>
            <a:ext cx="1309688" cy="143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5413" y="14128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2134181"/>
            <a:ext cx="75608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Управление Россельхознадзора по Красноярскому краю;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Управление Россельхознадзора по Ростовской и Волгоградской областям и Республике Калмыкия;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Управление Россельхознадзора по Кемеровской области.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3648" y="116632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Управления Россельхознадзора не допустившие поставки в детские и медицинские учреждения, некачественной и опасной крупы  с содержанием металломагнитной примеси, превышающей в два раза допустимый уровень и зараженная вредителями</a:t>
            </a:r>
          </a:p>
        </p:txBody>
      </p:sp>
      <p:sp>
        <p:nvSpPr>
          <p:cNvPr id="8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ru-RU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Box 7"/>
          <p:cNvSpPr txBox="1">
            <a:spLocks noChangeArrowheads="1"/>
          </p:cNvSpPr>
          <p:nvPr/>
        </p:nvSpPr>
        <p:spPr bwMode="auto">
          <a:xfrm>
            <a:off x="1524000" y="228600"/>
            <a:ext cx="74056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Динамика объёмов экспорта российского зерна и </a:t>
            </a:r>
          </a:p>
          <a:p>
            <a:pPr algn="ctr"/>
            <a:r>
              <a:rPr lang="ru-RU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продуктов его переработки за период с 2005 по 2014 гг. </a:t>
            </a:r>
          </a:p>
          <a:p>
            <a:pPr algn="ctr"/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TextBox 10"/>
          <p:cNvSpPr txBox="1">
            <a:spLocks noChangeArrowheads="1"/>
          </p:cNvSpPr>
          <p:nvPr/>
        </p:nvSpPr>
        <p:spPr bwMode="auto">
          <a:xfrm>
            <a:off x="1187450" y="6119813"/>
            <a:ext cx="64801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400" b="1"/>
          </a:p>
          <a:p>
            <a:pPr algn="ctr"/>
            <a:endParaRPr lang="ru-RU" sz="1400" b="1"/>
          </a:p>
        </p:txBody>
      </p:sp>
      <p:sp>
        <p:nvSpPr>
          <p:cNvPr id="20483" name="Rectangle 8"/>
          <p:cNvSpPr>
            <a:spLocks noChangeArrowheads="1"/>
          </p:cNvSpPr>
          <p:nvPr/>
        </p:nvSpPr>
        <p:spPr bwMode="auto">
          <a:xfrm>
            <a:off x="152400" y="1447800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C2C2C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Picture 9" descr="gerb_RS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3" y="0"/>
            <a:ext cx="138588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395288" y="2349500"/>
          <a:ext cx="8407400" cy="3978275"/>
        </p:xfrm>
        <a:graphic>
          <a:graphicData uri="http://schemas.openxmlformats.org/presentationml/2006/ole">
            <p:oleObj spid="_x0000_s1026" name="Диаграмма" r:id="rId4" imgW="8191530" imgH="3248115" progId="MSGraph.Chart.8">
              <p:embed followColorScheme="full"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88424" y="188640"/>
            <a:ext cx="7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ru-RU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2"/>
          <p:cNvSpPr txBox="1">
            <a:spLocks noChangeArrowheads="1"/>
          </p:cNvSpPr>
          <p:nvPr/>
        </p:nvSpPr>
        <p:spPr bwMode="auto">
          <a:xfrm>
            <a:off x="228600" y="1905000"/>
            <a:ext cx="868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	</a:t>
            </a:r>
            <a:endParaRPr lang="ru-RU">
              <a:solidFill>
                <a:srgbClr val="660033"/>
              </a:solidFill>
            </a:endParaRPr>
          </a:p>
        </p:txBody>
      </p:sp>
      <p:pic>
        <p:nvPicPr>
          <p:cNvPr id="5" name="Picture 9" descr="gerb_RSN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4925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8"/>
          <p:cNvSpPr>
            <a:spLocks noChangeArrowheads="1"/>
          </p:cNvSpPr>
          <p:nvPr/>
        </p:nvSpPr>
        <p:spPr bwMode="auto">
          <a:xfrm>
            <a:off x="152400" y="1524000"/>
            <a:ext cx="86106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C2C2C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447800" y="381000"/>
            <a:ext cx="7543800" cy="78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1763"/>
              </a:lnSpc>
            </a:pPr>
            <a:r>
              <a:rPr lang="ru-RU" sz="2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Объемы экспорта пшеницы из Российской Федерации в 2014 году </a:t>
            </a:r>
          </a:p>
          <a:p>
            <a:pPr algn="ctr">
              <a:lnSpc>
                <a:spcPts val="1763"/>
              </a:lnSpc>
            </a:pPr>
            <a:endParaRPr lang="ru-RU" sz="2000" i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763"/>
              </a:lnSpc>
            </a:pPr>
            <a:endParaRPr lang="ru-RU" sz="2000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266700" y="1752600"/>
          <a:ext cx="8877300" cy="5924550"/>
        </p:xfrm>
        <a:graphic>
          <a:graphicData uri="http://schemas.openxmlformats.org/presentationml/2006/ole">
            <p:oleObj spid="_x0000_s2050" name="Диаграмма" r:id="rId5" imgW="8877402" imgH="5924499" progId="Excel.Sheet.8">
              <p:embed/>
            </p:oleObj>
          </a:graphicData>
        </a:graphic>
      </p:graphicFrame>
      <p:sp>
        <p:nvSpPr>
          <p:cNvPr id="7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ru-RU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/>
          <a:lstStyle/>
          <a:p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Показатели  деятельности Россельхознадзора по надзору в области семеноводства в отношении семян сельскохозяйственных растений </a:t>
            </a:r>
            <a:b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 2014 г.  в сравнении  с 2013 г.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1700808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9" descr="gerb_RSN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2" y="-26988"/>
            <a:ext cx="1309688" cy="143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8"/>
          <p:cNvSpPr txBox="1">
            <a:spLocks/>
          </p:cNvSpPr>
          <p:nvPr/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Слайд 2</a:t>
            </a: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6"/>
          <p:cNvSpPr txBox="1">
            <a:spLocks noChangeArrowheads="1"/>
          </p:cNvSpPr>
          <p:nvPr/>
        </p:nvSpPr>
        <p:spPr bwMode="auto">
          <a:xfrm>
            <a:off x="957263" y="941388"/>
            <a:ext cx="7586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        </a:t>
            </a:r>
            <a:endParaRPr lang="ru-RU" sz="24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pic>
        <p:nvPicPr>
          <p:cNvPr id="7" name="Picture 9" descr="gerb_RS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0"/>
            <a:ext cx="13096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Rectangle 3"/>
          <p:cNvSpPr>
            <a:spLocks noChangeArrowheads="1"/>
          </p:cNvSpPr>
          <p:nvPr/>
        </p:nvSpPr>
        <p:spPr bwMode="auto">
          <a:xfrm>
            <a:off x="152400" y="1476400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914400" y="274638"/>
            <a:ext cx="8001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7476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719570" y="1664805"/>
            <a:ext cx="216024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6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3167843" y="1736814"/>
            <a:ext cx="216024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1916832"/>
            <a:ext cx="27241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1403648" y="332656"/>
            <a:ext cx="7740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Уничтожение семян овощных и цветочных культур,</a:t>
            </a:r>
          </a:p>
          <a:p>
            <a:pPr algn="ctr"/>
            <a:r>
              <a:rPr lang="ru-RU" sz="2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сортов не включенных в Госреестр</a:t>
            </a:r>
            <a:endParaRPr lang="ru-RU" sz="25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ya.anikeeva\Рабочий стол\news_1397134109 (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4005064"/>
            <a:ext cx="3168352" cy="2304256"/>
          </a:xfrm>
          <a:prstGeom prst="rect">
            <a:avLst/>
          </a:prstGeom>
          <a:noFill/>
        </p:spPr>
      </p:pic>
      <p:pic>
        <p:nvPicPr>
          <p:cNvPr id="1028" name="Picture 4" descr="C:\Documents and Settings\ya.anikeeva\Рабочий стол\news_139713410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0112" y="1844824"/>
            <a:ext cx="3168352" cy="216024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lum bright="-10000" contrast="-20000"/>
          </a:blip>
          <a:srcRect/>
          <a:stretch>
            <a:fillRect/>
          </a:stretch>
        </p:blipFill>
        <p:spPr bwMode="auto">
          <a:xfrm>
            <a:off x="6804248" y="3284984"/>
            <a:ext cx="1702749" cy="1258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 descr="C:\Documents and Settings\ya.anikeeva\Рабочий стол\news_139747424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43809" y="4077072"/>
            <a:ext cx="2664296" cy="2232248"/>
          </a:xfrm>
          <a:prstGeom prst="rect">
            <a:avLst/>
          </a:prstGeom>
          <a:noFill/>
        </p:spPr>
      </p:pic>
      <p:pic>
        <p:nvPicPr>
          <p:cNvPr id="1031" name="Picture 7" descr="C:\Documents and Settings\ya.anikeeva\Рабочий стол\news_1397474247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4077072"/>
            <a:ext cx="2409544" cy="2232248"/>
          </a:xfrm>
          <a:prstGeom prst="rect">
            <a:avLst/>
          </a:prstGeom>
          <a:noFill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1720" y="4149080"/>
            <a:ext cx="1944216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2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Астраханской области;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Вологодской области;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Калужской области;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Камчатскому краю и Чукотскому автономному округу;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Кировской области и Удмуртской Республике;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Костромской и Ивановской областям;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Липецкой области;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Республикам Хакасия и Тыва;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Республике Ингушетия;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Хабаровскому краю и Еврейскому автономному округу;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Красноярскому краю;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Омской области;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Орловской и Курской областям;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Брянской и Смоленской областям;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Воронежской области;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Рязанской и Тамбовской областям;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Краснодарскому краю и Республике Адыгея.</a:t>
            </a:r>
          </a:p>
          <a:p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2" y="-26988"/>
            <a:ext cx="1309688" cy="143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5413" y="14128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16632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Управления Россельхознадзора , в которых низкий уровень эффективности в области семеноводства</a:t>
            </a:r>
          </a:p>
        </p:txBody>
      </p:sp>
      <p:sp>
        <p:nvSpPr>
          <p:cNvPr id="7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2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655" y="2924944"/>
            <a:ext cx="2347609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gerb_RS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2" y="-26988"/>
            <a:ext cx="1309688" cy="143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5413" y="1412875"/>
            <a:ext cx="8839200" cy="1524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BDBDB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404664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цели и задачи</a:t>
            </a:r>
          </a:p>
        </p:txBody>
      </p:sp>
      <p:sp>
        <p:nvSpPr>
          <p:cNvPr id="7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44408" y="0"/>
            <a:ext cx="899592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 2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628800"/>
            <a:ext cx="8496944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В связи с началом сезона массовых поставок ягодных и плодовых культур, увеличением объемов поставок посадочного и семенного материала, в том числе с учетом расширяющейся географии таких поставок в современных условиях и связанного с этим увеличения перечня карантинных объектов необходимо обеспечить:</a:t>
            </a:r>
          </a:p>
          <a:p>
            <a:pPr lvl="4" algn="just">
              <a:buFont typeface="Arial" pitchFamily="34" charset="0"/>
              <a:buChar char="•"/>
            </a:pP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  повышение квалификации должностных лиц и специалистов лаборатории 		в части выявления и идентификации полного перечня карантинных  			объектов;</a:t>
            </a:r>
          </a:p>
          <a:p>
            <a:pPr lvl="4" algn="just">
              <a:buFont typeface="Arial" pitchFamily="34" charset="0"/>
              <a:buChar char="•"/>
            </a:pP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     усиление карантинного фитосанитарного контроля обозначенной продукции, в первую очередь, из стран </a:t>
            </a:r>
            <a:r>
              <a:rPr lang="ru-RU" sz="1500" b="1" i="1" dirty="0" err="1" smtClean="0">
                <a:latin typeface="Times New Roman" pitchFamily="18" charset="0"/>
                <a:cs typeface="Times New Roman" pitchFamily="18" charset="0"/>
              </a:rPr>
              <a:t>импортозамещения</a:t>
            </a: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, особое внимание, обратив на увеличение поставок продукции из и через Белоруссию, также обратить внимание на поставки продукции из стран Прибалтики и картофеля из Египта;</a:t>
            </a:r>
          </a:p>
          <a:p>
            <a:pPr lvl="4" algn="just">
              <a:buFont typeface="Arial" pitchFamily="34" charset="0"/>
              <a:buChar char="•"/>
            </a:pP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     сличение и установление подлинности фитосанитарных сертификатов стран- происхождения продукции;</a:t>
            </a:r>
          </a:p>
          <a:p>
            <a:pPr lvl="4" algn="just">
              <a:buFont typeface="Arial" pitchFamily="34" charset="0"/>
              <a:buChar char="•"/>
            </a:pP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     эффективный механизм контроля за оборотом зерна и продуктов его переработки;</a:t>
            </a:r>
          </a:p>
          <a:p>
            <a:pPr lvl="4" algn="just">
              <a:buFont typeface="Arial" pitchFamily="34" charset="0"/>
              <a:buChar char="•"/>
            </a:pP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     обеспечить практику приостановления деятельности хозяйствующих субъектов за неоднократные нарушения в сферах карантина растений, семеноводства, безопасности и качества зерна.</a:t>
            </a:r>
          </a:p>
          <a:p>
            <a:pPr lvl="1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957263" y="941388"/>
            <a:ext cx="7586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        </a:t>
            </a:r>
            <a:endParaRPr lang="ru-RU" sz="24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pic>
        <p:nvPicPr>
          <p:cNvPr id="7" name="Picture 9" descr="gerb_RSN1"/>
          <p:cNvPicPr>
            <a:picLocks noChangeAspect="1" noChangeArrowheads="1"/>
          </p:cNvPicPr>
          <p:nvPr/>
        </p:nvPicPr>
        <p:blipFill>
          <a:blip r:embed="rId3" cstate="print">
            <a:lum bright="32000" contrast="-14000"/>
          </a:blip>
          <a:srcRect/>
          <a:stretch>
            <a:fillRect/>
          </a:stretch>
        </p:blipFill>
        <p:spPr bwMode="auto">
          <a:xfrm>
            <a:off x="1403350" y="116632"/>
            <a:ext cx="6296025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476250"/>
          </a:xfrm>
        </p:spPr>
        <p:txBody>
          <a:bodyPr/>
          <a:lstStyle/>
          <a:p>
            <a:pPr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Слайд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0063" y="274638"/>
            <a:ext cx="8415337" cy="586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b="1" i="1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Times New Roman" pitchFamily="18" charset="0"/>
                <a:ea typeface="+mj-ea"/>
                <a:cs typeface="+mj-cs"/>
              </a:rPr>
              <a:t>БЛАГОДАРЮ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5400" b="1" i="1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Times New Roman" pitchFamily="18" charset="0"/>
                <a:ea typeface="+mj-ea"/>
                <a:cs typeface="+mj-cs"/>
              </a:rPr>
              <a:t>ЗА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5400" b="1" i="1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Times New Roman" pitchFamily="18" charset="0"/>
                <a:ea typeface="+mj-ea"/>
                <a:cs typeface="+mj-cs"/>
              </a:rPr>
              <a:t>ВНИМАНИЕ!!!</a:t>
            </a:r>
            <a:endParaRPr lang="ru-RU" sz="5400" b="1" i="1" dirty="0">
              <a:ln>
                <a:solidFill>
                  <a:srgbClr val="FF0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3769</TotalTime>
  <Words>1281</Words>
  <Application>Microsoft Office PowerPoint</Application>
  <PresentationFormat>Экран (4:3)</PresentationFormat>
  <Paragraphs>266</Paragraphs>
  <Slides>30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Тема Office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ПЕРЕВОЗКИ ПОДКАРАНТИННОЙ ПРОДУКЦИИ  ПО ТЕРРИТОРИИ РОССИЙСКОЙ ФЕДЕРАЦИИ</vt:lpstr>
      <vt:lpstr>Количество выявленных нарушений при проведении плановых и внеплановых проверок  в 2014 г., ед.</vt:lpstr>
      <vt:lpstr>СРЕДНЯЯ ЭФФЕКТИВНОСТЬ ПРОВЕДЕНИЯ  ПЛАНОВЫХ И ВНЕПЛАНОВЫХ ПРОВЕРОК   в 2014 году </vt:lpstr>
      <vt:lpstr>Слайд 10</vt:lpstr>
      <vt:lpstr>Средняя нагрузка на инспектора при проведении плановых и внеплановых  проверок, ед.</vt:lpstr>
      <vt:lpstr>Средняя нагрузка на инспектора при проведении плановых и внеплановых  проверок, ед.</vt:lpstr>
      <vt:lpstr>Слайд 13</vt:lpstr>
      <vt:lpstr>Слайд 14</vt:lpstr>
      <vt:lpstr>Слайд 15</vt:lpstr>
      <vt:lpstr>Слайд 16</vt:lpstr>
      <vt:lpstr>Перечень нормативно-правовых актов, разрабатывающихся для реализации положений Федерального закона от 21 июля 2014 №206-ФЗ «О карантине растений»</vt:lpstr>
      <vt:lpstr>Применение ст. 27 Федерального Закона  от 21.07.2014г. №206 «О карантине растений»</vt:lpstr>
      <vt:lpstr>Применение ст. 27 Федерального Закона  от 21.07.2014г. №206 «О карантине растений»</vt:lpstr>
      <vt:lpstr>Слайд 20</vt:lpstr>
      <vt:lpstr>Показатели деятельности территориальных управлений Россельхознадзора по осуществлению государственного контроля (надзора) за качеством и безопасностью зерна и продуктов его переработки (сравнительные данные)</vt:lpstr>
      <vt:lpstr>Слайд 22</vt:lpstr>
      <vt:lpstr>Слайд 23</vt:lpstr>
      <vt:lpstr>Слайд 24</vt:lpstr>
      <vt:lpstr>Слайд 25</vt:lpstr>
      <vt:lpstr>Показатели  деятельности Россельхознадзора по надзору в области семеноводства в отношении семян сельскохозяйственных растений  за  2014 г.  в сравнении  с 2013 г.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 Алексеевна Широкова</dc:creator>
  <cp:lastModifiedBy>ya.anikeeva</cp:lastModifiedBy>
  <cp:revision>434</cp:revision>
  <dcterms:modified xsi:type="dcterms:W3CDTF">2015-03-23T15:39:42Z</dcterms:modified>
</cp:coreProperties>
</file>