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71" r:id="rId28"/>
    <p:sldId id="272" r:id="rId29"/>
    <p:sldId id="270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2DF0D0-DBCC-4915-AB72-B1D4A5993D94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420B16-B357-47A9-BDC9-513235CD8B0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Надлежащая </a:t>
            </a:r>
            <a:r>
              <a:rPr lang="ru-RU" smtClean="0"/>
              <a:t>лабораторная практика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mtClean="0"/>
              <a:t>И.о.</a:t>
            </a:r>
            <a:r>
              <a:rPr lang="ru-RU" smtClean="0"/>
              <a:t> </a:t>
            </a:r>
            <a:r>
              <a:rPr lang="ru-RU" dirty="0" smtClean="0"/>
              <a:t>начальника отдела контроля за оборотом лекарственных средств для ветеринарного применения и организационно-методической работы </a:t>
            </a:r>
            <a:r>
              <a:rPr lang="ru-RU" dirty="0" err="1" smtClean="0"/>
              <a:t>Россельхознадзора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Татьяна Владимировна Панина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5844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Историческая справка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r>
              <a:rPr lang="ru-RU" dirty="0" smtClean="0"/>
              <a:t>Первоначально  Принципы НЛП были предложены для применения к новым лекарственным средствам.</a:t>
            </a:r>
          </a:p>
          <a:p>
            <a:r>
              <a:rPr lang="ru-RU" dirty="0" smtClean="0"/>
              <a:t>В настоящее время наиболее широко в мире они используются в фармацевтическом секторе в качестве одного из базовых кодексов отраслевой профессиональной практики</a:t>
            </a:r>
          </a:p>
          <a:p>
            <a:r>
              <a:rPr lang="ru-RU" dirty="0" smtClean="0"/>
              <a:t>Именно такое их применение предусмотрено документами международных организаций : ОЭСР, Евросоюза и ВОЗ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6945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Историческая справка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совокупности с системой регистрации лекарственных препаратов и фармакопейными стандартами НЛП составляет основу государственного регулирования лекарственного рынка по показателям эффективности, безопасности и качества на всех этапах жизненного цикла лекарственного средства</a:t>
            </a:r>
          </a:p>
          <a:p>
            <a:r>
              <a:rPr lang="ru-RU" dirty="0" smtClean="0"/>
              <a:t>Глобализация рынка лекарственных средств привела к необходимости сближения национальных регуляторных механизмов в фармацевтическом секторе, в том числе и лекарственных средств для ветеринарного применения, прежде всего для устранения технических барьеров в международной торговле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46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Сближение регуляторных механизмов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Принципы НЛП приняты в качестве обязательных в странах ЕС</a:t>
            </a:r>
          </a:p>
          <a:p>
            <a:r>
              <a:rPr lang="ru-RU" dirty="0" smtClean="0"/>
              <a:t>В последние годы ВОЗ рекомендует их использовать во всех странах, осуществляющих разработку, производство и экспорт оригинальных лекарственных средств</a:t>
            </a:r>
          </a:p>
          <a:p>
            <a:r>
              <a:rPr lang="ru-RU" dirty="0" smtClean="0"/>
              <a:t>В России на сегодняшний день гармонизированы следующие стандарты:</a:t>
            </a:r>
          </a:p>
          <a:p>
            <a:pPr marL="0" indent="0">
              <a:buNone/>
            </a:pPr>
            <a:r>
              <a:rPr lang="ru-RU" dirty="0" smtClean="0"/>
              <a:t>   - ГОСТ  Р 52379-2005 , соответствующий </a:t>
            </a:r>
            <a:r>
              <a:rPr lang="en-US" dirty="0" smtClean="0"/>
              <a:t>GCP ICH</a:t>
            </a:r>
          </a:p>
          <a:p>
            <a:pPr marL="0" indent="0">
              <a:buNone/>
            </a:pPr>
            <a:r>
              <a:rPr lang="en-US" dirty="0" smtClean="0"/>
              <a:t>   - </a:t>
            </a:r>
            <a:r>
              <a:rPr lang="ru-RU" dirty="0" smtClean="0"/>
              <a:t>ГОСТ  Р 52249-2009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ГОСТ Р 53434-2009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930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Гармонизированные стандарты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r>
              <a:rPr lang="ru-RU" dirty="0"/>
              <a:t>- ГОСТ  Р 52379-2005 </a:t>
            </a:r>
            <a:r>
              <a:rPr lang="ru-RU" dirty="0" smtClean="0"/>
              <a:t>«Надлежащая клиническая практика» - используется в отношении организации клинических исследований лекарственных препаратов</a:t>
            </a:r>
          </a:p>
          <a:p>
            <a:r>
              <a:rPr lang="ru-RU" dirty="0" smtClean="0"/>
              <a:t>- </a:t>
            </a:r>
            <a:r>
              <a:rPr lang="ru-RU" dirty="0"/>
              <a:t>ГОСТ  Р </a:t>
            </a:r>
            <a:r>
              <a:rPr lang="ru-RU" dirty="0" smtClean="0"/>
              <a:t>52249-2009 «Правила производства и контроля качества лекарственных средств»</a:t>
            </a:r>
            <a:endParaRPr lang="ru-RU" dirty="0"/>
          </a:p>
          <a:p>
            <a:r>
              <a:rPr lang="ru-RU" dirty="0" smtClean="0"/>
              <a:t>- </a:t>
            </a:r>
            <a:r>
              <a:rPr lang="ru-RU" dirty="0"/>
              <a:t>ГОСТ Р </a:t>
            </a:r>
            <a:r>
              <a:rPr lang="ru-RU" dirty="0" smtClean="0"/>
              <a:t>53434-2009 « Принципы надлежащей лабораторной практики»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4091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16024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ГОСТ Р 53434-2009 « Принципы надлежащей лабораторной практики»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r>
              <a:rPr lang="ru-RU" dirty="0" smtClean="0"/>
              <a:t>Основаны на соответствующем руководящем документе ОЭСР.</a:t>
            </a:r>
          </a:p>
          <a:p>
            <a:r>
              <a:rPr lang="ru-RU" dirty="0" smtClean="0"/>
              <a:t>Этот стандарт положил начало в Российской Федерации нормативной базы, охватывающей  вопросы применения принципов НЛП не  только в области контроля за оборотом лекарственных средств,  но и в области контроля химических веществ, в том числе и пестицидов, а также в области безопасности окружающей среды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67890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Н</a:t>
            </a:r>
            <a:r>
              <a:rPr lang="ru-RU" sz="4000" dirty="0" smtClean="0"/>
              <a:t>адлежащая лабораторная практика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Это система обеспечения качества процессов организации, планирования порядка проведения и контроля испытаний, а также оформления, архивирования и преставления результатов этих испытаний регулирующим органам</a:t>
            </a:r>
          </a:p>
          <a:p>
            <a:r>
              <a:rPr lang="ru-RU" dirty="0" smtClean="0"/>
              <a:t>Принципы НЛП применимы для всех испытаний, в области химической и фармацевтической безопасности, проводимых в целях регистрации  лекарственных средств, кормовых добавок и химических веществ промышленного значения, и направлены на обеспечение приемлемости результатов научных исследований на этапе экспериментального изучения.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710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Цели надлежащей лабораторной практики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ru-RU" dirty="0" smtClean="0"/>
              <a:t>Содействовать получению в ходе испытаний качественных и достоверных данных о лекарственных средствах</a:t>
            </a:r>
          </a:p>
          <a:p>
            <a:r>
              <a:rPr lang="ru-RU" dirty="0" smtClean="0"/>
              <a:t>Защитить здоровье  животных и окружающую среду</a:t>
            </a:r>
          </a:p>
          <a:p>
            <a:r>
              <a:rPr lang="ru-RU" dirty="0" smtClean="0"/>
              <a:t>Способствовать признанию данных</a:t>
            </a:r>
          </a:p>
          <a:p>
            <a:pPr marL="0" indent="0">
              <a:buNone/>
            </a:pPr>
            <a:r>
              <a:rPr lang="ru-RU" dirty="0" smtClean="0"/>
              <a:t>    - избежать дублирования испытаний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- обеспечить благополучие животных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- экономить время и </a:t>
            </a:r>
            <a:r>
              <a:rPr lang="ru-RU" dirty="0" err="1" smtClean="0"/>
              <a:t>ресурсо</a:t>
            </a:r>
            <a:r>
              <a:rPr lang="ru-RU" dirty="0" smtClean="0"/>
              <a:t>-эффективность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- устранение технических барьеров в торговле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099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Надлежащая лабораторная практика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Приемлемость результатов исследований – это доказательность и надежность данных и соблюдение принципов гуманного обращения с лабораторными животными</a:t>
            </a:r>
          </a:p>
          <a:p>
            <a:r>
              <a:rPr lang="ru-RU" dirty="0" smtClean="0"/>
              <a:t>Следует отметить, что в странах с развитой контрольно – разрешительной системой результаты исследований, выполненных без соблюдения указанных принципов, не принимаются к рассмотрению при подаче заявок на регистрацию новых лекарственных средств</a:t>
            </a:r>
          </a:p>
          <a:p>
            <a:r>
              <a:rPr lang="ru-RU" dirty="0" smtClean="0"/>
              <a:t>На сегодня принципы НЛП утверждены на государственном уровне в странах ЕС, ОЭСР, АТЭС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3185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Национальная программа мониторинга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соответствии с Решением ОЭСР от 2.10.1989 о соблюдении принципов НЛП </a:t>
            </a:r>
            <a:r>
              <a:rPr lang="en-US" dirty="0" smtClean="0"/>
              <a:t>C (89)87(Final) </a:t>
            </a:r>
            <a:r>
              <a:rPr lang="ru-RU" dirty="0" smtClean="0"/>
              <a:t>каждое государство – член ОЭСР должно создать национальную Программу мониторинга (</a:t>
            </a:r>
            <a:r>
              <a:rPr lang="en-US" dirty="0" smtClean="0"/>
              <a:t>Compliance Monitoring </a:t>
            </a:r>
            <a:r>
              <a:rPr lang="en-US" dirty="0" err="1" smtClean="0"/>
              <a:t>Programme</a:t>
            </a:r>
            <a:r>
              <a:rPr lang="en-US" dirty="0" smtClean="0"/>
              <a:t>)</a:t>
            </a:r>
          </a:p>
          <a:p>
            <a:r>
              <a:rPr lang="ru-RU" dirty="0" smtClean="0"/>
              <a:t>Программу мониторинга может создать государство, не входящее в ОЭСР, но придерживающееся решения Совета о взаимном принятии данных (</a:t>
            </a:r>
            <a:r>
              <a:rPr lang="en-US" dirty="0" smtClean="0"/>
              <a:t>Mutual Acceptance of Data, MAD C(81)30(Final)</a:t>
            </a:r>
          </a:p>
          <a:p>
            <a:r>
              <a:rPr lang="ru-RU" dirty="0" smtClean="0"/>
              <a:t>Программа мониторинга должна отвечать требованиям документа ОЭСР «Руководство по процедурам мониторинга соответствия надлежащей лабораторной практики» серии документов «Принципы НЛП и мониторинг соответствия»№2</a:t>
            </a:r>
            <a:r>
              <a:rPr lang="en-US" dirty="0" smtClean="0"/>
              <a:t>ENV/JM/MONO(95)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1048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Решение </a:t>
            </a:r>
            <a:r>
              <a:rPr lang="ru-RU" sz="3200" dirty="0"/>
              <a:t>Совета о взаимном принятии </a:t>
            </a:r>
            <a:r>
              <a:rPr lang="ru-RU" sz="3200" dirty="0" smtClean="0"/>
              <a:t>данных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/>
              <a:t>(</a:t>
            </a:r>
            <a:r>
              <a:rPr lang="ru-RU" sz="3200" dirty="0" err="1"/>
              <a:t>Mutual</a:t>
            </a:r>
            <a:r>
              <a:rPr lang="ru-RU" sz="3200" dirty="0"/>
              <a:t> </a:t>
            </a:r>
            <a:r>
              <a:rPr lang="ru-RU" sz="3200" dirty="0" err="1"/>
              <a:t>Acceptance</a:t>
            </a:r>
            <a:r>
              <a:rPr lang="ru-RU" sz="3200" dirty="0"/>
              <a:t> </a:t>
            </a:r>
            <a:r>
              <a:rPr lang="ru-RU" sz="3200" dirty="0" err="1"/>
              <a:t>of</a:t>
            </a:r>
            <a:r>
              <a:rPr lang="ru-RU" sz="3200" dirty="0"/>
              <a:t> </a:t>
            </a:r>
            <a:r>
              <a:rPr lang="ru-RU" sz="3200" dirty="0" err="1"/>
              <a:t>Data</a:t>
            </a:r>
            <a:r>
              <a:rPr lang="ru-RU" sz="3200" dirty="0"/>
              <a:t>, MAD C(81)30(</a:t>
            </a:r>
            <a:r>
              <a:rPr lang="ru-RU" sz="3200" dirty="0" err="1"/>
              <a:t>Final</a:t>
            </a:r>
            <a:r>
              <a:rPr lang="ru-RU" sz="3200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Данные, полученные в ходе испытаний в государстве – члене ОЭСР , будут приниматься прочими государствами – членами ОЭСР для целей оценки и прочего использования, относящегося к сфере лекарственных средств и окружающей среды</a:t>
            </a:r>
          </a:p>
          <a:p>
            <a:r>
              <a:rPr lang="ru-RU" dirty="0" smtClean="0"/>
              <a:t>При проведении испытаний государства- члены  должны применять Руководство ОЭСР по проведению испытаний и Принципы ОЭСР по надлежащей лабораторной практике, указанные в Приложениях 1 и 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3958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Решением ОЭСР от 2.10.1989 о соблюдении принципов НЛП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C </a:t>
            </a:r>
            <a:r>
              <a:rPr lang="ru-RU" sz="3600" dirty="0"/>
              <a:t>(89)87(</a:t>
            </a:r>
            <a:r>
              <a:rPr lang="ru-RU" sz="3600" dirty="0" err="1"/>
              <a:t>Final</a:t>
            </a:r>
            <a:r>
              <a:rPr lang="ru-RU" sz="3600" dirty="0"/>
              <a:t>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соответствии с Решением государства-члены должны:</a:t>
            </a:r>
          </a:p>
          <a:p>
            <a:r>
              <a:rPr lang="ru-RU" dirty="0" smtClean="0"/>
              <a:t>Создать национальные программы мониторинга</a:t>
            </a:r>
          </a:p>
          <a:p>
            <a:r>
              <a:rPr lang="ru-RU" dirty="0" smtClean="0"/>
              <a:t>Назначить уполномоченный орган для выполнения функций, требуемых при процедуре мониторинга</a:t>
            </a:r>
          </a:p>
          <a:p>
            <a:r>
              <a:rPr lang="ru-RU" dirty="0" smtClean="0"/>
              <a:t>Обязать администрацию испытательных центров выпускать в соответствующих случаях декларацию, подтверждающую, что исследования было проведено в соответствии с Принципами НЛП и согласно другим положениям национального законодательства, относящегося к НЛП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7182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Основные определения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Мониторинг соответствия НЛП – периодическая инспекция испытательных центров и/или аудит исследований с целью подтверждения принципов НЛП</a:t>
            </a:r>
          </a:p>
          <a:p>
            <a:r>
              <a:rPr lang="ru-RU" dirty="0" smtClean="0"/>
              <a:t>Национальная программа – определенная схема, установленная государством для мониторинга соответствия испытательных центров в пределах его территории посредством инспекций и аудитов исследований</a:t>
            </a:r>
          </a:p>
          <a:p>
            <a:r>
              <a:rPr lang="ru-RU" dirty="0" smtClean="0"/>
              <a:t>Национальный орган мониторинга – юридическое лицо, основанное в пределах государства и несущее ответственность за мониторинг соответствия испытательных центров данного государства и выполнение прочих функций, относящихся к НЛП и установленных для соблюдения на национальном уровне</a:t>
            </a:r>
          </a:p>
          <a:p>
            <a:r>
              <a:rPr lang="ru-RU" dirty="0" smtClean="0"/>
              <a:t>Национальный регулирующий орган – юридическое лицо, несущее правовую ответственность за аспекты контроля лекарственных препаратов, кормовых добавок и химической продукции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348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Инспекция и / или аудит  испытательного центра-осмотр процедур и методик, направленный на оценку степени соответствия ИЦ принципам НЛП. Инспекции подвергается административная структура, план </a:t>
            </a:r>
            <a:r>
              <a:rPr lang="ru-RU" dirty="0" err="1" smtClean="0"/>
              <a:t>исследовани</a:t>
            </a:r>
            <a:r>
              <a:rPr lang="ru-RU" dirty="0" smtClean="0"/>
              <a:t>, операционные процедуры, персонал, качество и полнота данных исследований и финальный отчет исследований.</a:t>
            </a:r>
          </a:p>
          <a:p>
            <a:r>
              <a:rPr lang="ru-RU" dirty="0" smtClean="0"/>
              <a:t>Инспектор – лицо, проводящее инспекцию и аудит исследования по поручению Рационального органа по мониторингу.</a:t>
            </a:r>
          </a:p>
          <a:p>
            <a:r>
              <a:rPr lang="ru-RU" dirty="0" smtClean="0"/>
              <a:t>Статус соответствия – уровень соблюдения ИЦ Принципов НЛП, оцененный Национальным органом по мониторингу</a:t>
            </a:r>
          </a:p>
        </p:txBody>
      </p:sp>
    </p:spTree>
    <p:extLst>
      <p:ext uri="{BB962C8B-B14F-4D97-AF65-F5344CB8AC3E}">
        <p14:creationId xmlns:p14="http://schemas.microsoft.com/office/powerpoint/2010/main" xmlns="" val="1635940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Аудит исследования  и/ или части исследования– сравнение первичных данных исследования и сопутствующих записей с данными и записями, содержащимися в промежуточных и заключительных отчетах, с целью определения точности отражения первичных данных в отчетах, оценки степени соответствия проведенного исследования плану исследования и стандартным операционным процедурам, получения дополнительной информации, не представленной в отчете, установления данных использования методики, которые могли повлиять на достоверность данных.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9777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НЛП исследование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r>
              <a:rPr lang="ru-RU" dirty="0" smtClean="0"/>
              <a:t>Неклиническое исследование фармацевтической, медицинской и экологической безопасности, включающее эксперимент или ряд экспериментов, при которых исследуемый объект исследуется в лабораторных или полевых условиях с целью получения данных о его свойствах и/или безопасности, предназначенных для подачи в Регулирующие органы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3680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НЛП исследование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r>
              <a:rPr lang="ru-RU" dirty="0" smtClean="0"/>
              <a:t>План исследования</a:t>
            </a:r>
          </a:p>
          <a:p>
            <a:r>
              <a:rPr lang="ru-RU" dirty="0" smtClean="0"/>
              <a:t>Стандартная операционная процедура</a:t>
            </a:r>
          </a:p>
          <a:p>
            <a:r>
              <a:rPr lang="ru-RU" dirty="0" smtClean="0"/>
              <a:t>Проведение исследования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роль персонала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первичные данные исследования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финальный отчет об исследовании</a:t>
            </a:r>
          </a:p>
          <a:p>
            <a:pPr marL="0" indent="0">
              <a:buNone/>
            </a:pPr>
            <a:r>
              <a:rPr lang="ru-RU" dirty="0" smtClean="0"/>
              <a:t>   - архивирование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8979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План исследования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r>
              <a:rPr lang="ru-RU" dirty="0" smtClean="0"/>
              <a:t>План исследования- документ, включающий, в том числе дополнения и изменения, который определяет цели и методологию эксперимента для проведения исследования. </a:t>
            </a:r>
            <a:endParaRPr lang="ru-RU" dirty="0"/>
          </a:p>
          <a:p>
            <a:r>
              <a:rPr lang="ru-RU" dirty="0" smtClean="0"/>
              <a:t>Должен соответствовать принципам НЛП</a:t>
            </a:r>
          </a:p>
          <a:p>
            <a:r>
              <a:rPr lang="ru-RU" dirty="0" smtClean="0"/>
              <a:t>Это важнейший документ для восстановления (реконструкции)исследования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1877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План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Заказчик согласовывает с ИЦ  структуру исследования</a:t>
            </a:r>
          </a:p>
          <a:p>
            <a:r>
              <a:rPr lang="ru-RU" dirty="0" smtClean="0"/>
              <a:t>В план исследования включена администрация, персонал и материальные ресурсы</a:t>
            </a:r>
          </a:p>
          <a:p>
            <a:r>
              <a:rPr lang="ru-RU" dirty="0" smtClean="0"/>
              <a:t>Руководитель исследования несет ответственность за научное и техническое проведение исследования</a:t>
            </a:r>
          </a:p>
          <a:p>
            <a:r>
              <a:rPr lang="ru-RU" dirty="0" smtClean="0"/>
              <a:t>План служит рабочим инструментом для технического персонала, фактически осуществляющего исследование</a:t>
            </a:r>
          </a:p>
          <a:p>
            <a:r>
              <a:rPr lang="ru-RU" dirty="0" smtClean="0"/>
              <a:t>План должен учитывать цели исследования и потребность заказчика, должен быть понятно написанным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5466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плана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Дополнение или изменение плана исследования означает преднамеренное изменение плана исследования после даты начала исследования</a:t>
            </a:r>
          </a:p>
          <a:p>
            <a:r>
              <a:rPr lang="ru-RU" dirty="0" smtClean="0"/>
              <a:t>Может быть связан с: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- предвиденными обстоятельствами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- преднамеренными, запланированными системными изменениями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Форма изменения плана должна быть стандартизирована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датирована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наличие подписи руководителя исследования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наличие подписи администрации ИЦ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хранится вместе с планом исследования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706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Отклонение </a:t>
            </a:r>
            <a:r>
              <a:rPr lang="ru-RU" dirty="0"/>
              <a:t>плана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r>
              <a:rPr lang="ru-RU" dirty="0" smtClean="0"/>
              <a:t>Отклонение плана исследования означает непреднамеренное изменение плана исследования после  даты начала исследования</a:t>
            </a:r>
          </a:p>
          <a:p>
            <a:r>
              <a:rPr lang="ru-RU" dirty="0" smtClean="0"/>
              <a:t>Отклонение должно быть описано, объяснено, подтверждено и подписано руководителем исследования</a:t>
            </a:r>
          </a:p>
          <a:p>
            <a:r>
              <a:rPr lang="ru-RU" dirty="0" smtClean="0"/>
              <a:t>Руководитель должен быть проинформирован о отклонении в плане исследования</a:t>
            </a:r>
          </a:p>
          <a:p>
            <a:r>
              <a:rPr lang="ru-RU" dirty="0" smtClean="0"/>
              <a:t>Отклонение храниться вместе с первичными данными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833916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Стандартные операционные процедуры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r>
              <a:rPr lang="ru-RU" dirty="0" smtClean="0"/>
              <a:t>СОП предназначены для отсечения ненужных повторений в плане исследования</a:t>
            </a:r>
          </a:p>
          <a:p>
            <a:r>
              <a:rPr lang="ru-RU" dirty="0" smtClean="0"/>
              <a:t>СОП – задокументированная операционная процедура, описывающая способ проведения исследования и любую другую деятельность, детально не прописанную в плане исследования или руководстве по проведению испытаний</a:t>
            </a:r>
          </a:p>
          <a:p>
            <a:r>
              <a:rPr lang="ru-RU" dirty="0" smtClean="0"/>
              <a:t>СОП – должен быть законченным, кратким, не содержащим ненужную информацию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4620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Роль Руководителя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Несет  окончательную ответственность и контроль за  научное проведение исследования</a:t>
            </a:r>
          </a:p>
          <a:p>
            <a:r>
              <a:rPr lang="ru-RU" dirty="0" smtClean="0"/>
              <a:t>Координирует участие администрации и научно-технического персонала ИЦ</a:t>
            </a:r>
          </a:p>
          <a:p>
            <a:r>
              <a:rPr lang="ru-RU" dirty="0" smtClean="0"/>
              <a:t>Участвует в разработке и утверждении плана исследования</a:t>
            </a:r>
          </a:p>
          <a:p>
            <a:r>
              <a:rPr lang="ru-RU" dirty="0" smtClean="0"/>
              <a:t>Координирует вопросы, связанные с наличием  квалифицированного персонала, лабораторного оборудования и надлежащего проведения исследования</a:t>
            </a:r>
          </a:p>
          <a:p>
            <a:r>
              <a:rPr lang="ru-RU" dirty="0" smtClean="0"/>
              <a:t>Ведет наблюдение за сбором, анализом и процессом составления и подачи отчета об исследовании</a:t>
            </a:r>
          </a:p>
          <a:p>
            <a:r>
              <a:rPr lang="ru-RU" dirty="0" smtClean="0"/>
              <a:t>Несет ответственность за финальный отчет, научные выводы, в соответствии с национальными законодательными актами НЛП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1635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Роль персонала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Персонал, проводящий исследование должен знать основные Принципы НЛП</a:t>
            </a:r>
          </a:p>
          <a:p>
            <a:r>
              <a:rPr lang="ru-RU" dirty="0" smtClean="0"/>
              <a:t>Использовать меры предосторожности во избежание вреда здоровью и обеспечения чистоты исследования</a:t>
            </a:r>
          </a:p>
          <a:p>
            <a:r>
              <a:rPr lang="ru-RU" dirty="0" smtClean="0"/>
              <a:t>Соблюдать инструкции, указанные в Плане исследования и соответствующих СОП, информировать Руководителя исследования об отклонениях в исследовании</a:t>
            </a:r>
          </a:p>
          <a:p>
            <a:r>
              <a:rPr lang="ru-RU" dirty="0" smtClean="0"/>
              <a:t>Осуществлять точную запись первичных данных исследования в соответствии с Принципами НЛП </a:t>
            </a:r>
          </a:p>
          <a:p>
            <a:r>
              <a:rPr lang="ru-RU" dirty="0" smtClean="0"/>
              <a:t>Отвечать за качество данных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1876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Первичные данные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r>
              <a:rPr lang="ru-RU" dirty="0" smtClean="0"/>
              <a:t>Запись всей деятельности, проводимой при исследовании</a:t>
            </a:r>
          </a:p>
          <a:p>
            <a:r>
              <a:rPr lang="ru-RU" dirty="0" smtClean="0"/>
              <a:t>Корректировка первичных данных, в соответствии с законодательными актами по НЛП</a:t>
            </a:r>
          </a:p>
          <a:p>
            <a:r>
              <a:rPr lang="ru-RU" dirty="0" smtClean="0"/>
              <a:t>При этом, изменения в первичных данных должны:</a:t>
            </a:r>
          </a:p>
          <a:p>
            <a:pPr marL="0" indent="0">
              <a:buNone/>
            </a:pPr>
            <a:r>
              <a:rPr lang="ru-RU" dirty="0" smtClean="0"/>
              <a:t>   - не закрывать предыдущую запись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указывать причину внесения изменений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 сопровождаться подписью и расшифровкой инициалов и указание даты изменения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92269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Финальный отчет об исследовании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Для каждого исследования оформляется отдельный отчет</a:t>
            </a:r>
          </a:p>
          <a:p>
            <a:r>
              <a:rPr lang="ru-RU" dirty="0" smtClean="0"/>
              <a:t>Корректировки и дополнения к финальному отчету вносятся в виде изменений</a:t>
            </a:r>
          </a:p>
          <a:p>
            <a:r>
              <a:rPr lang="ru-RU" dirty="0" smtClean="0"/>
              <a:t>Форматирование не рассматривается как корректировка</a:t>
            </a:r>
          </a:p>
          <a:p>
            <a:r>
              <a:rPr lang="ru-RU" dirty="0" smtClean="0"/>
              <a:t>Должен быть всегда оригинальным</a:t>
            </a:r>
          </a:p>
          <a:p>
            <a:r>
              <a:rPr lang="ru-RU" dirty="0" smtClean="0"/>
              <a:t>Руководитель ставить свою подпись, принимая ответственность за достоверность данных и соответствие Принципам НЛП</a:t>
            </a:r>
          </a:p>
          <a:p>
            <a:r>
              <a:rPr lang="ru-RU" dirty="0" smtClean="0"/>
              <a:t>Ответственный исследователь или привлеченные специалисты также ставят свою подпись и дату</a:t>
            </a:r>
          </a:p>
          <a:p>
            <a:r>
              <a:rPr lang="ru-RU" dirty="0" smtClean="0"/>
              <a:t>Заключение ИЦ подается администрации, подтверждающее, что Финальный отчет отражает первичные данные исследования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3463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Признание и мониторинг соответствия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Признание соответствия испытательных центров принципам НЛП (первичная оценка)</a:t>
            </a:r>
          </a:p>
          <a:p>
            <a:r>
              <a:rPr lang="ru-RU" dirty="0" smtClean="0"/>
              <a:t>Мониторинг соответствия испытательных центров принципам НЛП (повторная оценка в целях подтверждения статуса соответствия)</a:t>
            </a:r>
          </a:p>
          <a:p>
            <a:r>
              <a:rPr lang="ru-RU" dirty="0" smtClean="0"/>
              <a:t>Внеплановые проверки соответствия (осуществляются в соответствии с положениями Федерального закона № 294-ФЗ «О защите прав юридических лиц и индивидуальных предпринимателей при осуществлении государственного контроля (надзора) и муниципального </a:t>
            </a:r>
            <a:r>
              <a:rPr lang="ru-RU" dirty="0" err="1" smtClean="0"/>
              <a:t>контрроля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7941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Сравнение НЛП  и ИСО/МЭК 17025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Испытательный центр , аккредитованный в соответствии </a:t>
            </a:r>
            <a:r>
              <a:rPr lang="ru-RU" dirty="0"/>
              <a:t>с ИСО/МЭК </a:t>
            </a:r>
            <a:r>
              <a:rPr lang="ru-RU" dirty="0" smtClean="0"/>
              <a:t>17025 может рассматриваться лишь соответствующий многим требованиям  НЛП</a:t>
            </a:r>
          </a:p>
          <a:p>
            <a:r>
              <a:rPr lang="ru-RU" dirty="0" smtClean="0"/>
              <a:t>Принципы НЛП  предусматривают более строгие требования в части:</a:t>
            </a:r>
          </a:p>
          <a:p>
            <a:pPr marL="0" indent="0">
              <a:buNone/>
            </a:pPr>
            <a:r>
              <a:rPr lang="ru-RU" dirty="0" smtClean="0"/>
              <a:t>  - использования плана исследований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- записи данных и подаче отчетов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- работы с архивными данными, позволяющими    полностью восстановить исследование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-наличием программы независимого обеспечения качества, включая внутренний аудит всего исследования или его части.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6668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Присоединение России к ОЭСР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рамках присоединения Российской Федерации к ОЭСР с целью дальнейшего развития нормативно – правовой базы в области НЛП гармонизировано  с руководящими документами ОЭСР 14 документов.</a:t>
            </a:r>
          </a:p>
          <a:p>
            <a:r>
              <a:rPr lang="ru-RU" dirty="0" smtClean="0"/>
              <a:t>Рассматривается степень готовности российских лабораторий и испытательных центров к проведению инспекций инспекторами ОЭСР</a:t>
            </a:r>
          </a:p>
          <a:p>
            <a:r>
              <a:rPr lang="ru-RU" dirty="0" smtClean="0"/>
              <a:t>Началась подготовка национальных НЛП инспекторов</a:t>
            </a:r>
          </a:p>
          <a:p>
            <a:r>
              <a:rPr lang="ru-RU" dirty="0" smtClean="0"/>
              <a:t>Обсуждается стратегия России, в части обеспечения взаимного принятия данных, особенно после вступления в ОЭСР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49490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65836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endParaRPr lang="ru-RU" sz="4400" dirty="0" smtClean="0"/>
          </a:p>
          <a:p>
            <a:endParaRPr lang="ru-RU" sz="4400" dirty="0"/>
          </a:p>
          <a:p>
            <a:endParaRPr lang="ru-RU" sz="4400" dirty="0" smtClean="0"/>
          </a:p>
          <a:p>
            <a:r>
              <a:rPr lang="ru-RU" sz="4400" dirty="0" smtClean="0"/>
              <a:t>СПАСИБО ЗА ВНИМАНИЕ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3569175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270</TotalTime>
  <Words>1709</Words>
  <Application>Microsoft Office PowerPoint</Application>
  <PresentationFormat>Экран (4:3)</PresentationFormat>
  <Paragraphs>149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Надлежащая лабораторная практика</vt:lpstr>
      <vt:lpstr>Историческая справка</vt:lpstr>
      <vt:lpstr>Историческая справка</vt:lpstr>
      <vt:lpstr>Сближение регуляторных механизмов</vt:lpstr>
      <vt:lpstr>Гармонизированные стандарты</vt:lpstr>
      <vt:lpstr>ГОСТ Р 53434-2009 « Принципы надлежащей лабораторной практики» </vt:lpstr>
      <vt:lpstr> Надлежащая лабораторная практика</vt:lpstr>
      <vt:lpstr>Цели надлежащей лабораторной практики</vt:lpstr>
      <vt:lpstr>Надлежащая лабораторная практика</vt:lpstr>
      <vt:lpstr>Национальная программа мониторинга</vt:lpstr>
      <vt:lpstr>Решение Совета о взаимном принятии данных  (Mutual Acceptance of Data, MAD C(81)30(Final)</vt:lpstr>
      <vt:lpstr>Решением ОЭСР от 2.10.1989 о соблюдении принципов НЛП  C (89)87(Final) </vt:lpstr>
      <vt:lpstr>Основные определения</vt:lpstr>
      <vt:lpstr>Основные определения</vt:lpstr>
      <vt:lpstr>Основные определения</vt:lpstr>
      <vt:lpstr>НЛП исследование</vt:lpstr>
      <vt:lpstr>НЛП исследование</vt:lpstr>
      <vt:lpstr>План исследования</vt:lpstr>
      <vt:lpstr>План исследования</vt:lpstr>
      <vt:lpstr>Изменение плана исследования</vt:lpstr>
      <vt:lpstr>Отклонение плана исследования</vt:lpstr>
      <vt:lpstr>Стандартные операционные процедуры</vt:lpstr>
      <vt:lpstr>Роль Руководителя исследования</vt:lpstr>
      <vt:lpstr>Роль персонала</vt:lpstr>
      <vt:lpstr>Первичные данные исследования</vt:lpstr>
      <vt:lpstr>Финальный отчет об исследовании</vt:lpstr>
      <vt:lpstr>Признание и мониторинг соответствия</vt:lpstr>
      <vt:lpstr>Сравнение НЛП  и ИСО/МЭК 17025</vt:lpstr>
      <vt:lpstr>Присоединение России к ОЭСР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Надлежащая лабораторная практика</dc:title>
  <dc:creator>Татьяна</dc:creator>
  <cp:lastModifiedBy>user</cp:lastModifiedBy>
  <cp:revision>48</cp:revision>
  <dcterms:created xsi:type="dcterms:W3CDTF">2013-06-23T09:34:20Z</dcterms:created>
  <dcterms:modified xsi:type="dcterms:W3CDTF">2013-06-24T05:13:08Z</dcterms:modified>
</cp:coreProperties>
</file>