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5"/>
  </p:notesMasterIdLst>
  <p:sldIdLst>
    <p:sldId id="276" r:id="rId4"/>
    <p:sldId id="257" r:id="rId5"/>
    <p:sldId id="267" r:id="rId6"/>
    <p:sldId id="264" r:id="rId7"/>
    <p:sldId id="268" r:id="rId8"/>
    <p:sldId id="274" r:id="rId9"/>
    <p:sldId id="275" r:id="rId10"/>
    <p:sldId id="272" r:id="rId11"/>
    <p:sldId id="273" r:id="rId12"/>
    <p:sldId id="271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2.0833333333333715E-3"/>
                  <c:y val="-5.3124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24999999999992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d/m/yyyy;@</c:formatCode>
                <c:ptCount val="5"/>
                <c:pt idx="0">
                  <c:v>40179</c:v>
                </c:pt>
                <c:pt idx="1">
                  <c:v>40756</c:v>
                </c:pt>
                <c:pt idx="2">
                  <c:v>40909</c:v>
                </c:pt>
                <c:pt idx="3">
                  <c:v>41091</c:v>
                </c:pt>
                <c:pt idx="4">
                  <c:v>41275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456</c:v>
                </c:pt>
                <c:pt idx="1">
                  <c:v>4</c:v>
                </c:pt>
                <c:pt idx="2">
                  <c:v>23</c:v>
                </c:pt>
                <c:pt idx="3">
                  <c:v>70</c:v>
                </c:pt>
                <c:pt idx="4">
                  <c:v>105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Лист1!$A$2:$A$6</c:f>
              <c:numCache>
                <c:formatCode>d/m/yyyy;@</c:formatCode>
                <c:ptCount val="5"/>
                <c:pt idx="0">
                  <c:v>40179</c:v>
                </c:pt>
                <c:pt idx="1">
                  <c:v>40756</c:v>
                </c:pt>
                <c:pt idx="2">
                  <c:v>40909</c:v>
                </c:pt>
                <c:pt idx="3">
                  <c:v>41091</c:v>
                </c:pt>
                <c:pt idx="4">
                  <c:v>41275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Лист1!$A$2:$A$6</c:f>
              <c:numCache>
                <c:formatCode>d/m/yyyy;@</c:formatCode>
                <c:ptCount val="5"/>
                <c:pt idx="0">
                  <c:v>40179</c:v>
                </c:pt>
                <c:pt idx="1">
                  <c:v>40756</c:v>
                </c:pt>
                <c:pt idx="2">
                  <c:v>40909</c:v>
                </c:pt>
                <c:pt idx="3">
                  <c:v>41091</c:v>
                </c:pt>
                <c:pt idx="4">
                  <c:v>41275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78496"/>
        <c:axId val="21580032"/>
      </c:barChart>
      <c:catAx>
        <c:axId val="21578496"/>
        <c:scaling>
          <c:orientation val="minMax"/>
        </c:scaling>
        <c:delete val="0"/>
        <c:axPos val="b"/>
        <c:numFmt formatCode="dd/mm/yy;@" sourceLinked="0"/>
        <c:majorTickMark val="out"/>
        <c:minorTickMark val="none"/>
        <c:tickLblPos val="nextTo"/>
        <c:crossAx val="21580032"/>
        <c:crosses val="autoZero"/>
        <c:auto val="0"/>
        <c:lblAlgn val="ctr"/>
        <c:lblOffset val="100"/>
        <c:noMultiLvlLbl val="0"/>
      </c:catAx>
      <c:valAx>
        <c:axId val="2158003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1578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949803149606298E-2"/>
          <c:y val="6.7622078228570262E-2"/>
          <c:w val="0.96822550306211719"/>
          <c:h val="0.7504707621637687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Инспекторов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49</c:v>
                </c:pt>
                <c:pt idx="1">
                  <c:v>23</c:v>
                </c:pt>
                <c:pt idx="2">
                  <c:v>49</c:v>
                </c:pt>
                <c:pt idx="3">
                  <c:v>118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Специалистов, не осуществляющих надзор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24</c:v>
                </c:pt>
                <c:pt idx="1">
                  <c:v>26</c:v>
                </c:pt>
                <c:pt idx="2">
                  <c:v>20</c:v>
                </c:pt>
                <c:pt idx="3">
                  <c:v>37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000768"/>
        <c:axId val="69069056"/>
      </c:barChart>
      <c:catAx>
        <c:axId val="26000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9069056"/>
        <c:crosses val="autoZero"/>
        <c:auto val="1"/>
        <c:lblAlgn val="ctr"/>
        <c:lblOffset val="100"/>
        <c:noMultiLvlLbl val="0"/>
      </c:catAx>
      <c:valAx>
        <c:axId val="6906905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6000768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2.9979111986001745E-2"/>
          <c:y val="0.92203147084190673"/>
          <c:w val="0.94918755468066496"/>
          <c:h val="6.8731457746616667E-2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949803149606298E-2"/>
          <c:y val="6.7622078228570262E-2"/>
          <c:w val="0.96822550306211719"/>
          <c:h val="0.7504707621637687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Заработная плата специалистов инспекции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26.8</c:v>
                </c:pt>
                <c:pt idx="1">
                  <c:v>58.5</c:v>
                </c:pt>
                <c:pt idx="2">
                  <c:v>86.6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Материальные затраты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29.8</c:v>
                </c:pt>
                <c:pt idx="1">
                  <c:v>39</c:v>
                </c:pt>
                <c:pt idx="2">
                  <c:v>73.099999999999994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634496"/>
        <c:axId val="22636032"/>
      </c:barChart>
      <c:catAx>
        <c:axId val="22634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636032"/>
        <c:crosses val="autoZero"/>
        <c:auto val="1"/>
        <c:lblAlgn val="ctr"/>
        <c:lblOffset val="100"/>
        <c:noMultiLvlLbl val="0"/>
      </c:catAx>
      <c:valAx>
        <c:axId val="2263603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2634496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2.9979111986001745E-2"/>
          <c:y val="0.92203147084190673"/>
          <c:w val="0.94918755468066496"/>
          <c:h val="6.8731457746616667E-2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endParaRPr lang="ru-RU" dirty="0"/>
          </a:p>
        </c:rich>
      </c:tx>
      <c:layout>
        <c:manualLayout>
          <c:xMode val="edge"/>
          <c:yMode val="edge"/>
          <c:x val="0.2222597299255448"/>
          <c:y val="1.216339946902451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9381014873140857E-2"/>
          <c:y val="3.7790923600879288E-2"/>
          <c:w val="0.96047965879265096"/>
          <c:h val="0.81857133390654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проверки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400">
                    <a:solidFill>
                      <a:srgbClr val="FFFF00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1425</c:v>
                </c:pt>
                <c:pt idx="1">
                  <c:v>778</c:v>
                </c:pt>
                <c:pt idx="2">
                  <c:v>926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Внеплановые проверки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400">
                    <a:solidFill>
                      <a:srgbClr val="FFFF00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750</c:v>
                </c:pt>
                <c:pt idx="1">
                  <c:v>868</c:v>
                </c:pt>
                <c:pt idx="2">
                  <c:v>1119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2612608"/>
        <c:axId val="19643776"/>
      </c:barChart>
      <c:catAx>
        <c:axId val="22612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643776"/>
        <c:crosses val="autoZero"/>
        <c:auto val="1"/>
        <c:lblAlgn val="ctr"/>
        <c:lblOffset val="100"/>
        <c:noMultiLvlLbl val="0"/>
      </c:catAx>
      <c:valAx>
        <c:axId val="196437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2612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7334317585301852E-2"/>
          <c:y val="0.93860304313715226"/>
          <c:w val="0.88185115923009638"/>
          <c:h val="5.6487425522985524E-2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endParaRPr lang="ru-RU" dirty="0"/>
          </a:p>
        </c:rich>
      </c:tx>
      <c:layout>
        <c:manualLayout>
          <c:xMode val="edge"/>
          <c:yMode val="edge"/>
          <c:x val="0.32013481636960972"/>
          <c:y val="4.164274957103531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4437296461537812E-2"/>
          <c:y val="4.4057617797775277E-2"/>
          <c:w val="0.88844124821475967"/>
          <c:h val="0.760963942007249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проверок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10115</c:v>
                </c:pt>
                <c:pt idx="1">
                  <c:v>3296</c:v>
                </c:pt>
                <c:pt idx="2">
                  <c:v>1036</c:v>
                </c:pt>
                <c:pt idx="3">
                  <c:v>7262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Выявлено нарушений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3331</c:v>
                </c:pt>
                <c:pt idx="1">
                  <c:v>2107</c:v>
                </c:pt>
                <c:pt idx="2">
                  <c:v>775</c:v>
                </c:pt>
                <c:pt idx="3">
                  <c:v>2332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6037248"/>
        <c:axId val="26051328"/>
      </c:barChart>
      <c:catAx>
        <c:axId val="260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26051328"/>
        <c:crosses val="autoZero"/>
        <c:auto val="1"/>
        <c:lblAlgn val="ctr"/>
        <c:lblOffset val="100"/>
        <c:noMultiLvlLbl val="0"/>
      </c:catAx>
      <c:valAx>
        <c:axId val="26051328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2603724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 штрафов, млн. руб.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6.85</c:v>
                </c:pt>
                <c:pt idx="1">
                  <c:v>6.1</c:v>
                </c:pt>
                <c:pt idx="2">
                  <c:v>5.73</c:v>
                </c:pt>
                <c:pt idx="3">
                  <c:v>12.1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2065920"/>
        <c:axId val="22077440"/>
      </c:barChart>
      <c:catAx>
        <c:axId val="2206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2077440"/>
        <c:crosses val="autoZero"/>
        <c:auto val="1"/>
        <c:lblAlgn val="ctr"/>
        <c:lblOffset val="100"/>
        <c:noMultiLvlLbl val="0"/>
      </c:catAx>
      <c:valAx>
        <c:axId val="22077440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2206592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64348206474189"/>
          <c:y val="2.6945308545964029E-2"/>
          <c:w val="0.70074048556430446"/>
          <c:h val="0.946109382908071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 наложеных штрафов, тыс. руб.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Краснодарский край</c:v>
                </c:pt>
                <c:pt idx="1">
                  <c:v>Ростовская область </c:v>
                </c:pt>
                <c:pt idx="2">
                  <c:v>Ставропольский край</c:v>
                </c:pt>
                <c:pt idx="3">
                  <c:v>Санкт-Петербург</c:v>
                </c:pt>
                <c:pt idx="4">
                  <c:v>Волгоградская область</c:v>
                </c:pt>
                <c:pt idx="5">
                  <c:v>Московская область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12100</c:v>
                </c:pt>
                <c:pt idx="1">
                  <c:v>5756</c:v>
                </c:pt>
                <c:pt idx="2">
                  <c:v>2217</c:v>
                </c:pt>
                <c:pt idx="3">
                  <c:v>2043</c:v>
                </c:pt>
                <c:pt idx="4">
                  <c:v>1326</c:v>
                </c:pt>
                <c:pt idx="5">
                  <c:v>1046.5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169728"/>
        <c:axId val="26171648"/>
      </c:barChart>
      <c:catAx>
        <c:axId val="26169728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26171648"/>
        <c:crossesAt val="0"/>
        <c:auto val="1"/>
        <c:lblAlgn val="ctr"/>
        <c:lblOffset val="100"/>
        <c:noMultiLvlLbl val="0"/>
      </c:catAx>
      <c:valAx>
        <c:axId val="2617164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6169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0164577865266844"/>
          <c:y val="0.4881849547581133"/>
          <c:w val="0.36728269903762034"/>
          <c:h val="0.2710020616555966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64348206474189"/>
          <c:y val="2.6945308545964029E-2"/>
          <c:w val="0.70074048556430446"/>
          <c:h val="0.946109382908071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проведенных проверок, ед.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Краснодарский край</c:v>
                </c:pt>
                <c:pt idx="1">
                  <c:v>Ставропольский край</c:v>
                </c:pt>
                <c:pt idx="2">
                  <c:v>Ростовская область </c:v>
                </c:pt>
                <c:pt idx="3">
                  <c:v>Волгоградская область</c:v>
                </c:pt>
                <c:pt idx="4">
                  <c:v>Московская область</c:v>
                </c:pt>
                <c:pt idx="5">
                  <c:v>Санкт-Петербург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7262</c:v>
                </c:pt>
                <c:pt idx="1">
                  <c:v>1740</c:v>
                </c:pt>
                <c:pt idx="2">
                  <c:v>1458</c:v>
                </c:pt>
                <c:pt idx="3">
                  <c:v>736</c:v>
                </c:pt>
                <c:pt idx="4">
                  <c:v>521</c:v>
                </c:pt>
                <c:pt idx="5">
                  <c:v>464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277760"/>
        <c:axId val="26313088"/>
      </c:barChart>
      <c:catAx>
        <c:axId val="26277760"/>
        <c:scaling>
          <c:orientation val="maxMin"/>
        </c:scaling>
        <c:delete val="0"/>
        <c:axPos val="l"/>
        <c:majorTickMark val="out"/>
        <c:minorTickMark val="none"/>
        <c:tickLblPos val="nextTo"/>
        <c:crossAx val="26313088"/>
        <c:crossesAt val="0"/>
        <c:auto val="1"/>
        <c:lblAlgn val="ctr"/>
        <c:lblOffset val="100"/>
        <c:noMultiLvlLbl val="0"/>
      </c:catAx>
      <c:valAx>
        <c:axId val="2631308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6277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0164577865266844"/>
          <c:y val="0.4881849547581133"/>
          <c:w val="0.36728269903762034"/>
          <c:h val="0.2174214439136392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0.27557</cdr:x>
      <cdr:y>0.60631</cdr:y>
    </cdr:from>
    <cdr:to>
      <cdr:x>0.34644</cdr:x>
      <cdr:y>0.6949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79848" y="2464048"/>
          <a:ext cx="43204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0.27557</cdr:x>
      <cdr:y>0.60631</cdr:y>
    </cdr:from>
    <cdr:to>
      <cdr:x>0.34644</cdr:x>
      <cdr:y>0.6949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79848" y="2464048"/>
          <a:ext cx="43204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0.1535</cdr:x>
      <cdr:y>0.61187</cdr:y>
    </cdr:from>
    <cdr:to>
      <cdr:x>0.20863</cdr:x>
      <cdr:y>0.68114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03648" y="3816424"/>
          <a:ext cx="504109" cy="432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29,8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0.79137</cdr:x>
      <cdr:y>0.23089</cdr:y>
    </cdr:from>
    <cdr:to>
      <cdr:x>0.84649</cdr:x>
      <cdr:y>0.30016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36296" y="1440160"/>
          <a:ext cx="504017" cy="432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73,1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0.1535</cdr:x>
      <cdr:y>0.51951</cdr:y>
    </cdr:from>
    <cdr:to>
      <cdr:x>0.20862</cdr:x>
      <cdr:y>0.58877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403648" y="3240360"/>
          <a:ext cx="504017" cy="4319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56,6</a:t>
          </a:r>
        </a:p>
      </cdr:txBody>
    </cdr:sp>
  </cdr:relSizeAnchor>
  <cdr:relSizeAnchor xmlns:cdr="http://schemas.openxmlformats.org/drawingml/2006/chartDrawing">
    <cdr:from>
      <cdr:x>0.47244</cdr:x>
      <cdr:y>0.46179</cdr:y>
    </cdr:from>
    <cdr:to>
      <cdr:x>0.53544</cdr:x>
      <cdr:y>0.53106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319968" y="2880320"/>
          <a:ext cx="576072" cy="432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 39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0.7835</cdr:x>
      <cdr:y>0.09236</cdr:y>
    </cdr:from>
    <cdr:to>
      <cdr:x>0.85437</cdr:x>
      <cdr:y>0.16163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164288" y="576064"/>
          <a:ext cx="648036" cy="432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159,7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0.4685</cdr:x>
      <cdr:y>0.34634</cdr:y>
    </cdr:from>
    <cdr:to>
      <cdr:x>0.53937</cdr:x>
      <cdr:y>0.41561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283986" y="2160240"/>
          <a:ext cx="648036" cy="432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97,5</a:t>
          </a:r>
        </a:p>
        <a:p xmlns:a="http://schemas.openxmlformats.org/drawingml/2006/main">
          <a:endParaRPr lang="ru-RU" sz="20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0.45299</cdr:x>
      <cdr:y>0.2669</cdr:y>
    </cdr:from>
    <cdr:to>
      <cdr:x>0.54701</cdr:x>
      <cdr:y>0.31288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42140" y="1631229"/>
          <a:ext cx="859719" cy="2810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1646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0.77562</cdr:x>
      <cdr:y>0.1373</cdr:y>
    </cdr:from>
    <cdr:to>
      <cdr:x>0.86964</cdr:x>
      <cdr:y>0.18327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092280" y="839141"/>
          <a:ext cx="859718" cy="280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2045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0.14563</cdr:x>
      <cdr:y>0.09017</cdr:y>
    </cdr:from>
    <cdr:to>
      <cdr:x>0.23965</cdr:x>
      <cdr:y>0.14765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331640" y="551109"/>
          <a:ext cx="859719" cy="351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2175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81D63-1F13-4D08-BC36-7D61742085A0}" type="datetimeFigureOut">
              <a:rPr lang="ru-RU" smtClean="0"/>
              <a:t>24.06.2013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A35D7-74EB-4F42-9A83-47FFD0849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59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1A8CB-3D79-43B1-A42D-BC0077FD89DB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221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077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202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574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29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629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269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5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68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19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231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84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EEA2-90CC-46DF-BC5C-165704CE9D59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120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526B-49B1-4F56-91B5-75ED1C7CDEF2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53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AFF5-264E-4138-8495-56028E87282F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901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C46B-AF69-4B8A-9163-18F2299A41D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6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4405-E6E5-4A7E-A199-987548AE8FBC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42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3C3-62BC-4017-8BAD-2689EEBD094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399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0997-E9BD-45D6-95C0-21DDF0A4D18D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979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235B-B3AF-404E-B4F2-F4C9689148DC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67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7D64-2B82-466A-914A-B2903666F54B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129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B03D-A863-4944-A749-C2C7B98EAA6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43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951-5E3D-4B90-B67F-BAF519431095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443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EEA2-90CC-46DF-BC5C-165704CE9D59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75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526B-49B1-4F56-91B5-75ED1C7CDEF2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388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AFF5-264E-4138-8495-56028E87282F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122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C46B-AF69-4B8A-9163-18F2299A41D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19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4405-E6E5-4A7E-A199-987548AE8FBC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21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3C3-62BC-4017-8BAD-2689EEBD094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780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0997-E9BD-45D6-95C0-21DDF0A4D18D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883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235B-B3AF-404E-B4F2-F4C9689148DC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138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7D64-2B82-466A-914A-B2903666F54B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613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B03D-A863-4944-A749-C2C7B98EAA6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24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951-5E3D-4B90-B67F-BAF519431095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925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704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158DFB2-542D-4C57-9283-3968A1C0212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36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158DFB2-542D-4C57-9283-3968A1C0212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24.06.2013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90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388843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>
                <a:effectLst/>
                <a:latin typeface="Times New Roman"/>
                <a:ea typeface="Calibri"/>
              </a:rPr>
              <a:t>ДОКЛАД </a:t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000" dirty="0">
                <a:effectLst/>
                <a:latin typeface="Times New Roman"/>
                <a:ea typeface="Calibri"/>
              </a:rPr>
              <a:t>о работе регионального государственного ветеринарного надзора </a:t>
            </a:r>
            <a:r>
              <a:rPr lang="ru-RU" sz="4000" dirty="0" smtClean="0">
                <a:effectLst/>
                <a:latin typeface="Times New Roman"/>
                <a:ea typeface="Calibri"/>
              </a:rPr>
              <a:t>Краснодарского края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691866" y="5505861"/>
            <a:ext cx="54521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Г.А.Джаилиди</a:t>
            </a:r>
            <a:r>
              <a:rPr lang="ru-RU" dirty="0" smtClean="0"/>
              <a:t> – руководитель государственного </a:t>
            </a:r>
          </a:p>
          <a:p>
            <a:r>
              <a:rPr lang="ru-RU" dirty="0" smtClean="0"/>
              <a:t>управления ветеринарии Краснодарского края, </a:t>
            </a:r>
          </a:p>
          <a:p>
            <a:r>
              <a:rPr lang="ru-RU" dirty="0" smtClean="0"/>
              <a:t>главный </a:t>
            </a:r>
            <a:r>
              <a:rPr lang="ru-RU" dirty="0" err="1" smtClean="0"/>
              <a:t>госветинспектор</a:t>
            </a:r>
            <a:r>
              <a:rPr lang="ru-RU" dirty="0" smtClean="0"/>
              <a:t> Краснодарского края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54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827780"/>
              </p:ext>
            </p:extLst>
          </p:nvPr>
        </p:nvGraphicFramePr>
        <p:xfrm>
          <a:off x="0" y="980728"/>
          <a:ext cx="9144000" cy="587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4035"/>
                <a:gridCol w="1459965"/>
              </a:tblGrid>
              <a:tr h="4082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Поднадзорные объекты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Количество</a:t>
                      </a:r>
                      <a:endParaRPr lang="ru-RU" sz="16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Животноводческие и птицеводческие объекты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459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Птицефабрики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45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Рыбоводческие </a:t>
                      </a:r>
                      <a:r>
                        <a:rPr lang="ru-RU" sz="1800" b="0" i="0" u="none" strike="noStrike" dirty="0" smtClean="0">
                          <a:effectLst/>
                          <a:latin typeface="Arial Cyr"/>
                        </a:rPr>
                        <a:t>хозяйства</a:t>
                      </a:r>
                      <a:endParaRPr lang="ru-RU" sz="18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439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Убойные предприятия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226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Мясоперерабатывающие предприятия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229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Молокоперерабатывающие предприятия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69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effectLst/>
                          <a:latin typeface="Arial Cyr"/>
                        </a:rPr>
                        <a:t>Рыбоперерабатывающие</a:t>
                      </a:r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 предприятия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107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Предприятия по заготовке и хранению и переработке кожсырья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14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Предприятия хранения продукции животного происхождения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326</a:t>
                      </a:r>
                    </a:p>
                  </a:txBody>
                  <a:tcPr marL="0" marR="0" marT="0" marB="0" anchor="b"/>
                </a:tc>
              </a:tr>
              <a:tr h="60394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Предприятия розничной </a:t>
                      </a:r>
                      <a:r>
                        <a:rPr lang="ru-RU" sz="1800" b="0" i="0" u="none" strike="noStrike" dirty="0" smtClean="0">
                          <a:effectLst/>
                          <a:latin typeface="Arial Cyr"/>
                        </a:rPr>
                        <a:t>торговли </a:t>
                      </a:r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пищевыми продуктами животного происхождения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5146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Предприятия </a:t>
                      </a:r>
                      <a:r>
                        <a:rPr lang="ru-RU" sz="1800" b="0" i="0" u="none" strike="noStrike" dirty="0" smtClean="0">
                          <a:effectLst/>
                          <a:latin typeface="Arial Cyr"/>
                        </a:rPr>
                        <a:t>общественного питания</a:t>
                      </a:r>
                      <a:endParaRPr lang="ru-RU" sz="18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1951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effectLst/>
                          <a:latin typeface="Arial Cyr"/>
                        </a:rPr>
                        <a:t>Продовольственные рынки</a:t>
                      </a:r>
                      <a:endParaRPr lang="ru-RU" sz="18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159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effectLst/>
                          <a:latin typeface="Arial Cyr"/>
                        </a:rPr>
                        <a:t>Ветеринарные аптеки</a:t>
                      </a:r>
                      <a:endParaRPr lang="ru-RU" sz="18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96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effectLst/>
                          <a:latin typeface="Arial Cyr"/>
                        </a:rPr>
                        <a:t>Частно</a:t>
                      </a:r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 практикующие </a:t>
                      </a:r>
                      <a:r>
                        <a:rPr lang="ru-RU" sz="1800" b="0" i="0" u="none" strike="noStrike" dirty="0" smtClean="0">
                          <a:effectLst/>
                          <a:latin typeface="Arial Cyr"/>
                        </a:rPr>
                        <a:t>ветеринарные специалисты</a:t>
                      </a:r>
                      <a:endParaRPr lang="ru-RU" sz="18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89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Экзотические и зоопарковые и </a:t>
                      </a:r>
                      <a:r>
                        <a:rPr lang="ru-RU" sz="1800" b="0" i="0" u="none" strike="noStrike" dirty="0" smtClean="0">
                          <a:effectLst/>
                          <a:latin typeface="Arial Cyr"/>
                        </a:rPr>
                        <a:t>другие животные</a:t>
                      </a:r>
                      <a:endParaRPr lang="ru-RU" sz="18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63</a:t>
                      </a:r>
                    </a:p>
                  </a:txBody>
                  <a:tcPr marL="0" marR="0" marT="0" marB="0" anchor="b"/>
                </a:tc>
              </a:tr>
              <a:tr h="3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Arial Cyr"/>
                        </a:rPr>
                        <a:t>Прочие объекты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1676</a:t>
                      </a:r>
                    </a:p>
                  </a:txBody>
                  <a:tcPr marL="0" marR="0" marT="0" marB="0" anchor="b"/>
                </a:tc>
              </a:tr>
              <a:tr h="33552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effectLst/>
                          <a:latin typeface="Arial Cyr"/>
                        </a:rPr>
                        <a:t>Всего</a:t>
                      </a:r>
                      <a:endParaRPr lang="ru-RU" sz="14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11094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504" y="260648"/>
            <a:ext cx="8928992" cy="50405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Информация о наличии поднадзорных объектов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434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682907114"/>
              </p:ext>
            </p:extLst>
          </p:nvPr>
        </p:nvGraphicFramePr>
        <p:xfrm>
          <a:off x="107505" y="740952"/>
          <a:ext cx="8928990" cy="585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33066"/>
            <a:ext cx="9036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Фактическая численность ветеринарных инспекторов </a:t>
            </a:r>
            <a:r>
              <a:rPr lang="ru-RU" sz="24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4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ru-RU" sz="24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в </a:t>
            </a:r>
            <a:r>
              <a:rPr lang="ru-RU" sz="2400" b="1" dirty="0" err="1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госветслужбе</a:t>
            </a:r>
            <a:r>
              <a:rPr lang="ru-RU" sz="2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Краснодарского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152567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/>
          <p:cNvSpPr/>
          <p:nvPr/>
        </p:nvSpPr>
        <p:spPr>
          <a:xfrm>
            <a:off x="25867" y="3857967"/>
            <a:ext cx="9036496" cy="2523361"/>
          </a:xfrm>
          <a:prstGeom prst="rect">
            <a:avLst/>
          </a:prstGeom>
          <a:solidFill>
            <a:srgbClr val="35D7B0">
              <a:alpha val="27059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Отделы государственной ветеринарной инспекции, ветеринарного надзора и контроля  (106) </a:t>
            </a:r>
            <a:endParaRPr lang="ru-RU" dirty="0">
              <a:solidFill>
                <a:prstClr val="black"/>
              </a:solidFill>
            </a:endParaRPr>
          </a:p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AutoShape 60"/>
          <p:cNvSpPr>
            <a:spLocks noChangeArrowheads="1"/>
          </p:cNvSpPr>
          <p:nvPr/>
        </p:nvSpPr>
        <p:spPr bwMode="auto">
          <a:xfrm>
            <a:off x="467544" y="980728"/>
            <a:ext cx="8208912" cy="792088"/>
          </a:xfrm>
          <a:prstGeom prst="flowChartProcess">
            <a:avLst/>
          </a:prstGeom>
          <a:solidFill>
            <a:srgbClr val="35D7B0">
              <a:alpha val="2705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spc="-3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Руководитель государственного управления ветеринарии Краснодарского края,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spc="-3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главный государственный ветеринарный инспектор  Краснодарского края  (1)</a:t>
            </a:r>
            <a:endParaRPr lang="ru-RU" sz="3200" b="1" spc="-3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AutoShape 59"/>
          <p:cNvSpPr>
            <a:spLocks noChangeArrowheads="1"/>
          </p:cNvSpPr>
          <p:nvPr/>
        </p:nvSpPr>
        <p:spPr bwMode="auto">
          <a:xfrm>
            <a:off x="950730" y="1988840"/>
            <a:ext cx="7339882" cy="792088"/>
          </a:xfrm>
          <a:prstGeom prst="flowChartProcess">
            <a:avLst/>
          </a:prstGeom>
          <a:solidFill>
            <a:srgbClr val="35D7B0">
              <a:alpha val="2705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Заместители руководителя государственного управления ветеринарии Краснодарского края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заместители главного государственного ветеринарного инспектора Краснодарского края (3)</a:t>
            </a:r>
            <a:endParaRPr lang="ru-RU" sz="1600" b="1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Rectangle 57"/>
          <p:cNvSpPr>
            <a:spLocks noChangeArrowheads="1"/>
          </p:cNvSpPr>
          <p:nvPr/>
        </p:nvSpPr>
        <p:spPr bwMode="auto">
          <a:xfrm>
            <a:off x="1486495" y="2996952"/>
            <a:ext cx="6136796" cy="720080"/>
          </a:xfrm>
          <a:prstGeom prst="rect">
            <a:avLst/>
          </a:prstGeom>
          <a:solidFill>
            <a:srgbClr val="35D7B0">
              <a:alpha val="2705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государственного ветеринарного контроля и надзора с государственной ветеринарной инспекцией (8)</a:t>
            </a:r>
            <a:endParaRPr lang="ru-RU" sz="28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-28725" y="87868"/>
            <a:ext cx="91440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1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СТРУКТУРА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1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государственного ветеринарного надзора Краснодарского края</a:t>
            </a:r>
          </a:p>
        </p:txBody>
      </p:sp>
      <p:sp>
        <p:nvSpPr>
          <p:cNvPr id="65" name="Rectangle 8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" name="Rectangle 55"/>
          <p:cNvSpPr>
            <a:spLocks noChangeArrowheads="1"/>
          </p:cNvSpPr>
          <p:nvPr/>
        </p:nvSpPr>
        <p:spPr bwMode="auto">
          <a:xfrm>
            <a:off x="180456" y="4722064"/>
            <a:ext cx="1306039" cy="4320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Краснодарский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(12)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" name="Rectangle 54"/>
          <p:cNvSpPr>
            <a:spLocks noChangeArrowheads="1"/>
          </p:cNvSpPr>
          <p:nvPr/>
        </p:nvSpPr>
        <p:spPr bwMode="auto">
          <a:xfrm>
            <a:off x="1664944" y="4722059"/>
            <a:ext cx="1306041" cy="4320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Ейский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" name="AutoShape 53"/>
          <p:cNvSpPr>
            <a:spLocks noChangeArrowheads="1"/>
          </p:cNvSpPr>
          <p:nvPr/>
        </p:nvSpPr>
        <p:spPr bwMode="auto">
          <a:xfrm>
            <a:off x="7623291" y="5547150"/>
            <a:ext cx="1334640" cy="562295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Лабинский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(8)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" name="AutoShape 52"/>
          <p:cNvSpPr>
            <a:spLocks noChangeArrowheads="1"/>
          </p:cNvSpPr>
          <p:nvPr/>
        </p:nvSpPr>
        <p:spPr bwMode="auto">
          <a:xfrm>
            <a:off x="3169095" y="4722060"/>
            <a:ext cx="1306041" cy="432049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Сочинский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(7)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" name="Rectangle 51"/>
          <p:cNvSpPr>
            <a:spLocks noChangeArrowheads="1"/>
          </p:cNvSpPr>
          <p:nvPr/>
        </p:nvSpPr>
        <p:spPr bwMode="auto">
          <a:xfrm>
            <a:off x="4664278" y="4722061"/>
            <a:ext cx="1306041" cy="4320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Тимашевский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(10)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" name="AutoShape 50"/>
          <p:cNvSpPr>
            <a:spLocks noChangeArrowheads="1"/>
          </p:cNvSpPr>
          <p:nvPr/>
        </p:nvSpPr>
        <p:spPr bwMode="auto">
          <a:xfrm>
            <a:off x="6151530" y="4722063"/>
            <a:ext cx="1306041" cy="432049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Кореновский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(8)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" name="Rectangle 49"/>
          <p:cNvSpPr>
            <a:spLocks noChangeArrowheads="1"/>
          </p:cNvSpPr>
          <p:nvPr/>
        </p:nvSpPr>
        <p:spPr bwMode="auto">
          <a:xfrm>
            <a:off x="7623291" y="4722062"/>
            <a:ext cx="1334640" cy="4320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Армавирский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(8)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" name="AutoShape 48"/>
          <p:cNvSpPr>
            <a:spLocks noChangeArrowheads="1"/>
          </p:cNvSpPr>
          <p:nvPr/>
        </p:nvSpPr>
        <p:spPr bwMode="auto">
          <a:xfrm>
            <a:off x="180455" y="5503906"/>
            <a:ext cx="1306039" cy="562295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Славянский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(10)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" name="Rectangle 47"/>
          <p:cNvSpPr>
            <a:spLocks noChangeArrowheads="1"/>
          </p:cNvSpPr>
          <p:nvPr/>
        </p:nvSpPr>
        <p:spPr bwMode="auto">
          <a:xfrm>
            <a:off x="1664943" y="5522870"/>
            <a:ext cx="1306041" cy="56229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25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Новороссийский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(10)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" name="AutoShape 46"/>
          <p:cNvSpPr>
            <a:spLocks noChangeArrowheads="1"/>
          </p:cNvSpPr>
          <p:nvPr/>
        </p:nvSpPr>
        <p:spPr bwMode="auto">
          <a:xfrm>
            <a:off x="3169094" y="5528187"/>
            <a:ext cx="1306041" cy="562295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Кавказский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(10)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" name="Rectangle 45"/>
          <p:cNvSpPr>
            <a:spLocks noChangeArrowheads="1"/>
          </p:cNvSpPr>
          <p:nvPr/>
        </p:nvSpPr>
        <p:spPr bwMode="auto">
          <a:xfrm>
            <a:off x="4666867" y="5528187"/>
            <a:ext cx="1303451" cy="56229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Павловский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(10)</a:t>
            </a:r>
            <a:endParaRPr lang="ru-RU" sz="1300" dirty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" name="Rectangle 27"/>
          <p:cNvSpPr>
            <a:spLocks noChangeArrowheads="1"/>
          </p:cNvSpPr>
          <p:nvPr/>
        </p:nvSpPr>
        <p:spPr bwMode="auto">
          <a:xfrm>
            <a:off x="6151530" y="5547151"/>
            <a:ext cx="1306041" cy="56229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spc="-3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150" spc="-30" dirty="0" err="1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Горячеключевской</a:t>
            </a:r>
            <a:r>
              <a:rPr lang="ru-RU" sz="1300" spc="-3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spc="-3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(5)</a:t>
            </a:r>
            <a:endParaRPr lang="ru-RU" sz="1300" spc="-30" dirty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872709800"/>
              </p:ext>
            </p:extLst>
          </p:nvPr>
        </p:nvGraphicFramePr>
        <p:xfrm>
          <a:off x="0" y="620688"/>
          <a:ext cx="9144000" cy="623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9512" y="19419"/>
            <a:ext cx="8856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Штатная численность государственного управления </a:t>
            </a:r>
            <a:r>
              <a:rPr lang="ru-RU" sz="24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ветеринарии Краснодарского </a:t>
            </a:r>
            <a:r>
              <a:rPr lang="ru-RU" sz="2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края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608" y="350100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73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75856" y="40770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49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352469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69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596336" y="13407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98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857796349"/>
              </p:ext>
            </p:extLst>
          </p:nvPr>
        </p:nvGraphicFramePr>
        <p:xfrm>
          <a:off x="0" y="620688"/>
          <a:ext cx="9144000" cy="623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9512" y="19419"/>
            <a:ext cx="8856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28000"/>
            </a:pPr>
            <a:r>
              <a:rPr lang="ru-RU" sz="24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Динамика финансирования государственного </a:t>
            </a:r>
            <a:r>
              <a:rPr lang="ru-RU" sz="2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управления </a:t>
            </a:r>
            <a:r>
              <a:rPr lang="ru-RU" sz="24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ветеринарии Краснодарского края (</a:t>
            </a:r>
            <a:r>
              <a:rPr lang="ru-RU" sz="2400" b="1" dirty="0" err="1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млн.руб</a:t>
            </a:r>
            <a:r>
              <a:rPr lang="ru-RU" sz="24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.)</a:t>
            </a: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6267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59112936"/>
              </p:ext>
            </p:extLst>
          </p:nvPr>
        </p:nvGraphicFramePr>
        <p:xfrm>
          <a:off x="0" y="717651"/>
          <a:ext cx="9144000" cy="6111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9512" y="0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Количество проведенных проверок в рамках Федерального закона № 294-ФЗ</a:t>
            </a:r>
          </a:p>
        </p:txBody>
      </p:sp>
    </p:spTree>
    <p:extLst>
      <p:ext uri="{BB962C8B-B14F-4D97-AF65-F5344CB8AC3E}">
        <p14:creationId xmlns:p14="http://schemas.microsoft.com/office/powerpoint/2010/main" val="16229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49098598"/>
              </p:ext>
            </p:extLst>
          </p:nvPr>
        </p:nvGraphicFramePr>
        <p:xfrm>
          <a:off x="-612576" y="764704"/>
          <a:ext cx="975657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7504" y="73710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Административная практика</a:t>
            </a:r>
          </a:p>
        </p:txBody>
      </p:sp>
    </p:spTree>
    <p:extLst>
      <p:ext uri="{BB962C8B-B14F-4D97-AF65-F5344CB8AC3E}">
        <p14:creationId xmlns:p14="http://schemas.microsoft.com/office/powerpoint/2010/main" val="39039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588446461"/>
              </p:ext>
            </p:extLst>
          </p:nvPr>
        </p:nvGraphicFramePr>
        <p:xfrm>
          <a:off x="0" y="618083"/>
          <a:ext cx="9144000" cy="6239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7504" y="94863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Сумма штрафов,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51351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504" y="8489"/>
            <a:ext cx="8784976" cy="828223"/>
          </a:xfrm>
        </p:spPr>
        <p:txBody>
          <a:bodyPr/>
          <a:lstStyle/>
          <a:p>
            <a:pPr marL="0" indent="0" algn="ctr" fontAlgn="base">
              <a:spcAft>
                <a:spcPct val="0"/>
              </a:spcAft>
              <a:buNone/>
            </a:pPr>
            <a:r>
              <a:rPr lang="ru-RU" sz="2800" dirty="0"/>
              <a:t>Административная практика в субъектах Российской Федерации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098115306"/>
              </p:ext>
            </p:extLst>
          </p:nvPr>
        </p:nvGraphicFramePr>
        <p:xfrm>
          <a:off x="0" y="980728"/>
          <a:ext cx="9144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612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8489"/>
            <a:ext cx="8312711" cy="1044247"/>
          </a:xfrm>
        </p:spPr>
        <p:txBody>
          <a:bodyPr/>
          <a:lstStyle/>
          <a:p>
            <a:pPr marL="0" indent="0" algn="ctr" fontAlgn="base">
              <a:spcAft>
                <a:spcPct val="0"/>
              </a:spcAft>
              <a:buNone/>
            </a:pPr>
            <a:r>
              <a:rPr lang="ru-RU" sz="2800" dirty="0"/>
              <a:t>Административная практика в субъектах Российской Федерации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971667756"/>
              </p:ext>
            </p:extLst>
          </p:nvPr>
        </p:nvGraphicFramePr>
        <p:xfrm>
          <a:off x="0" y="980728"/>
          <a:ext cx="9144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019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Другая 1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FF0000"/>
      </a:accent1>
      <a:accent2>
        <a:srgbClr val="FFC000"/>
      </a:accent2>
      <a:accent3>
        <a:srgbClr val="A7EA52"/>
      </a:accent3>
      <a:accent4>
        <a:srgbClr val="00B050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Другая 1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FF0000"/>
      </a:accent1>
      <a:accent2>
        <a:srgbClr val="FFC000"/>
      </a:accent2>
      <a:accent3>
        <a:srgbClr val="A7EA52"/>
      </a:accent3>
      <a:accent4>
        <a:srgbClr val="00B050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Другая 1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FF0000"/>
      </a:accent1>
      <a:accent2>
        <a:srgbClr val="FFC000"/>
      </a:accent2>
      <a:accent3>
        <a:srgbClr val="A7EA52"/>
      </a:accent3>
      <a:accent4>
        <a:srgbClr val="00B050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300</Words>
  <Application>Microsoft Office PowerPoint</Application>
  <PresentationFormat>Экран (4:3)</PresentationFormat>
  <Paragraphs>97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Воздушный поток</vt:lpstr>
      <vt:lpstr>1_Воздушный поток</vt:lpstr>
      <vt:lpstr>2_Воздушный поток</vt:lpstr>
      <vt:lpstr>ДОКЛАД  о работе регионального государственного ветеринарного надзора Краснодарского края</vt:lpstr>
      <vt:lpstr>Информация о наличии поднадзорных объектов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Административная практика в субъектах Российской Федерации</vt:lpstr>
      <vt:lpstr>Административная практика в субъектах Российской Федерации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наличии поднадзорных объектов</dc:title>
  <dc:creator>Шабанов</dc:creator>
  <cp:lastModifiedBy>Шабанов</cp:lastModifiedBy>
  <cp:revision>15</cp:revision>
  <cp:lastPrinted>2013-06-21T06:05:20Z</cp:lastPrinted>
  <dcterms:created xsi:type="dcterms:W3CDTF">2013-06-20T12:46:55Z</dcterms:created>
  <dcterms:modified xsi:type="dcterms:W3CDTF">2013-06-24T05:13:20Z</dcterms:modified>
</cp:coreProperties>
</file>