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notesMasterIdLst>
    <p:notesMasterId r:id="rId18"/>
  </p:notesMasterIdLst>
  <p:handoutMasterIdLst>
    <p:handoutMasterId r:id="rId19"/>
  </p:handoutMasterIdLst>
  <p:sldIdLst>
    <p:sldId id="257" r:id="rId2"/>
    <p:sldId id="401" r:id="rId3"/>
    <p:sldId id="308" r:id="rId4"/>
    <p:sldId id="389" r:id="rId5"/>
    <p:sldId id="331" r:id="rId6"/>
    <p:sldId id="391" r:id="rId7"/>
    <p:sldId id="342" r:id="rId8"/>
    <p:sldId id="393" r:id="rId9"/>
    <p:sldId id="359" r:id="rId10"/>
    <p:sldId id="394" r:id="rId11"/>
    <p:sldId id="396" r:id="rId12"/>
    <p:sldId id="395" r:id="rId13"/>
    <p:sldId id="397" r:id="rId14"/>
    <p:sldId id="398" r:id="rId15"/>
    <p:sldId id="399" r:id="rId16"/>
    <p:sldId id="322" r:id="rId17"/>
  </p:sldIdLst>
  <p:sldSz cx="9144000" cy="6858000" type="screen4x3"/>
  <p:notesSz cx="6800850" cy="987266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33"/>
    <a:srgbClr val="F48E3A"/>
    <a:srgbClr val="008000"/>
    <a:srgbClr val="CC3300"/>
    <a:srgbClr val="FFCCFF"/>
    <a:srgbClr val="FF99CC"/>
    <a:srgbClr val="FFFF00"/>
    <a:srgbClr val="5BE77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0157" autoAdjust="0"/>
    <p:restoredTop sz="99425" autoAdjust="0"/>
  </p:normalViewPr>
  <p:slideViewPr>
    <p:cSldViewPr>
      <p:cViewPr>
        <p:scale>
          <a:sx n="100" d="100"/>
          <a:sy n="100" d="100"/>
        </p:scale>
        <p:origin x="-726" y="4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4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1" d="100"/>
          <a:sy n="61" d="100"/>
        </p:scale>
        <p:origin x="-1896" y="-90"/>
      </p:cViewPr>
      <p:guideLst>
        <p:guide orient="horz" pos="3110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458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458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9464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458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377363"/>
            <a:ext cx="29464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908386CA-ABA5-4C6B-8A12-52586C6CC6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090782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5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1863" y="739775"/>
            <a:ext cx="4937125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5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689475"/>
            <a:ext cx="5441950" cy="444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85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9464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5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77363"/>
            <a:ext cx="29464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5AED36E4-FF9E-4109-8825-7DDBDD1566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98312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AC6F22-1D7E-47F9-8EE3-45B62E4F6CD7}" type="slidenum">
              <a:rPr lang="ru-RU" smtClean="0">
                <a:cs typeface="Arial" charset="0"/>
              </a:rPr>
              <a:pPr/>
              <a:t>1</a:t>
            </a:fld>
            <a:endParaRPr lang="ru-RU" smtClean="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5A601D-E991-499A-917F-1DBA069151B6}" type="slidenum">
              <a:rPr lang="ru-RU" smtClean="0">
                <a:cs typeface="Arial" charset="0"/>
              </a:rPr>
              <a:pPr/>
              <a:t>7</a:t>
            </a:fld>
            <a:endParaRPr lang="ru-RU" smtClean="0">
              <a:cs typeface="Arial" charset="0"/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22</a:t>
            </a:r>
            <a:r>
              <a:rPr lang="ru-RU"/>
              <a:t>.03.201</a:t>
            </a:r>
            <a:r>
              <a:rPr lang="en-US"/>
              <a:t>2</a:t>
            </a: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538D51-D1A6-41E1-80E8-4BBFEC3996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22</a:t>
            </a:r>
            <a:r>
              <a:rPr lang="ru-RU"/>
              <a:t>.03.201</a:t>
            </a:r>
            <a:r>
              <a:rPr lang="en-US"/>
              <a:t>2</a:t>
            </a: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E75DD-7EE4-42E3-BC51-5D846C5A3B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22</a:t>
            </a:r>
            <a:r>
              <a:rPr lang="ru-RU"/>
              <a:t>.03.201</a:t>
            </a:r>
            <a:r>
              <a:rPr lang="en-US"/>
              <a:t>2</a:t>
            </a: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8465D7-FB1E-4EB4-AE4A-F3DD0877EC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16113"/>
            <a:ext cx="4038600" cy="4210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16113"/>
            <a:ext cx="4038600" cy="4210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22</a:t>
            </a:r>
            <a:r>
              <a:rPr lang="ru-RU"/>
              <a:t>.03.201</a:t>
            </a:r>
            <a:r>
              <a:rPr lang="en-US"/>
              <a:t>2</a:t>
            </a: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90F068-DB4B-4A99-B283-171A408D69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22</a:t>
            </a:r>
            <a:r>
              <a:rPr lang="ru-RU"/>
              <a:t>.03.201</a:t>
            </a:r>
            <a:r>
              <a:rPr lang="en-US"/>
              <a:t>2</a:t>
            </a: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C2F6B5-0C5B-4DA5-AD93-0CF9614EF1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22</a:t>
            </a:r>
            <a:r>
              <a:rPr lang="ru-RU"/>
              <a:t>.03.201</a:t>
            </a:r>
            <a:r>
              <a:rPr lang="en-US"/>
              <a:t>2</a:t>
            </a: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1F3158-AA8F-4D1D-AC76-9BC122F721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22</a:t>
            </a:r>
            <a:r>
              <a:rPr lang="ru-RU"/>
              <a:t>.03.201</a:t>
            </a:r>
            <a:r>
              <a:rPr lang="en-US"/>
              <a:t>2</a:t>
            </a: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8404C5-7895-4D17-A89F-26C3BA87AA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22</a:t>
            </a:r>
            <a:r>
              <a:rPr lang="ru-RU"/>
              <a:t>.03.201</a:t>
            </a:r>
            <a:r>
              <a:rPr lang="en-US"/>
              <a:t>2</a:t>
            </a: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20B7EC-89CA-4594-8019-1DF78449EC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22</a:t>
            </a:r>
            <a:r>
              <a:rPr lang="ru-RU"/>
              <a:t>.03.201</a:t>
            </a:r>
            <a:r>
              <a:rPr lang="en-US"/>
              <a:t>2</a:t>
            </a: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03C32F-2981-45D5-8BA1-53D104F9FB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22</a:t>
            </a:r>
            <a:r>
              <a:rPr lang="ru-RU"/>
              <a:t>.03.201</a:t>
            </a:r>
            <a:r>
              <a:rPr lang="en-US"/>
              <a:t>2</a:t>
            </a: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A643F0-1E4B-447C-9EE1-F2D5E39365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38925" y="692150"/>
            <a:ext cx="2058988" cy="543401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92150"/>
            <a:ext cx="6029325" cy="543401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22</a:t>
            </a:r>
            <a:r>
              <a:rPr lang="ru-RU"/>
              <a:t>.03.201</a:t>
            </a:r>
            <a:r>
              <a:rPr lang="en-US"/>
              <a:t>2</a:t>
            </a: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BFD84C-5A4A-413D-BDD4-D986AF8DCF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692150"/>
            <a:ext cx="822960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16113"/>
            <a:ext cx="8229600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782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600" b="1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22</a:t>
            </a:r>
            <a:r>
              <a:rPr lang="ru-RU"/>
              <a:t>.03.201</a:t>
            </a:r>
            <a:r>
              <a:rPr lang="en-US"/>
              <a:t>2</a:t>
            </a: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778245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771775" y="623728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fld id="{BD1F313D-FF19-4C4B-A007-9B9D591043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76250"/>
          </a:xfrm>
          <a:prstGeom prst="rect">
            <a:avLst/>
          </a:prstGeom>
          <a:solidFill>
            <a:srgbClr val="008000"/>
          </a:solidFill>
          <a:ln w="44450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en-US" sz="2200" b="1">
                <a:solidFill>
                  <a:srgbClr val="FADA7E"/>
                </a:solidFill>
                <a:latin typeface="Times New Roman" pitchFamily="18" charset="0"/>
                <a:cs typeface="+mn-cs"/>
              </a:rPr>
              <a:t>         </a:t>
            </a:r>
            <a:r>
              <a:rPr lang="ru-RU" sz="2200" b="1">
                <a:solidFill>
                  <a:srgbClr val="FADA7E"/>
                </a:solidFill>
                <a:latin typeface="Times New Roman" pitchFamily="18" charset="0"/>
                <a:cs typeface="+mn-cs"/>
              </a:rPr>
              <a:t>Россельхознадзор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1908175" y="476250"/>
            <a:ext cx="5353050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53975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3875782-6F72-4C64-B6E4-AB9D886B53C4}" type="slidenum">
              <a:rPr lang="ru-RU"/>
              <a:pPr>
                <a:defRPr/>
              </a:pPr>
              <a:t>1</a:t>
            </a:fld>
            <a:endParaRPr lang="ru-RU" dirty="0"/>
          </a:p>
        </p:txBody>
      </p:sp>
      <p:sp>
        <p:nvSpPr>
          <p:cNvPr id="1331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585788" y="714375"/>
            <a:ext cx="8162676" cy="4848225"/>
          </a:xfrm>
        </p:spPr>
        <p:txBody>
          <a:bodyPr/>
          <a:lstStyle/>
          <a:p>
            <a:r>
              <a:rPr lang="ru-RU" sz="2800" b="1" dirty="0" smtClean="0">
                <a:solidFill>
                  <a:srgbClr val="008000"/>
                </a:solidFill>
              </a:rPr>
              <a:t>Начальник отдела сводного планирования и </a:t>
            </a:r>
            <a:r>
              <a:rPr lang="ru-RU" sz="2800" b="1" dirty="0" err="1" smtClean="0">
                <a:solidFill>
                  <a:srgbClr val="008000"/>
                </a:solidFill>
              </a:rPr>
              <a:t>бюджетирования</a:t>
            </a:r>
            <a:r>
              <a:rPr lang="ru-RU" sz="2800" b="1" dirty="0" smtClean="0">
                <a:solidFill>
                  <a:srgbClr val="008000"/>
                </a:solidFill>
              </a:rPr>
              <a:t> Управления финансов и обеспечения деятельности Федеральной службы по ветеринарному и фитосанитарному надзору</a:t>
            </a: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3200" b="1" dirty="0" smtClean="0">
                <a:solidFill>
                  <a:srgbClr val="339933"/>
                </a:solidFill>
                <a:latin typeface="Arial" charset="0"/>
              </a:rPr>
              <a:t>Билашенко Надежда Алексеевна</a:t>
            </a:r>
            <a:r>
              <a:rPr lang="ru-RU" sz="2800" dirty="0" smtClean="0">
                <a:solidFill>
                  <a:srgbClr val="339933"/>
                </a:solidFill>
              </a:rPr>
              <a:t/>
            </a:r>
            <a:br>
              <a:rPr lang="ru-RU" sz="2800" dirty="0" smtClean="0">
                <a:solidFill>
                  <a:srgbClr val="339933"/>
                </a:solidFill>
              </a:rPr>
            </a:br>
            <a:r>
              <a:rPr lang="ru-RU" sz="2800" dirty="0" smtClean="0">
                <a:solidFill>
                  <a:srgbClr val="339933"/>
                </a:solidFill>
                <a:latin typeface="Arial" charset="0"/>
              </a:rPr>
              <a:t/>
            </a:r>
            <a:br>
              <a:rPr lang="ru-RU" sz="2800" dirty="0" smtClean="0">
                <a:solidFill>
                  <a:srgbClr val="339933"/>
                </a:solidFill>
                <a:latin typeface="Arial" charset="0"/>
              </a:rPr>
            </a:br>
            <a:r>
              <a:rPr lang="ru-RU" sz="2800" b="1" dirty="0" smtClean="0">
                <a:solidFill>
                  <a:srgbClr val="008000"/>
                </a:solidFill>
              </a:rPr>
              <a:t>                                                                                                                                          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907704" y="5661248"/>
            <a:ext cx="6400800" cy="304800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ru-RU" sz="2000" b="1" dirty="0" smtClean="0">
                <a:solidFill>
                  <a:srgbClr val="008000"/>
                </a:solidFill>
              </a:rPr>
              <a:t>24 июня 2013 г.,</a:t>
            </a:r>
            <a:r>
              <a:rPr lang="en-US" sz="2000" b="1" dirty="0" smtClean="0">
                <a:solidFill>
                  <a:srgbClr val="008000"/>
                </a:solidFill>
              </a:rPr>
              <a:t> </a:t>
            </a:r>
            <a:r>
              <a:rPr lang="ru-RU" sz="2000" b="1" dirty="0" smtClean="0">
                <a:solidFill>
                  <a:srgbClr val="008000"/>
                </a:solidFill>
              </a:rPr>
              <a:t>г.Краснодар</a:t>
            </a:r>
          </a:p>
        </p:txBody>
      </p:sp>
      <p:sp>
        <p:nvSpPr>
          <p:cNvPr id="15364" name="Дата 3"/>
          <p:cNvSpPr txBox="1">
            <a:spLocks noGrp="1"/>
          </p:cNvSpPr>
          <p:nvPr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sz="1600" b="1">
              <a:latin typeface="Times New Roman" pitchFamily="18" charset="0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 bwMode="auto">
          <a:xfrm>
            <a:off x="2771775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A8A97AFB-FBEE-4B99-8A23-FD955368720C}" type="slidenum">
              <a:rPr lang="ru-RU" sz="1400">
                <a:latin typeface="+mn-lt"/>
                <a:cs typeface="+mn-cs"/>
              </a:rPr>
              <a:pPr algn="r">
                <a:defRPr/>
              </a:pPr>
              <a:t>1</a:t>
            </a:fld>
            <a:endParaRPr lang="ru-RU" sz="140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772816"/>
            <a:ext cx="7772400" cy="1512168"/>
          </a:xfrm>
        </p:spPr>
        <p:txBody>
          <a:bodyPr/>
          <a:lstStyle/>
          <a:p>
            <a:r>
              <a:rPr lang="ru-RU" dirty="0" smtClean="0"/>
              <a:t>Основные мероприятия </a:t>
            </a:r>
            <a:r>
              <a:rPr lang="ru-RU" dirty="0" err="1" smtClean="0"/>
              <a:t>Россельхознадзора</a:t>
            </a:r>
            <a:r>
              <a:rPr lang="ru-RU" dirty="0" smtClean="0"/>
              <a:t> в рамках </a:t>
            </a:r>
            <a:r>
              <a:rPr lang="ru-RU" dirty="0" err="1" smtClean="0"/>
              <a:t>которыхосуществляется</a:t>
            </a:r>
            <a:r>
              <a:rPr lang="ru-RU" dirty="0" smtClean="0"/>
              <a:t> закупка лабораторного оборудования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dirty="0" smtClean="0"/>
              <a:t>   </a:t>
            </a:r>
          </a:p>
          <a:p>
            <a:pPr algn="r"/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24</a:t>
            </a:r>
            <a:r>
              <a:rPr lang="ru-RU" dirty="0" smtClean="0"/>
              <a:t>.0</a:t>
            </a:r>
            <a:r>
              <a:rPr lang="en-US" dirty="0" smtClean="0"/>
              <a:t>6</a:t>
            </a:r>
            <a:r>
              <a:rPr lang="ru-RU" dirty="0" smtClean="0"/>
              <a:t>.201</a:t>
            </a:r>
            <a:r>
              <a:rPr lang="en-US" dirty="0" smtClean="0"/>
              <a:t>3</a:t>
            </a: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9538D51-D1A6-41E1-80E8-4BBFEC39962F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950" y="765175"/>
            <a:ext cx="8302625" cy="1093788"/>
          </a:xfrm>
        </p:spPr>
        <p:txBody>
          <a:bodyPr/>
          <a:lstStyle/>
          <a:p>
            <a:r>
              <a:rPr lang="ru-RU" sz="4000" b="1" dirty="0" smtClean="0">
                <a:solidFill>
                  <a:srgbClr val="009900"/>
                </a:solidFill>
                <a:latin typeface="Arial" charset="0"/>
              </a:rPr>
              <a:t>Вступление </a:t>
            </a:r>
            <a:br>
              <a:rPr lang="ru-RU" sz="4000" b="1" dirty="0" smtClean="0">
                <a:solidFill>
                  <a:srgbClr val="009900"/>
                </a:solidFill>
                <a:latin typeface="Arial" charset="0"/>
              </a:rPr>
            </a:br>
            <a:r>
              <a:rPr lang="ru-RU" sz="4000" b="1" dirty="0" smtClean="0">
                <a:solidFill>
                  <a:srgbClr val="009900"/>
                </a:solidFill>
                <a:latin typeface="Arial" charset="0"/>
              </a:rPr>
              <a:t>Российской Федерации </a:t>
            </a:r>
            <a:br>
              <a:rPr lang="ru-RU" sz="4000" b="1" dirty="0" smtClean="0">
                <a:solidFill>
                  <a:srgbClr val="009900"/>
                </a:solidFill>
                <a:latin typeface="Arial" charset="0"/>
              </a:rPr>
            </a:br>
            <a:r>
              <a:rPr lang="ru-RU" sz="4000" b="1" dirty="0" smtClean="0">
                <a:solidFill>
                  <a:srgbClr val="009900"/>
                </a:solidFill>
                <a:latin typeface="Arial" charset="0"/>
              </a:rPr>
              <a:t>в ВТО</a:t>
            </a:r>
            <a:r>
              <a:rPr lang="ru-RU" sz="2400" b="1" dirty="0" smtClean="0">
                <a:solidFill>
                  <a:srgbClr val="009900"/>
                </a:solidFill>
                <a:latin typeface="Arial" charset="0"/>
              </a:rPr>
              <a:t> </a:t>
            </a: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 bwMode="auto">
          <a:xfrm>
            <a:off x="2771775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D1BD26CF-84C9-4488-9132-FE4CA192044C}" type="slidenum">
              <a:rPr lang="ru-RU" sz="1400">
                <a:latin typeface="+mn-lt"/>
                <a:cs typeface="+mn-cs"/>
              </a:rPr>
              <a:pPr algn="r">
                <a:defRPr/>
              </a:pPr>
              <a:t>3</a:t>
            </a:fld>
            <a:endParaRPr lang="ru-RU" sz="1400" dirty="0">
              <a:latin typeface="+mn-lt"/>
              <a:cs typeface="+mn-cs"/>
            </a:endParaRPr>
          </a:p>
        </p:txBody>
      </p:sp>
      <p:pic>
        <p:nvPicPr>
          <p:cNvPr id="17411" name="Picture 12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65400"/>
            <a:ext cx="3924300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13" descr="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4663" y="2565400"/>
            <a:ext cx="4008437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92150"/>
            <a:ext cx="8280400" cy="1296988"/>
          </a:xfrm>
        </p:spPr>
        <p:txBody>
          <a:bodyPr/>
          <a:lstStyle/>
          <a:p>
            <a:r>
              <a:rPr lang="ru-RU" sz="2400" b="1" u="sng" smtClean="0">
                <a:solidFill>
                  <a:srgbClr val="009900"/>
                </a:solidFill>
              </a:rPr>
              <a:t> </a:t>
            </a:r>
            <a:r>
              <a:rPr lang="ru-RU" sz="2400" b="1" u="sng" smtClean="0">
                <a:solidFill>
                  <a:srgbClr val="009900"/>
                </a:solidFill>
                <a:latin typeface="Arial" charset="0"/>
              </a:rPr>
              <a:t>Недопущение распространения гриппа птиц на территории Российской Федерации</a:t>
            </a:r>
            <a:endParaRPr lang="ru-RU" sz="2400" b="1" smtClean="0">
              <a:solidFill>
                <a:srgbClr val="009900"/>
              </a:solidFill>
              <a:latin typeface="Arial" charset="0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 bwMode="auto">
          <a:xfrm>
            <a:off x="2771775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94C18AFC-6F75-4E72-8A5D-72160CB36FDA}" type="slidenum">
              <a:rPr lang="ru-RU" sz="1400">
                <a:latin typeface="+mn-lt"/>
                <a:cs typeface="+mn-cs"/>
              </a:rPr>
              <a:pPr algn="r">
                <a:defRPr/>
              </a:pPr>
              <a:t>4</a:t>
            </a:fld>
            <a:endParaRPr lang="ru-RU" sz="1400" dirty="0">
              <a:latin typeface="+mn-lt"/>
              <a:cs typeface="+mn-cs"/>
            </a:endParaRPr>
          </a:p>
        </p:txBody>
      </p:sp>
      <p:pic>
        <p:nvPicPr>
          <p:cNvPr id="18435" name="Picture 6" descr="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1938338"/>
            <a:ext cx="3240088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7" descr="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363" y="1916113"/>
            <a:ext cx="3313112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8" descr="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00338" y="4403725"/>
            <a:ext cx="36004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2592A0D-2E4F-41E1-ACFD-3897E5E6AFFE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8" name="Прямоугольник с двумя скругленными противолежащими углами 7"/>
          <p:cNvSpPr>
            <a:spLocks noChangeArrowheads="1"/>
          </p:cNvSpPr>
          <p:nvPr/>
        </p:nvSpPr>
        <p:spPr bwMode="auto">
          <a:xfrm>
            <a:off x="468313" y="1628775"/>
            <a:ext cx="3598862" cy="3168650"/>
          </a:xfrm>
          <a:custGeom>
            <a:avLst/>
            <a:gdLst>
              <a:gd name="T0" fmla="*/ 3598862 w 3600400"/>
              <a:gd name="T1" fmla="*/ 1584325 h 2232248"/>
              <a:gd name="T2" fmla="*/ 1799431 w 3600400"/>
              <a:gd name="T3" fmla="*/ 3168650 h 2232248"/>
              <a:gd name="T4" fmla="*/ 0 w 3600400"/>
              <a:gd name="T5" fmla="*/ 1584325 h 2232248"/>
              <a:gd name="T6" fmla="*/ 1799431 w 3600400"/>
              <a:gd name="T7" fmla="*/ 0 h 2232248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108969 w 3600400"/>
              <a:gd name="T13" fmla="*/ 108969 h 2232248"/>
              <a:gd name="T14" fmla="*/ 3491430 w 3600400"/>
              <a:gd name="T15" fmla="*/ 2123278 h 22322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00400" h="2232248">
                <a:moveTo>
                  <a:pt x="372049" y="0"/>
                </a:moveTo>
                <a:lnTo>
                  <a:pt x="3600400" y="0"/>
                </a:lnTo>
                <a:lnTo>
                  <a:pt x="3600400" y="1860199"/>
                </a:lnTo>
                <a:cubicBezTo>
                  <a:pt x="3600400" y="2065675"/>
                  <a:pt x="3433827" y="2232247"/>
                  <a:pt x="3228351" y="2232248"/>
                </a:cubicBezTo>
                <a:lnTo>
                  <a:pt x="0" y="2232248"/>
                </a:lnTo>
                <a:lnTo>
                  <a:pt x="0" y="372049"/>
                </a:lnTo>
                <a:cubicBezTo>
                  <a:pt x="0" y="166572"/>
                  <a:pt x="166572" y="0"/>
                  <a:pt x="372049" y="0"/>
                </a:cubicBezTo>
                <a:cubicBezTo>
                  <a:pt x="372049" y="0"/>
                  <a:pt x="372049" y="0"/>
                  <a:pt x="372049" y="0"/>
                </a:cubicBezTo>
                <a:close/>
              </a:path>
            </a:pathLst>
          </a:custGeom>
          <a:solidFill>
            <a:srgbClr val="33CCCC">
              <a:alpha val="27843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ru-RU" sz="2400" dirty="0">
                <a:solidFill>
                  <a:srgbClr val="00B050"/>
                </a:solidFill>
              </a:rPr>
              <a:t>Этапы реализации подготовки проекта приказа о предоставлении субсидии на приобретение оборудования</a:t>
            </a:r>
          </a:p>
        </p:txBody>
      </p:sp>
      <p:cxnSp>
        <p:nvCxnSpPr>
          <p:cNvPr id="19459" name="Прямая со стрелкой 37"/>
          <p:cNvCxnSpPr>
            <a:cxnSpLocks noChangeShapeType="1"/>
          </p:cNvCxnSpPr>
          <p:nvPr/>
        </p:nvCxnSpPr>
        <p:spPr bwMode="auto">
          <a:xfrm flipV="1">
            <a:off x="4284663" y="1989138"/>
            <a:ext cx="865187" cy="2159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9460" name="Line 12"/>
          <p:cNvSpPr>
            <a:spLocks noChangeShapeType="1"/>
          </p:cNvSpPr>
          <p:nvPr/>
        </p:nvSpPr>
        <p:spPr bwMode="auto">
          <a:xfrm>
            <a:off x="4356100" y="3860800"/>
            <a:ext cx="93662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473" name="AutoShape 17"/>
          <p:cNvSpPr>
            <a:spLocks noChangeArrowheads="1"/>
          </p:cNvSpPr>
          <p:nvPr/>
        </p:nvSpPr>
        <p:spPr bwMode="auto">
          <a:xfrm>
            <a:off x="5435600" y="1484313"/>
            <a:ext cx="3168650" cy="1081087"/>
          </a:xfrm>
          <a:prstGeom prst="roundRect">
            <a:avLst>
              <a:gd name="adj" fmla="val 16667"/>
            </a:avLst>
          </a:prstGeom>
          <a:solidFill>
            <a:schemeClr val="hlink">
              <a:alpha val="38823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dirty="0"/>
              <a:t>Обсуждение характеристик </a:t>
            </a:r>
          </a:p>
          <a:p>
            <a:pPr algn="ctr"/>
            <a:r>
              <a:rPr lang="ru-RU" dirty="0"/>
              <a:t>оборудования</a:t>
            </a:r>
          </a:p>
        </p:txBody>
      </p:sp>
      <p:sp>
        <p:nvSpPr>
          <p:cNvPr id="19475" name="AutoShape 19"/>
          <p:cNvSpPr>
            <a:spLocks noChangeArrowheads="1"/>
          </p:cNvSpPr>
          <p:nvPr/>
        </p:nvSpPr>
        <p:spPr bwMode="auto">
          <a:xfrm>
            <a:off x="5508625" y="3500438"/>
            <a:ext cx="3168650" cy="1081087"/>
          </a:xfrm>
          <a:prstGeom prst="roundRect">
            <a:avLst>
              <a:gd name="adj" fmla="val 16667"/>
            </a:avLst>
          </a:prstGeom>
          <a:solidFill>
            <a:schemeClr val="hlink">
              <a:alpha val="38823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dirty="0"/>
              <a:t>Обоснование начальной</a:t>
            </a:r>
          </a:p>
          <a:p>
            <a:pPr algn="ctr"/>
            <a:r>
              <a:rPr lang="ru-RU" dirty="0" smtClean="0"/>
              <a:t>максимальной цены лотов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9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9473" grpId="0" animBg="1"/>
      <p:bldP spid="194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>
          <a:xfrm>
            <a:off x="468313" y="692150"/>
            <a:ext cx="8280400" cy="1584325"/>
          </a:xfrm>
          <a:ln>
            <a:solidFill>
              <a:srgbClr val="92D050"/>
            </a:solidFill>
          </a:ln>
        </p:spPr>
        <p:txBody>
          <a:bodyPr/>
          <a:lstStyle/>
          <a:p>
            <a:r>
              <a:rPr lang="ru-RU" sz="2800" u="sng" smtClean="0">
                <a:solidFill>
                  <a:srgbClr val="00B050"/>
                </a:solidFill>
                <a:latin typeface="Arial" charset="0"/>
              </a:rPr>
              <a:t>Классификация учреждений по признаку участия в подготовке проектов приказов</a:t>
            </a:r>
            <a:endParaRPr lang="ru-RU" sz="2800" smtClean="0">
              <a:latin typeface="Arial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D720DD8-F1CA-4415-B954-8FBB82CF375F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20483" name="Picture 7" descr="j01958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4221163"/>
            <a:ext cx="1773238" cy="182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8" descr="j028603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725" y="4437063"/>
            <a:ext cx="1638300" cy="15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Line 10"/>
          <p:cNvSpPr>
            <a:spLocks noChangeShapeType="1"/>
          </p:cNvSpPr>
          <p:nvPr/>
        </p:nvSpPr>
        <p:spPr bwMode="auto">
          <a:xfrm>
            <a:off x="5651500" y="2349500"/>
            <a:ext cx="433388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0486" name="Line 11"/>
          <p:cNvSpPr>
            <a:spLocks noChangeShapeType="1"/>
          </p:cNvSpPr>
          <p:nvPr/>
        </p:nvSpPr>
        <p:spPr bwMode="auto">
          <a:xfrm flipH="1">
            <a:off x="2555875" y="2349500"/>
            <a:ext cx="503238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0492" name="AutoShape 12"/>
          <p:cNvSpPr>
            <a:spLocks noChangeArrowheads="1"/>
          </p:cNvSpPr>
          <p:nvPr/>
        </p:nvSpPr>
        <p:spPr bwMode="auto">
          <a:xfrm>
            <a:off x="1116013" y="3141663"/>
            <a:ext cx="1944687" cy="914400"/>
          </a:xfrm>
          <a:prstGeom prst="roundRect">
            <a:avLst>
              <a:gd name="adj" fmla="val 16667"/>
            </a:avLst>
          </a:prstGeom>
          <a:solidFill>
            <a:schemeClr val="bg1">
              <a:alpha val="30196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i="1">
                <a:solidFill>
                  <a:schemeClr val="accent2"/>
                </a:solidFill>
              </a:rPr>
              <a:t>Активисты</a:t>
            </a:r>
          </a:p>
        </p:txBody>
      </p:sp>
      <p:sp>
        <p:nvSpPr>
          <p:cNvPr id="20494" name="AutoShape 14"/>
          <p:cNvSpPr>
            <a:spLocks noChangeArrowheads="1"/>
          </p:cNvSpPr>
          <p:nvPr/>
        </p:nvSpPr>
        <p:spPr bwMode="auto">
          <a:xfrm>
            <a:off x="5148263" y="3141663"/>
            <a:ext cx="1944687" cy="914400"/>
          </a:xfrm>
          <a:prstGeom prst="roundRect">
            <a:avLst>
              <a:gd name="adj" fmla="val 16667"/>
            </a:avLst>
          </a:prstGeom>
          <a:solidFill>
            <a:schemeClr val="bg1">
              <a:alpha val="30196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i="1">
                <a:solidFill>
                  <a:schemeClr val="accent2"/>
                </a:solidFill>
              </a:rPr>
              <a:t>Пессимисты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1" grpId="0" animBg="1"/>
      <p:bldP spid="20492" grpId="0" animBg="1"/>
      <p:bldP spid="2049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2798763" y="6237288"/>
            <a:ext cx="2133600" cy="476250"/>
          </a:xfrm>
        </p:spPr>
        <p:txBody>
          <a:bodyPr/>
          <a:lstStyle/>
          <a:p>
            <a:pPr>
              <a:defRPr/>
            </a:pPr>
            <a:fld id="{FD4432DD-EB0E-4A06-A0A6-44B53BFCCE5E}" type="slidenum">
              <a:rPr lang="ru-RU"/>
              <a:pPr>
                <a:defRPr/>
              </a:pPr>
              <a:t>7</a:t>
            </a:fld>
            <a:endParaRPr lang="ru-RU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63600" y="642938"/>
            <a:ext cx="8280400" cy="1008062"/>
          </a:xfrm>
        </p:spPr>
        <p:txBody>
          <a:bodyPr/>
          <a:lstStyle/>
          <a:p>
            <a:pPr eaLnBrk="1" hangingPunct="1"/>
            <a:r>
              <a:rPr lang="ru-RU" sz="2400" b="1" smtClean="0">
                <a:solidFill>
                  <a:srgbClr val="009900"/>
                </a:solidFill>
                <a:latin typeface="Arial" charset="0"/>
              </a:rPr>
              <a:t>Обоснование начальной максимальной цены договора</a:t>
            </a:r>
          </a:p>
        </p:txBody>
      </p:sp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1285851" y="2348880"/>
            <a:ext cx="664373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chemeClr val="accent2"/>
                </a:solidFill>
              </a:rPr>
              <a:t>Все </a:t>
            </a:r>
            <a:r>
              <a:rPr lang="ru-RU" sz="2400" dirty="0">
                <a:solidFill>
                  <a:schemeClr val="accent2"/>
                </a:solidFill>
              </a:rPr>
              <a:t>коммерческие предложения должны быть </a:t>
            </a:r>
            <a:r>
              <a:rPr lang="ru-RU" sz="2400" dirty="0" smtClean="0">
                <a:solidFill>
                  <a:schemeClr val="accent2"/>
                </a:solidFill>
              </a:rPr>
              <a:t>составлены </a:t>
            </a:r>
            <a:r>
              <a:rPr lang="ru-RU" sz="2400" dirty="0">
                <a:solidFill>
                  <a:schemeClr val="accent2"/>
                </a:solidFill>
              </a:rPr>
              <a:t>на идентичные модели </a:t>
            </a:r>
            <a:r>
              <a:rPr lang="ru-RU" sz="2400" dirty="0" smtClean="0">
                <a:solidFill>
                  <a:schemeClr val="accent2"/>
                </a:solidFill>
              </a:rPr>
              <a:t>оборудования, при закупке </a:t>
            </a:r>
            <a:r>
              <a:rPr lang="ru-RU" sz="2400" dirty="0">
                <a:solidFill>
                  <a:schemeClr val="accent2"/>
                </a:solidFill>
              </a:rPr>
              <a:t>дополнительных опций должен быть </a:t>
            </a:r>
            <a:r>
              <a:rPr lang="ru-RU" sz="2400" dirty="0" smtClean="0">
                <a:solidFill>
                  <a:schemeClr val="accent2"/>
                </a:solidFill>
              </a:rPr>
              <a:t>указан </a:t>
            </a:r>
            <a:r>
              <a:rPr lang="ru-RU" sz="2400" dirty="0">
                <a:solidFill>
                  <a:schemeClr val="accent2"/>
                </a:solidFill>
              </a:rPr>
              <a:t>перечень и количество этих дополнительных </a:t>
            </a:r>
            <a:r>
              <a:rPr lang="ru-RU" sz="2400" dirty="0" smtClean="0">
                <a:solidFill>
                  <a:schemeClr val="accent2"/>
                </a:solidFill>
              </a:rPr>
              <a:t>опций</a:t>
            </a:r>
            <a:r>
              <a:rPr lang="ru-RU" sz="2400" dirty="0">
                <a:solidFill>
                  <a:schemeClr val="accent2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15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>
          <a:xfrm>
            <a:off x="827088" y="765175"/>
            <a:ext cx="7632700" cy="719138"/>
          </a:xfrm>
        </p:spPr>
        <p:txBody>
          <a:bodyPr/>
          <a:lstStyle/>
          <a:p>
            <a:r>
              <a:rPr lang="ru-RU" sz="2000" u="sng" smtClean="0">
                <a:solidFill>
                  <a:srgbClr val="00B050"/>
                </a:solidFill>
                <a:latin typeface="Arial" charset="0"/>
              </a:rPr>
              <a:t>Роль учреждения - организатора торгов</a:t>
            </a:r>
            <a:endParaRPr lang="ru-RU" sz="2000" smtClean="0">
              <a:solidFill>
                <a:srgbClr val="00B050"/>
              </a:solidFill>
              <a:latin typeface="Arial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016519-2695-4AFE-A40E-D07ADB72D2B3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23558" name="AutoShape 6"/>
          <p:cNvSpPr>
            <a:spLocks noChangeArrowheads="1"/>
          </p:cNvSpPr>
          <p:nvPr/>
        </p:nvSpPr>
        <p:spPr bwMode="auto">
          <a:xfrm>
            <a:off x="2916238" y="2708275"/>
            <a:ext cx="3097212" cy="2663825"/>
          </a:xfrm>
          <a:prstGeom prst="octagon">
            <a:avLst>
              <a:gd name="adj" fmla="val 29287"/>
            </a:avLst>
          </a:prstGeom>
          <a:solidFill>
            <a:schemeClr val="folHlink">
              <a:alpha val="45097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Учреждение</a:t>
            </a:r>
            <a:r>
              <a:rPr lang="ru-RU" sz="1400"/>
              <a:t> - </a:t>
            </a:r>
            <a:r>
              <a:rPr lang="ru-RU"/>
              <a:t>организатор</a:t>
            </a:r>
          </a:p>
        </p:txBody>
      </p:sp>
      <p:sp>
        <p:nvSpPr>
          <p:cNvPr id="23556" name="Line 8"/>
          <p:cNvSpPr>
            <a:spLocks noChangeShapeType="1"/>
          </p:cNvSpPr>
          <p:nvPr/>
        </p:nvSpPr>
        <p:spPr bwMode="auto">
          <a:xfrm flipV="1">
            <a:off x="5219700" y="2420938"/>
            <a:ext cx="21590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3557" name="Line 9"/>
          <p:cNvSpPr>
            <a:spLocks noChangeShapeType="1"/>
          </p:cNvSpPr>
          <p:nvPr/>
        </p:nvSpPr>
        <p:spPr bwMode="auto">
          <a:xfrm flipV="1">
            <a:off x="6011863" y="3284538"/>
            <a:ext cx="28892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" name="Line 10"/>
          <p:cNvSpPr>
            <a:spLocks noChangeShapeType="1"/>
          </p:cNvSpPr>
          <p:nvPr/>
        </p:nvSpPr>
        <p:spPr bwMode="auto">
          <a:xfrm>
            <a:off x="6011863" y="4581525"/>
            <a:ext cx="360362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3559" name="Line 11"/>
          <p:cNvSpPr>
            <a:spLocks noChangeShapeType="1"/>
          </p:cNvSpPr>
          <p:nvPr/>
        </p:nvSpPr>
        <p:spPr bwMode="auto">
          <a:xfrm flipH="1" flipV="1">
            <a:off x="5219700" y="5373688"/>
            <a:ext cx="144463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3560" name="Line 14"/>
          <p:cNvSpPr>
            <a:spLocks noChangeShapeType="1"/>
          </p:cNvSpPr>
          <p:nvPr/>
        </p:nvSpPr>
        <p:spPr bwMode="auto">
          <a:xfrm flipV="1">
            <a:off x="2555875" y="4581525"/>
            <a:ext cx="360363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3561" name="Line 15"/>
          <p:cNvSpPr>
            <a:spLocks noChangeShapeType="1"/>
          </p:cNvSpPr>
          <p:nvPr/>
        </p:nvSpPr>
        <p:spPr bwMode="auto">
          <a:xfrm>
            <a:off x="2555875" y="3284538"/>
            <a:ext cx="360363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3562" name="Line 16"/>
          <p:cNvSpPr>
            <a:spLocks noChangeShapeType="1"/>
          </p:cNvSpPr>
          <p:nvPr/>
        </p:nvSpPr>
        <p:spPr bwMode="auto">
          <a:xfrm flipH="1" flipV="1">
            <a:off x="3563938" y="2420938"/>
            <a:ext cx="144462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3563" name="Line 17"/>
          <p:cNvSpPr>
            <a:spLocks noChangeShapeType="1"/>
          </p:cNvSpPr>
          <p:nvPr/>
        </p:nvSpPr>
        <p:spPr bwMode="auto">
          <a:xfrm flipV="1">
            <a:off x="3492500" y="5373688"/>
            <a:ext cx="21590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3570" name="Oval 18"/>
          <p:cNvSpPr>
            <a:spLocks noChangeArrowheads="1"/>
          </p:cNvSpPr>
          <p:nvPr/>
        </p:nvSpPr>
        <p:spPr bwMode="auto">
          <a:xfrm>
            <a:off x="5148263" y="1557338"/>
            <a:ext cx="1295400" cy="863600"/>
          </a:xfrm>
          <a:prstGeom prst="ellipse">
            <a:avLst/>
          </a:prstGeom>
          <a:solidFill>
            <a:schemeClr val="accent1">
              <a:alpha val="54901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/>
              <a:t>Учреждения -</a:t>
            </a:r>
          </a:p>
          <a:p>
            <a:pPr algn="ctr"/>
            <a:r>
              <a:rPr lang="ru-RU" sz="1200"/>
              <a:t>участники </a:t>
            </a:r>
          </a:p>
          <a:p>
            <a:pPr algn="ctr"/>
            <a:r>
              <a:rPr lang="ru-RU" sz="1200"/>
              <a:t>торгов</a:t>
            </a:r>
          </a:p>
        </p:txBody>
      </p:sp>
      <p:sp>
        <p:nvSpPr>
          <p:cNvPr id="23573" name="Oval 21"/>
          <p:cNvSpPr>
            <a:spLocks noChangeArrowheads="1"/>
          </p:cNvSpPr>
          <p:nvPr/>
        </p:nvSpPr>
        <p:spPr bwMode="auto">
          <a:xfrm>
            <a:off x="6300788" y="2781300"/>
            <a:ext cx="1295400" cy="863600"/>
          </a:xfrm>
          <a:prstGeom prst="ellipse">
            <a:avLst/>
          </a:prstGeom>
          <a:solidFill>
            <a:schemeClr val="accent1">
              <a:alpha val="54901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/>
              <a:t>Учреждения -</a:t>
            </a:r>
          </a:p>
          <a:p>
            <a:pPr algn="ctr"/>
            <a:r>
              <a:rPr lang="ru-RU" sz="1200"/>
              <a:t>участники </a:t>
            </a:r>
          </a:p>
          <a:p>
            <a:pPr algn="ctr"/>
            <a:r>
              <a:rPr lang="ru-RU" sz="1200"/>
              <a:t>торгов</a:t>
            </a:r>
          </a:p>
        </p:txBody>
      </p:sp>
      <p:sp>
        <p:nvSpPr>
          <p:cNvPr id="23574" name="Oval 22"/>
          <p:cNvSpPr>
            <a:spLocks noChangeArrowheads="1"/>
          </p:cNvSpPr>
          <p:nvPr/>
        </p:nvSpPr>
        <p:spPr bwMode="auto">
          <a:xfrm>
            <a:off x="6372225" y="4437063"/>
            <a:ext cx="1295400" cy="863600"/>
          </a:xfrm>
          <a:prstGeom prst="ellipse">
            <a:avLst/>
          </a:prstGeom>
          <a:solidFill>
            <a:schemeClr val="accent1">
              <a:alpha val="54901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/>
              <a:t>Учреждения -</a:t>
            </a:r>
          </a:p>
          <a:p>
            <a:pPr algn="ctr"/>
            <a:r>
              <a:rPr lang="ru-RU" sz="1200"/>
              <a:t>участники </a:t>
            </a:r>
          </a:p>
          <a:p>
            <a:pPr algn="ctr"/>
            <a:r>
              <a:rPr lang="ru-RU" sz="1200"/>
              <a:t>торгов</a:t>
            </a:r>
          </a:p>
        </p:txBody>
      </p:sp>
      <p:sp>
        <p:nvSpPr>
          <p:cNvPr id="23576" name="Oval 24"/>
          <p:cNvSpPr>
            <a:spLocks noChangeArrowheads="1"/>
          </p:cNvSpPr>
          <p:nvPr/>
        </p:nvSpPr>
        <p:spPr bwMode="auto">
          <a:xfrm>
            <a:off x="4932363" y="5661025"/>
            <a:ext cx="1295400" cy="863600"/>
          </a:xfrm>
          <a:prstGeom prst="ellipse">
            <a:avLst/>
          </a:prstGeom>
          <a:solidFill>
            <a:schemeClr val="accent1">
              <a:alpha val="54901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/>
              <a:t>Учреждения -</a:t>
            </a:r>
          </a:p>
          <a:p>
            <a:pPr algn="ctr"/>
            <a:r>
              <a:rPr lang="ru-RU" sz="1200"/>
              <a:t>участники </a:t>
            </a:r>
          </a:p>
          <a:p>
            <a:pPr algn="ctr"/>
            <a:r>
              <a:rPr lang="ru-RU" sz="1200"/>
              <a:t>торгов</a:t>
            </a:r>
          </a:p>
        </p:txBody>
      </p:sp>
      <p:sp>
        <p:nvSpPr>
          <p:cNvPr id="23577" name="Oval 25"/>
          <p:cNvSpPr>
            <a:spLocks noChangeArrowheads="1"/>
          </p:cNvSpPr>
          <p:nvPr/>
        </p:nvSpPr>
        <p:spPr bwMode="auto">
          <a:xfrm>
            <a:off x="2700338" y="5661025"/>
            <a:ext cx="1295400" cy="863600"/>
          </a:xfrm>
          <a:prstGeom prst="ellipse">
            <a:avLst/>
          </a:prstGeom>
          <a:solidFill>
            <a:schemeClr val="accent1">
              <a:alpha val="54901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/>
              <a:t>Учреждения -</a:t>
            </a:r>
          </a:p>
          <a:p>
            <a:pPr algn="ctr"/>
            <a:r>
              <a:rPr lang="ru-RU" sz="1200"/>
              <a:t>участники </a:t>
            </a:r>
          </a:p>
          <a:p>
            <a:pPr algn="ctr"/>
            <a:r>
              <a:rPr lang="ru-RU" sz="1200"/>
              <a:t>торгов</a:t>
            </a:r>
          </a:p>
        </p:txBody>
      </p:sp>
      <p:sp>
        <p:nvSpPr>
          <p:cNvPr id="23578" name="Oval 26"/>
          <p:cNvSpPr>
            <a:spLocks noChangeArrowheads="1"/>
          </p:cNvSpPr>
          <p:nvPr/>
        </p:nvSpPr>
        <p:spPr bwMode="auto">
          <a:xfrm>
            <a:off x="1403350" y="4724400"/>
            <a:ext cx="1295400" cy="863600"/>
          </a:xfrm>
          <a:prstGeom prst="ellipse">
            <a:avLst/>
          </a:prstGeom>
          <a:solidFill>
            <a:schemeClr val="accent1">
              <a:alpha val="54901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/>
              <a:t>Учреждения -</a:t>
            </a:r>
          </a:p>
          <a:p>
            <a:pPr algn="ctr"/>
            <a:r>
              <a:rPr lang="ru-RU" sz="1200"/>
              <a:t>участники </a:t>
            </a:r>
          </a:p>
          <a:p>
            <a:pPr algn="ctr"/>
            <a:r>
              <a:rPr lang="ru-RU" sz="1200"/>
              <a:t>торгов</a:t>
            </a:r>
          </a:p>
        </p:txBody>
      </p:sp>
      <p:sp>
        <p:nvSpPr>
          <p:cNvPr id="23579" name="Oval 27"/>
          <p:cNvSpPr>
            <a:spLocks noChangeArrowheads="1"/>
          </p:cNvSpPr>
          <p:nvPr/>
        </p:nvSpPr>
        <p:spPr bwMode="auto">
          <a:xfrm>
            <a:off x="1258888" y="2852738"/>
            <a:ext cx="1295400" cy="863600"/>
          </a:xfrm>
          <a:prstGeom prst="ellipse">
            <a:avLst/>
          </a:prstGeom>
          <a:solidFill>
            <a:schemeClr val="accent1">
              <a:alpha val="54901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/>
              <a:t>Учреждения -</a:t>
            </a:r>
          </a:p>
          <a:p>
            <a:pPr algn="ctr"/>
            <a:r>
              <a:rPr lang="ru-RU" sz="1200"/>
              <a:t>участники </a:t>
            </a:r>
          </a:p>
          <a:p>
            <a:pPr algn="ctr"/>
            <a:r>
              <a:rPr lang="ru-RU" sz="1200"/>
              <a:t>торгов</a:t>
            </a:r>
          </a:p>
        </p:txBody>
      </p:sp>
      <p:sp>
        <p:nvSpPr>
          <p:cNvPr id="23580" name="Oval 28"/>
          <p:cNvSpPr>
            <a:spLocks noChangeArrowheads="1"/>
          </p:cNvSpPr>
          <p:nvPr/>
        </p:nvSpPr>
        <p:spPr bwMode="auto">
          <a:xfrm>
            <a:off x="2555875" y="1628775"/>
            <a:ext cx="1295400" cy="863600"/>
          </a:xfrm>
          <a:prstGeom prst="ellipse">
            <a:avLst/>
          </a:prstGeom>
          <a:solidFill>
            <a:schemeClr val="accent1">
              <a:alpha val="54901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/>
              <a:t>Учреждения -</a:t>
            </a:r>
          </a:p>
          <a:p>
            <a:pPr algn="ctr"/>
            <a:r>
              <a:rPr lang="ru-RU" sz="1200"/>
              <a:t>участники </a:t>
            </a:r>
          </a:p>
          <a:p>
            <a:pPr algn="ctr"/>
            <a:r>
              <a:rPr lang="ru-RU" sz="1200"/>
              <a:t>торгов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2357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2357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2357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2357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2357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235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2357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2358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8" grpId="0" animBg="1"/>
      <p:bldP spid="23570" grpId="0" animBg="1"/>
      <p:bldP spid="23573" grpId="0" animBg="1"/>
      <p:bldP spid="23574" grpId="0" animBg="1"/>
      <p:bldP spid="23576" grpId="0" animBg="1"/>
      <p:bldP spid="23577" grpId="0" animBg="1"/>
      <p:bldP spid="23578" grpId="0" animBg="1"/>
      <p:bldP spid="23579" grpId="0" animBg="1"/>
      <p:bldP spid="2358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5184D3C-748C-482B-B424-9E49D0A63F40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  <p:sp>
        <p:nvSpPr>
          <p:cNvPr id="7" name="Прямоугольник с двумя скругленными противолежащими углами 6"/>
          <p:cNvSpPr>
            <a:spLocks noChangeArrowheads="1"/>
          </p:cNvSpPr>
          <p:nvPr/>
        </p:nvSpPr>
        <p:spPr bwMode="auto">
          <a:xfrm>
            <a:off x="755650" y="1484313"/>
            <a:ext cx="3384550" cy="2881312"/>
          </a:xfrm>
          <a:custGeom>
            <a:avLst/>
            <a:gdLst>
              <a:gd name="T0" fmla="*/ 3384550 w 3384376"/>
              <a:gd name="T1" fmla="*/ 1440656 h 1872208"/>
              <a:gd name="T2" fmla="*/ 1692275 w 3384376"/>
              <a:gd name="T3" fmla="*/ 2881312 h 1872208"/>
              <a:gd name="T4" fmla="*/ 0 w 3384376"/>
              <a:gd name="T5" fmla="*/ 1440656 h 1872208"/>
              <a:gd name="T6" fmla="*/ 1692275 w 3384376"/>
              <a:gd name="T7" fmla="*/ 0 h 1872208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91394 w 3384376"/>
              <a:gd name="T13" fmla="*/ 91394 h 1872208"/>
              <a:gd name="T14" fmla="*/ 3292982 w 3384376"/>
              <a:gd name="T15" fmla="*/ 1780814 h 187220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384376" h="1872208">
                <a:moveTo>
                  <a:pt x="312041" y="0"/>
                </a:moveTo>
                <a:lnTo>
                  <a:pt x="3384376" y="0"/>
                </a:lnTo>
                <a:lnTo>
                  <a:pt x="3384376" y="1560167"/>
                </a:lnTo>
                <a:cubicBezTo>
                  <a:pt x="3384376" y="1732502"/>
                  <a:pt x="3244670" y="1872207"/>
                  <a:pt x="3072335" y="1872208"/>
                </a:cubicBezTo>
                <a:lnTo>
                  <a:pt x="0" y="1872208"/>
                </a:lnTo>
                <a:lnTo>
                  <a:pt x="0" y="312041"/>
                </a:lnTo>
                <a:cubicBezTo>
                  <a:pt x="0" y="139705"/>
                  <a:pt x="139705" y="0"/>
                  <a:pt x="312041" y="0"/>
                </a:cubicBezTo>
                <a:cubicBezTo>
                  <a:pt x="312041" y="0"/>
                  <a:pt x="312041" y="0"/>
                  <a:pt x="312041" y="0"/>
                </a:cubicBezTo>
                <a:close/>
              </a:path>
            </a:pathLst>
          </a:custGeom>
          <a:solidFill>
            <a:srgbClr val="00FFFF">
              <a:alpha val="52156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600"/>
              <a:t>Проект гражданско-правового договора на поставку оборудования</a:t>
            </a:r>
          </a:p>
        </p:txBody>
      </p:sp>
      <p:cxnSp>
        <p:nvCxnSpPr>
          <p:cNvPr id="24579" name="Прямая со стрелкой 10"/>
          <p:cNvCxnSpPr>
            <a:cxnSpLocks noChangeShapeType="1"/>
          </p:cNvCxnSpPr>
          <p:nvPr/>
        </p:nvCxnSpPr>
        <p:spPr bwMode="auto">
          <a:xfrm flipV="1">
            <a:off x="4211638" y="1916113"/>
            <a:ext cx="647700" cy="1460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4580" name="Прямая со стрелкой 12"/>
          <p:cNvCxnSpPr>
            <a:cxnSpLocks noChangeShapeType="1"/>
          </p:cNvCxnSpPr>
          <p:nvPr/>
        </p:nvCxnSpPr>
        <p:spPr bwMode="auto">
          <a:xfrm>
            <a:off x="4284663" y="3644900"/>
            <a:ext cx="647700" cy="14446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4586" name="AutoShape 10"/>
          <p:cNvSpPr>
            <a:spLocks noChangeArrowheads="1"/>
          </p:cNvSpPr>
          <p:nvPr/>
        </p:nvSpPr>
        <p:spPr bwMode="auto">
          <a:xfrm>
            <a:off x="5003800" y="1484313"/>
            <a:ext cx="3671888" cy="1081087"/>
          </a:xfrm>
          <a:prstGeom prst="roundRect">
            <a:avLst>
              <a:gd name="adj" fmla="val 16667"/>
            </a:avLst>
          </a:prstGeom>
          <a:solidFill>
            <a:schemeClr val="hlink">
              <a:alpha val="38823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Жесткие сроки поставки</a:t>
            </a:r>
          </a:p>
        </p:txBody>
      </p:sp>
      <p:sp>
        <p:nvSpPr>
          <p:cNvPr id="24587" name="AutoShape 11"/>
          <p:cNvSpPr>
            <a:spLocks noChangeArrowheads="1"/>
          </p:cNvSpPr>
          <p:nvPr/>
        </p:nvSpPr>
        <p:spPr bwMode="auto">
          <a:xfrm>
            <a:off x="5076825" y="3284538"/>
            <a:ext cx="3671888" cy="1081087"/>
          </a:xfrm>
          <a:prstGeom prst="roundRect">
            <a:avLst>
              <a:gd name="adj" fmla="val 16667"/>
            </a:avLst>
          </a:prstGeom>
          <a:solidFill>
            <a:schemeClr val="hlink">
              <a:alpha val="38823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Обязательное наличие раздела</a:t>
            </a:r>
          </a:p>
          <a:p>
            <a:pPr algn="ctr"/>
            <a:r>
              <a:rPr lang="ru-RU"/>
              <a:t>«ответственность сторон»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4586" grpId="0" animBg="1"/>
      <p:bldP spid="2458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u="sng" smtClean="0">
                <a:solidFill>
                  <a:srgbClr val="00B050"/>
                </a:solidFill>
              </a:rPr>
              <a:t>Контроль за выполнение обязательств по заключенным договорам</a:t>
            </a:r>
            <a:endParaRPr lang="ru-RU" sz="2800" smtClean="0">
              <a:solidFill>
                <a:srgbClr val="00B05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4606C0-A9C3-4851-A4A1-34B449A4D528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pic>
        <p:nvPicPr>
          <p:cNvPr id="25611" name="Picture 11" descr="MP900439288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3800" y="1700213"/>
            <a:ext cx="3508375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2" name="Picture 12" descr="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1700213"/>
            <a:ext cx="4246562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 txBox="1">
            <a:spLocks noGrp="1"/>
          </p:cNvSpPr>
          <p:nvPr/>
        </p:nvSpPr>
        <p:spPr bwMode="auto">
          <a:xfrm>
            <a:off x="2771775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C1242FBF-0389-4A05-BD76-6E938B42B68C}" type="slidenum">
              <a:rPr lang="ru-RU" sz="1400">
                <a:latin typeface="+mn-lt"/>
                <a:cs typeface="+mn-cs"/>
              </a:rPr>
              <a:pPr algn="r">
                <a:defRPr/>
              </a:pPr>
              <a:t>11</a:t>
            </a:fld>
            <a:endParaRPr lang="ru-RU" sz="1400" dirty="0">
              <a:latin typeface="+mn-lt"/>
              <a:cs typeface="+mn-cs"/>
            </a:endParaRPr>
          </a:p>
        </p:txBody>
      </p:sp>
      <p:sp>
        <p:nvSpPr>
          <p:cNvPr id="2662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28688" y="333375"/>
            <a:ext cx="7675562" cy="863600"/>
          </a:xfrm>
        </p:spPr>
        <p:txBody>
          <a:bodyPr/>
          <a:lstStyle/>
          <a:p>
            <a:r>
              <a:rPr lang="ru-RU" sz="2400" b="1" smtClean="0">
                <a:solidFill>
                  <a:srgbClr val="009900"/>
                </a:solidFill>
              </a:rPr>
              <a:t>Отдельные нарушения по закупкам.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6732588" y="1484313"/>
            <a:ext cx="1998662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Тест-система на </a:t>
            </a:r>
          </a:p>
          <a:p>
            <a:r>
              <a:rPr lang="ru-RU"/>
              <a:t>определение </a:t>
            </a:r>
          </a:p>
          <a:p>
            <a:r>
              <a:rPr lang="ru-RU"/>
              <a:t>ДНК сои</a:t>
            </a:r>
          </a:p>
        </p:txBody>
      </p:sp>
      <p:pic>
        <p:nvPicPr>
          <p:cNvPr id="26628" name="Picture 7" descr="IMG_128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1484313"/>
            <a:ext cx="5473700" cy="511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8" descr="IMG_128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125" y="2349500"/>
            <a:ext cx="2347913" cy="176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9" descr="IMG_128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92888" y="4194175"/>
            <a:ext cx="2443162" cy="237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 txBox="1">
            <a:spLocks noGrp="1"/>
          </p:cNvSpPr>
          <p:nvPr/>
        </p:nvSpPr>
        <p:spPr bwMode="auto">
          <a:xfrm>
            <a:off x="2771775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1672AC2D-6DC9-4FBF-8B20-1DCBE9CB435B}" type="slidenum">
              <a:rPr lang="ru-RU" sz="1400">
                <a:latin typeface="+mn-lt"/>
                <a:cs typeface="+mn-cs"/>
              </a:rPr>
              <a:pPr algn="r">
                <a:defRPr/>
              </a:pPr>
              <a:t>12</a:t>
            </a:fld>
            <a:endParaRPr lang="ru-RU" sz="1400" dirty="0">
              <a:latin typeface="+mn-lt"/>
              <a:cs typeface="+mn-cs"/>
            </a:endParaRPr>
          </a:p>
        </p:txBody>
      </p:sp>
      <p:sp>
        <p:nvSpPr>
          <p:cNvPr id="2765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28688" y="500063"/>
            <a:ext cx="7531100" cy="841375"/>
          </a:xfrm>
        </p:spPr>
        <p:txBody>
          <a:bodyPr/>
          <a:lstStyle/>
          <a:p>
            <a:r>
              <a:rPr lang="ru-RU" sz="2400" b="1" smtClean="0">
                <a:solidFill>
                  <a:srgbClr val="009900"/>
                </a:solidFill>
              </a:rPr>
              <a:t>Отдельные нарушения по закупкам.</a:t>
            </a:r>
          </a:p>
        </p:txBody>
      </p:sp>
      <p:pic>
        <p:nvPicPr>
          <p:cNvPr id="27651" name="Picture 4" descr="IMG_128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341438"/>
            <a:ext cx="5616575" cy="487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Text Box 5"/>
          <p:cNvSpPr txBox="1">
            <a:spLocks noChangeArrowheads="1"/>
          </p:cNvSpPr>
          <p:nvPr/>
        </p:nvSpPr>
        <p:spPr bwMode="auto">
          <a:xfrm>
            <a:off x="6300788" y="1341438"/>
            <a:ext cx="1998662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Тест-система на </a:t>
            </a:r>
          </a:p>
          <a:p>
            <a:r>
              <a:rPr lang="ru-RU"/>
              <a:t>определение </a:t>
            </a:r>
          </a:p>
          <a:p>
            <a:r>
              <a:rPr lang="ru-RU"/>
              <a:t>ДНК сои</a:t>
            </a:r>
          </a:p>
        </p:txBody>
      </p:sp>
      <p:pic>
        <p:nvPicPr>
          <p:cNvPr id="27653" name="Picture 7" descr="IMG_128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888" y="2708275"/>
            <a:ext cx="3005137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 txBox="1">
            <a:spLocks noGrp="1"/>
          </p:cNvSpPr>
          <p:nvPr/>
        </p:nvSpPr>
        <p:spPr bwMode="auto">
          <a:xfrm>
            <a:off x="2771775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C97EFDE8-EF14-4755-82E6-D661573361FF}" type="slidenum">
              <a:rPr lang="ru-RU" sz="1400">
                <a:latin typeface="+mn-lt"/>
                <a:cs typeface="+mn-cs"/>
              </a:rPr>
              <a:pPr algn="r">
                <a:defRPr/>
              </a:pPr>
              <a:t>13</a:t>
            </a:fld>
            <a:endParaRPr lang="ru-RU" sz="1400" dirty="0">
              <a:latin typeface="+mn-lt"/>
              <a:cs typeface="+mn-cs"/>
            </a:endParaRPr>
          </a:p>
        </p:txBody>
      </p:sp>
      <p:sp>
        <p:nvSpPr>
          <p:cNvPr id="2867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00113" y="476250"/>
            <a:ext cx="7343775" cy="576263"/>
          </a:xfrm>
        </p:spPr>
        <p:txBody>
          <a:bodyPr/>
          <a:lstStyle/>
          <a:p>
            <a:r>
              <a:rPr lang="ru-RU" sz="2400" b="1" smtClean="0">
                <a:solidFill>
                  <a:srgbClr val="009900"/>
                </a:solidFill>
              </a:rPr>
              <a:t>Отдельные нарушения по закупкам.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6732588" y="1268413"/>
            <a:ext cx="1998662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Тест-система на </a:t>
            </a:r>
          </a:p>
          <a:p>
            <a:r>
              <a:rPr lang="ru-RU"/>
              <a:t>определение </a:t>
            </a:r>
          </a:p>
          <a:p>
            <a:r>
              <a:rPr lang="ru-RU"/>
              <a:t>АЧС</a:t>
            </a:r>
          </a:p>
        </p:txBody>
      </p:sp>
      <p:pic>
        <p:nvPicPr>
          <p:cNvPr id="28676" name="Picture 8" descr="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1341438"/>
            <a:ext cx="5400675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9" descr="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125" y="3302000"/>
            <a:ext cx="2305050" cy="250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 txBox="1">
            <a:spLocks noGrp="1"/>
          </p:cNvSpPr>
          <p:nvPr/>
        </p:nvSpPr>
        <p:spPr bwMode="auto">
          <a:xfrm>
            <a:off x="2771775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91D1E3C8-4C3C-4ACE-A87F-0B5752C5F70C}" type="slidenum">
              <a:rPr lang="ru-RU" sz="1400">
                <a:latin typeface="+mn-lt"/>
                <a:cs typeface="+mn-cs"/>
              </a:rPr>
              <a:pPr algn="r">
                <a:defRPr/>
              </a:pPr>
              <a:t>14</a:t>
            </a:fld>
            <a:endParaRPr lang="ru-RU" sz="1400" dirty="0">
              <a:latin typeface="+mn-lt"/>
              <a:cs typeface="+mn-cs"/>
            </a:endParaRPr>
          </a:p>
        </p:txBody>
      </p:sp>
      <p:sp>
        <p:nvSpPr>
          <p:cNvPr id="2969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00113" y="476250"/>
            <a:ext cx="7343775" cy="576263"/>
          </a:xfrm>
        </p:spPr>
        <p:txBody>
          <a:bodyPr/>
          <a:lstStyle/>
          <a:p>
            <a:r>
              <a:rPr lang="ru-RU" sz="2400" b="1" smtClean="0">
                <a:solidFill>
                  <a:srgbClr val="009900"/>
                </a:solidFill>
              </a:rPr>
              <a:t>Отдельные нарушения по закупкам.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6227763" y="1412875"/>
            <a:ext cx="23637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Ампутационный нож</a:t>
            </a:r>
          </a:p>
        </p:txBody>
      </p:sp>
      <p:pic>
        <p:nvPicPr>
          <p:cNvPr id="29700" name="Picture 8" descr="IMG_128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5963" y="3078163"/>
            <a:ext cx="3241675" cy="308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Picture 7" descr="IMG_129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1484313"/>
            <a:ext cx="4679950" cy="46815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4"/>
          <p:cNvSpPr>
            <a:spLocks noGrp="1"/>
          </p:cNvSpPr>
          <p:nvPr>
            <p:ph type="ctrTitle" idx="4294967295"/>
          </p:nvPr>
        </p:nvSpPr>
        <p:spPr>
          <a:xfrm>
            <a:off x="827088" y="620713"/>
            <a:ext cx="7772400" cy="1470025"/>
          </a:xfrm>
        </p:spPr>
        <p:txBody>
          <a:bodyPr/>
          <a:lstStyle/>
          <a:p>
            <a:r>
              <a:rPr lang="ru-RU" sz="3200" smtClean="0">
                <a:solidFill>
                  <a:srgbClr val="008000"/>
                </a:solidFill>
              </a:rPr>
              <a:t>Учет, эксплуатация поставленного оборудования и отчетность учреждений.</a:t>
            </a:r>
          </a:p>
        </p:txBody>
      </p:sp>
      <p:sp>
        <p:nvSpPr>
          <p:cNvPr id="3" name="Номер слайда 2"/>
          <p:cNvSpPr txBox="1">
            <a:spLocks noGrp="1"/>
          </p:cNvSpPr>
          <p:nvPr/>
        </p:nvSpPr>
        <p:spPr bwMode="auto">
          <a:xfrm>
            <a:off x="2771775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3654E2EF-00DE-4432-9891-2CE74FC41007}" type="slidenum">
              <a:rPr lang="ru-RU" sz="1400">
                <a:latin typeface="+mn-lt"/>
                <a:cs typeface="+mn-cs"/>
              </a:rPr>
              <a:pPr algn="r">
                <a:defRPr/>
              </a:pPr>
              <a:t>15</a:t>
            </a:fld>
            <a:endParaRPr lang="ru-RU" sz="1400">
              <a:latin typeface="+mn-lt"/>
              <a:cs typeface="+mn-cs"/>
            </a:endParaRP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827088" y="2420938"/>
            <a:ext cx="82772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 sz="2400">
                <a:solidFill>
                  <a:schemeClr val="accent2"/>
                </a:solidFill>
              </a:rPr>
              <a:t>Имущество, приобретенное за счет средств, </a:t>
            </a:r>
          </a:p>
          <a:p>
            <a:pPr marL="342900" indent="-342900"/>
            <a:r>
              <a:rPr lang="ru-RU" sz="2400">
                <a:solidFill>
                  <a:schemeClr val="accent2"/>
                </a:solidFill>
              </a:rPr>
              <a:t>выделенных учредителем на закупку такого имущества, </a:t>
            </a:r>
          </a:p>
          <a:p>
            <a:pPr marL="342900" indent="-342900"/>
            <a:r>
              <a:rPr lang="ru-RU" sz="2400">
                <a:solidFill>
                  <a:schemeClr val="accent2"/>
                </a:solidFill>
              </a:rPr>
              <a:t>относится к особо ценному.</a:t>
            </a:r>
            <a:r>
              <a:rPr lang="ru-RU"/>
              <a:t> </a:t>
            </a: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900113" y="4076700"/>
            <a:ext cx="7797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 </a:t>
            </a:r>
            <a:r>
              <a:rPr lang="ru-RU" sz="2400">
                <a:solidFill>
                  <a:schemeClr val="accent2"/>
                </a:solidFill>
              </a:rPr>
              <a:t>2</a:t>
            </a:r>
            <a:r>
              <a:rPr lang="ru-RU" sz="2400"/>
              <a:t>.</a:t>
            </a:r>
            <a:r>
              <a:rPr lang="ru-RU"/>
              <a:t>  </a:t>
            </a:r>
            <a:r>
              <a:rPr lang="ru-RU" sz="2400">
                <a:solidFill>
                  <a:schemeClr val="accent2"/>
                </a:solidFill>
              </a:rPr>
              <a:t>Рядом учреждений оборудование, в рамках </a:t>
            </a:r>
          </a:p>
          <a:p>
            <a:r>
              <a:rPr lang="ru-RU" sz="2400">
                <a:solidFill>
                  <a:schemeClr val="accent2"/>
                </a:solidFill>
              </a:rPr>
              <a:t>указанных мероприятий, приобретается «про запас».</a:t>
            </a:r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900113" y="5372100"/>
            <a:ext cx="76517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buFontTx/>
              <a:buAutoNum type="arabicPeriod" startAt="3"/>
            </a:pPr>
            <a:r>
              <a:rPr lang="ru-RU" sz="2400">
                <a:solidFill>
                  <a:schemeClr val="accent2"/>
                </a:solidFill>
              </a:rPr>
              <a:t>Неверно отнесение оборудования к той или иной </a:t>
            </a:r>
          </a:p>
          <a:p>
            <a:pPr marL="342900" indent="-342900"/>
            <a:r>
              <a:rPr lang="ru-RU" sz="2400">
                <a:solidFill>
                  <a:schemeClr val="accent2"/>
                </a:solidFill>
              </a:rPr>
              <a:t>амортизационной группе.</a:t>
            </a:r>
            <a:r>
              <a:rPr lang="ru-RU" sz="24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7" grpId="0"/>
      <p:bldP spid="33798" grpId="0"/>
      <p:bldP spid="3379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6000" smtClean="0">
                <a:solidFill>
                  <a:srgbClr val="008000"/>
                </a:solidFill>
              </a:rPr>
              <a:t>Спасибо за внимание!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E623A9A-F1B0-404A-8067-048B24B002B6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9" grpId="0"/>
    </p:bldLst>
  </p:timing>
</p:sld>
</file>

<file path=ppt/theme/theme1.xml><?xml version="1.0" encoding="utf-8"?>
<a:theme xmlns:a="http://schemas.openxmlformats.org/drawingml/2006/main" name="Презентация Фроловой 30.11.10">
  <a:themeElements>
    <a:clrScheme name="Презентация Фроловой 30.11.1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Презентация Фроловой 30.11.10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Презентация Фроловой 30.11.1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 Фроловой 30.11.10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 Фроловой 30.11.10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 Фроловой 30.11.10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 Фроловой 30.11.10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 Фроловой 30.11.10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Фроловой 30.11.10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Фроловой 30.11.10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Фроловой 30.11.10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Фроловой 30.11.10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Фроловой 30.11.10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Фроловой 30.11.10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5994</TotalTime>
  <Words>286</Words>
  <Application>Microsoft Office PowerPoint</Application>
  <PresentationFormat>Экран (4:3)</PresentationFormat>
  <Paragraphs>90</Paragraphs>
  <Slides>16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Презентация Фроловой 30.11.10</vt:lpstr>
      <vt:lpstr>Начальник отдела сводного планирования и бюджетирования Управления финансов и обеспечения деятельности Федеральной службы по ветеринарному и фитосанитарному надзору   Билашенко Надежда Алексеевна                                                                                                                                             </vt:lpstr>
      <vt:lpstr>Основные мероприятия Россельхознадзора в рамках которыхосуществляется закупка лабораторного оборудования</vt:lpstr>
      <vt:lpstr>Вступление  Российской Федерации  в ВТО </vt:lpstr>
      <vt:lpstr> Недопущение распространения гриппа птиц на территории Российской Федерации</vt:lpstr>
      <vt:lpstr>Слайд 5</vt:lpstr>
      <vt:lpstr>Классификация учреждений по признаку участия в подготовке проектов приказов</vt:lpstr>
      <vt:lpstr>Обоснование начальной максимальной цены договора</vt:lpstr>
      <vt:lpstr>Роль учреждения - организатора торгов</vt:lpstr>
      <vt:lpstr>Слайд 9</vt:lpstr>
      <vt:lpstr>Контроль за выполнение обязательств по заключенным договорам</vt:lpstr>
      <vt:lpstr>Отдельные нарушения по закупкам.</vt:lpstr>
      <vt:lpstr>Отдельные нарушения по закупкам.</vt:lpstr>
      <vt:lpstr>Отдельные нарушения по закупкам.</vt:lpstr>
      <vt:lpstr>Отдельные нарушения по закупкам.</vt:lpstr>
      <vt:lpstr>Учет, эксплуатация поставленного оборудования и отчетность учреждений.</vt:lpstr>
      <vt:lpstr>Спасибо за внимание!</vt:lpstr>
    </vt:vector>
  </TitlesOfParts>
  <Company>mcx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Заместитель Руководителя Федеральной службы по ветеринарному и фитосанитарному надзору  Фролова Наталья Константиновна  О результатах финансово-хозяйственной деятельности территориальных управлений Россельхознадзора, подведомственных Россельхознадзору федеральных государственных учреждений за 9 месяцев 2010 года</dc:title>
  <dc:creator>o.grishina</dc:creator>
  <cp:lastModifiedBy>user</cp:lastModifiedBy>
  <cp:revision>709</cp:revision>
  <dcterms:created xsi:type="dcterms:W3CDTF">2010-11-29T05:36:36Z</dcterms:created>
  <dcterms:modified xsi:type="dcterms:W3CDTF">2013-06-24T11:39:16Z</dcterms:modified>
</cp:coreProperties>
</file>