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4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4" r:id="rId17"/>
    <p:sldId id="273" r:id="rId18"/>
    <p:sldId id="272" r:id="rId19"/>
    <p:sldId id="275" r:id="rId20"/>
    <p:sldId id="268" r:id="rId21"/>
    <p:sldId id="276" r:id="rId22"/>
    <p:sldId id="277" r:id="rId23"/>
    <p:sldId id="278" r:id="rId24"/>
    <p:sldId id="280" r:id="rId25"/>
    <p:sldId id="281" r:id="rId26"/>
    <p:sldId id="27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CCFF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8D085FD-8366-4A2F-A376-102F0627812D}" type="datetimeFigureOut">
              <a:rPr lang="ru-RU" smtClean="0"/>
              <a:pPr/>
              <a:t>25.06.2013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81AC740B-34F4-4E4A-B457-DFABD9D82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effectLst/>
                <a:latin typeface="Arial" pitchFamily="34" charset="0"/>
                <a:cs typeface="Arial" pitchFamily="34" charset="0"/>
              </a:rPr>
              <a:t>Применение скрининговых методов при государственном мониторинге пищевой продукции и кормов</a:t>
            </a:r>
            <a:endParaRPr lang="ru-RU" sz="36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7839000" cy="68580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effectLst/>
                <a:latin typeface="Arial" pitchFamily="34" charset="0"/>
                <a:cs typeface="Arial" pitchFamily="34" charset="0"/>
              </a:rPr>
              <a:t>Ирина Нестеренко</a:t>
            </a:r>
          </a:p>
          <a:p>
            <a:r>
              <a:rPr lang="ru-RU" sz="2200" b="1" dirty="0" err="1" smtClean="0">
                <a:effectLst/>
                <a:latin typeface="Arial" pitchFamily="34" charset="0"/>
                <a:cs typeface="Arial" pitchFamily="34" charset="0"/>
              </a:rPr>
              <a:t>в.н.с</a:t>
            </a:r>
            <a:r>
              <a:rPr lang="ru-RU" sz="2200" b="1" dirty="0" smtClean="0">
                <a:effectLst/>
                <a:latin typeface="Arial" pitchFamily="34" charset="0"/>
                <a:cs typeface="Arial" pitchFamily="34" charset="0"/>
              </a:rPr>
              <a:t>. отдела безопасности пищевой продукции </a:t>
            </a:r>
            <a:endParaRPr lang="ru-RU" sz="2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325015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ФГБУ</a:t>
            </a:r>
            <a:r>
              <a:rPr lang="en-US" sz="2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«Всероссийский государственный центр качества и стандартизации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лекарственных</a:t>
            </a:r>
            <a:r>
              <a:rPr lang="ru-RU" sz="24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 средств для животных и кормов»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AutoShape 2" descr="http://www.vgnki.ru/images/logo4.gif"/>
          <p:cNvSpPr>
            <a:spLocks noChangeAspect="1" noChangeArrowheads="1"/>
          </p:cNvSpPr>
          <p:nvPr/>
        </p:nvSpPr>
        <p:spPr bwMode="auto">
          <a:xfrm>
            <a:off x="155575" y="-479425"/>
            <a:ext cx="1257300" cy="1009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://www.vgnki.ru/images/logo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544616"/>
            <a:ext cx="1619672" cy="15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0909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85801"/>
            <a:ext cx="8568952" cy="3657599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Классификация методов, применяемых при мониторинге пищевой продукции и кормов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Виды скрининговых методов</a:t>
            </a:r>
          </a:p>
          <a:p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Скрининговые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методы,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разрабытаваемые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и применяемые в ФГБУ «ВГНКИ»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805264"/>
            <a:ext cx="7543800" cy="91440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План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2717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661248"/>
            <a:ext cx="10153128" cy="980728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Приоритетные ксенобиотики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278862" y="523942"/>
            <a:ext cx="2448272" cy="7200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Arial" pitchFamily="34" charset="0"/>
                <a:cs typeface="Arial" pitchFamily="34" charset="0"/>
              </a:rPr>
              <a:t>Тяжелые металлы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1460046"/>
            <a:ext cx="2448272" cy="7200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1600" b="1" dirty="0" err="1">
                <a:ln w="50800"/>
                <a:solidFill>
                  <a:schemeClr val="bg1">
                    <a:shade val="50000"/>
                  </a:schemeClr>
                </a:solidFill>
                <a:latin typeface="Arial" pitchFamily="34" charset="0"/>
                <a:cs typeface="Arial" pitchFamily="34" charset="0"/>
              </a:rPr>
              <a:t>Микотоксины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0548" y="2422368"/>
            <a:ext cx="2448272" cy="7200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1600" b="1" dirty="0" err="1">
                <a:ln w="50800"/>
                <a:solidFill>
                  <a:schemeClr val="bg1">
                    <a:shade val="50000"/>
                  </a:schemeClr>
                </a:solidFill>
                <a:latin typeface="Arial" pitchFamily="34" charset="0"/>
                <a:cs typeface="Arial" pitchFamily="34" charset="0"/>
              </a:rPr>
              <a:t>Диоксины</a:t>
            </a:r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Arial" pitchFamily="34" charset="0"/>
                <a:cs typeface="Arial" pitchFamily="34" charset="0"/>
              </a:rPr>
              <a:t>, ПХБ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0548" y="3401452"/>
            <a:ext cx="2448272" cy="7200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Arial" pitchFamily="34" charset="0"/>
                <a:cs typeface="Arial" pitchFamily="34" charset="0"/>
              </a:rPr>
              <a:t>Пестициды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4500" y="4279500"/>
            <a:ext cx="2448272" cy="7200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Arial" pitchFamily="34" charset="0"/>
                <a:cs typeface="Arial" pitchFamily="34" charset="0"/>
              </a:rPr>
              <a:t>Органические соединения мышьяка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82486" y="44624"/>
            <a:ext cx="3938707" cy="54014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+mn-lt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Хлорамфеникол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Тетрациклины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Бацитрацин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Аминогликозиды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l-GR" sz="2300" dirty="0">
                <a:latin typeface="Arial" pitchFamily="34" charset="0"/>
                <a:cs typeface="Arial" pitchFamily="34" charset="0"/>
              </a:rPr>
              <a:t>β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-лактамы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Хинолоны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Сульфаниламиды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Нитрофураны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Кокцидиостатики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Макролиды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l-GR" sz="2300" dirty="0">
                <a:latin typeface="Arial" pitchFamily="34" charset="0"/>
                <a:cs typeface="Arial" pitchFamily="34" charset="0"/>
              </a:rPr>
              <a:t>β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адреностимуляторы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Нитромидазолы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 smtClean="0">
                <a:latin typeface="Arial" pitchFamily="34" charset="0"/>
                <a:cs typeface="Arial" pitchFamily="34" charset="0"/>
              </a:rPr>
              <a:t>Карбадокс</a:t>
            </a:r>
            <a:r>
              <a:rPr lang="ru-RU" sz="23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300" dirty="0" err="1" smtClean="0">
                <a:latin typeface="Arial" pitchFamily="34" charset="0"/>
                <a:cs typeface="Arial" pitchFamily="34" charset="0"/>
              </a:rPr>
              <a:t>олаквиндокс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Полимексины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Цефалоспорины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па 149"/>
          <p:cNvGrpSpPr>
            <a:grpSpLocks/>
          </p:cNvGrpSpPr>
          <p:nvPr/>
        </p:nvGrpSpPr>
        <p:grpSpPr bwMode="auto">
          <a:xfrm>
            <a:off x="1436111" y="117649"/>
            <a:ext cx="4705327" cy="5184775"/>
            <a:chOff x="1681013" y="1412776"/>
            <a:chExt cx="4706079" cy="5184576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347864" y="1412776"/>
              <a:ext cx="1008112" cy="518457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81013" y="3784390"/>
              <a:ext cx="4706079" cy="523200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>
                <a:defRPr/>
              </a:pPr>
              <a:r>
                <a:rPr lang="ru-RU" sz="2800" b="1" dirty="0">
                  <a:ln w="50800"/>
                  <a:latin typeface="Arial" pitchFamily="34" charset="0"/>
                  <a:cs typeface="Arial" pitchFamily="34" charset="0"/>
                </a:rPr>
                <a:t>Лекарственные средства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6069" y="5733256"/>
            <a:ext cx="7543800" cy="91440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Классификация методов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393825" y="1772593"/>
            <a:ext cx="360363" cy="2376487"/>
            <a:chOff x="521" y="1207"/>
            <a:chExt cx="227" cy="1497"/>
          </a:xfrm>
        </p:grpSpPr>
        <p:sp>
          <p:nvSpPr>
            <p:cNvPr id="5" name="AutoShape 9"/>
            <p:cNvSpPr>
              <a:spLocks noChangeArrowheads="1"/>
            </p:cNvSpPr>
            <p:nvPr/>
          </p:nvSpPr>
          <p:spPr bwMode="auto">
            <a:xfrm>
              <a:off x="521" y="1207"/>
              <a:ext cx="227" cy="409"/>
            </a:xfrm>
            <a:prstGeom prst="can">
              <a:avLst>
                <a:gd name="adj" fmla="val 450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AutoShape 10"/>
            <p:cNvSpPr>
              <a:spLocks noChangeArrowheads="1"/>
            </p:cNvSpPr>
            <p:nvPr/>
          </p:nvSpPr>
          <p:spPr bwMode="auto">
            <a:xfrm>
              <a:off x="521" y="1751"/>
              <a:ext cx="227" cy="409"/>
            </a:xfrm>
            <a:prstGeom prst="can">
              <a:avLst>
                <a:gd name="adj" fmla="val 450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>
              <a:off x="521" y="2295"/>
              <a:ext cx="227" cy="409"/>
            </a:xfrm>
            <a:prstGeom prst="can">
              <a:avLst>
                <a:gd name="adj" fmla="val 450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2259013" y="1917055"/>
            <a:ext cx="2663825" cy="1657350"/>
            <a:chOff x="1066" y="1298"/>
            <a:chExt cx="1678" cy="1044"/>
          </a:xfrm>
        </p:grpSpPr>
        <p:sp>
          <p:nvSpPr>
            <p:cNvPr id="9" name="AutoShape 15"/>
            <p:cNvSpPr>
              <a:spLocks noChangeArrowheads="1"/>
            </p:cNvSpPr>
            <p:nvPr/>
          </p:nvSpPr>
          <p:spPr bwMode="auto">
            <a:xfrm>
              <a:off x="1066" y="1661"/>
              <a:ext cx="1270" cy="499"/>
            </a:xfrm>
            <a:prstGeom prst="rightArrow">
              <a:avLst>
                <a:gd name="adj1" fmla="val 50000"/>
                <a:gd name="adj2" fmla="val 63627"/>
              </a:avLst>
            </a:prstGeom>
            <a:solidFill>
              <a:srgbClr val="00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AutoShape 16"/>
            <p:cNvSpPr>
              <a:spLocks noChangeArrowheads="1"/>
            </p:cNvSpPr>
            <p:nvPr/>
          </p:nvSpPr>
          <p:spPr bwMode="auto">
            <a:xfrm>
              <a:off x="2512" y="1298"/>
              <a:ext cx="227" cy="409"/>
            </a:xfrm>
            <a:prstGeom prst="can">
              <a:avLst>
                <a:gd name="adj" fmla="val 450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AutoShape 18"/>
            <p:cNvSpPr>
              <a:spLocks noChangeArrowheads="1"/>
            </p:cNvSpPr>
            <p:nvPr/>
          </p:nvSpPr>
          <p:spPr bwMode="auto">
            <a:xfrm>
              <a:off x="2517" y="1933"/>
              <a:ext cx="227" cy="409"/>
            </a:xfrm>
            <a:prstGeom prst="can">
              <a:avLst>
                <a:gd name="adj" fmla="val 450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21"/>
            <p:cNvSpPr txBox="1">
              <a:spLocks noChangeArrowheads="1"/>
            </p:cNvSpPr>
            <p:nvPr/>
          </p:nvSpPr>
          <p:spPr bwMode="auto">
            <a:xfrm>
              <a:off x="1111" y="1797"/>
              <a:ext cx="8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/>
                <a:t>СКРИНИНГ</a:t>
              </a:r>
            </a:p>
          </p:txBody>
        </p:sp>
      </p:grpSp>
      <p:sp>
        <p:nvSpPr>
          <p:cNvPr id="13" name="AutoShape 17"/>
          <p:cNvSpPr>
            <a:spLocks noChangeArrowheads="1"/>
          </p:cNvSpPr>
          <p:nvPr/>
        </p:nvSpPr>
        <p:spPr bwMode="auto">
          <a:xfrm>
            <a:off x="5283200" y="2493318"/>
            <a:ext cx="2376488" cy="792162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>
            <a:off x="7659688" y="2061518"/>
            <a:ext cx="360362" cy="649287"/>
          </a:xfrm>
          <a:prstGeom prst="can">
            <a:avLst>
              <a:gd name="adj" fmla="val 45044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7667625" y="3069580"/>
            <a:ext cx="360363" cy="649288"/>
          </a:xfrm>
          <a:prstGeom prst="can">
            <a:avLst>
              <a:gd name="adj" fmla="val 45044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5283200" y="2709218"/>
            <a:ext cx="2281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/>
              <a:t>ПОДТВЕРЖДЕНИЕ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67544" y="188640"/>
            <a:ext cx="82089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Стратегия контроля остаточного содержания лекарственных средств в кормах и животноводческой продукции включает использование скрининговых и подтверждающих методов. 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309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8560" y="5682952"/>
            <a:ext cx="7543800" cy="914400"/>
          </a:xfrm>
        </p:spPr>
        <p:txBody>
          <a:bodyPr/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Скрининговые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методы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234156" y="1109062"/>
            <a:ext cx="84248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u="sng" dirty="0" err="1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Скрининговый</a:t>
            </a:r>
            <a:r>
              <a:rPr lang="ru-RU" sz="2800" u="sng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 метод</a:t>
            </a:r>
            <a:r>
              <a:rPr lang="fr-BE" sz="2800" u="sng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800" u="sng" dirty="0">
              <a:solidFill>
                <a:srgbClr val="FF99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>
                <a:latin typeface="Arial" pitchFamily="34" charset="0"/>
                <a:cs typeface="Arial" pitchFamily="34" charset="0"/>
              </a:rPr>
              <a:t>используется для определения присутствия соединения или класса соединений на определенном уровне</a:t>
            </a:r>
            <a:r>
              <a:rPr lang="fr-BE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395536" y="532998"/>
            <a:ext cx="74514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Согласно Решению Комиссии 2002/657/ЕС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-180528" y="2981270"/>
            <a:ext cx="86042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ru-RU" sz="2800" u="sng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Основная задача:</a:t>
            </a:r>
            <a:r>
              <a:rPr lang="fr-BE" sz="2800" u="sng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u="sng" dirty="0">
              <a:solidFill>
                <a:srgbClr val="FF99FF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2800" dirty="0">
                <a:latin typeface="Arial" pitchFamily="34" charset="0"/>
                <a:cs typeface="Arial" pitchFamily="34" charset="0"/>
              </a:rPr>
              <a:t>анализ большого количества образцов</a:t>
            </a:r>
            <a:endParaRPr lang="fr-BE" sz="28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2800" dirty="0">
                <a:latin typeface="Arial" pitchFamily="34" charset="0"/>
                <a:cs typeface="Arial" pitchFamily="34" charset="0"/>
              </a:rPr>
              <a:t>для отбора потенциально несоответствующих из большого количества проб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094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685801"/>
            <a:ext cx="8568952" cy="4759423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rgbClr val="FF99FF"/>
                </a:solidFill>
                <a:effectLst/>
                <a:latin typeface="Arial" pitchFamily="34" charset="0"/>
                <a:cs typeface="Arial" pitchFamily="34" charset="0"/>
              </a:rPr>
              <a:t>Биологические методы</a:t>
            </a:r>
            <a:r>
              <a:rPr lang="ru-RU" sz="2200" dirty="0">
                <a:solidFill>
                  <a:srgbClr val="FF99FF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effectLst/>
                <a:latin typeface="Arial" pitchFamily="34" charset="0"/>
                <a:cs typeface="Arial" pitchFamily="34" charset="0"/>
              </a:rPr>
              <a:t>обнаруживают клеточные ответы на </a:t>
            </a:r>
            <a:r>
              <a:rPr lang="ru-RU" sz="2200" dirty="0" err="1">
                <a:effectLst/>
                <a:latin typeface="Arial" pitchFamily="34" charset="0"/>
                <a:cs typeface="Arial" pitchFamily="34" charset="0"/>
              </a:rPr>
              <a:t>аналиты</a:t>
            </a:r>
            <a:r>
              <a:rPr lang="ru-RU" sz="2200" dirty="0">
                <a:effectLst/>
                <a:latin typeface="Arial" pitchFamily="34" charset="0"/>
                <a:cs typeface="Arial" pitchFamily="34" charset="0"/>
              </a:rPr>
              <a:t> (например, эстрогенный эффект, торможение роста бактерий, клеточный эффект, гормональный эффект.</a:t>
            </a:r>
            <a:r>
              <a:rPr lang="en-US" sz="2200" dirty="0" smtClean="0">
                <a:effectLst/>
                <a:latin typeface="Arial" pitchFamily="34" charset="0"/>
                <a:cs typeface="Arial" pitchFamily="34" charset="0"/>
              </a:rPr>
              <a:t>)</a:t>
            </a:r>
            <a:endParaRPr lang="ru-RU" sz="2200" dirty="0" smtClean="0">
              <a:effectLst/>
              <a:latin typeface="Arial" pitchFamily="34" charset="0"/>
              <a:cs typeface="Arial" pitchFamily="34" charset="0"/>
            </a:endParaRPr>
          </a:p>
          <a:p>
            <a:r>
              <a:rPr lang="ru-RU" sz="2200" b="1" dirty="0">
                <a:solidFill>
                  <a:srgbClr val="FF99FF"/>
                </a:solidFill>
                <a:effectLst/>
                <a:latin typeface="Arial" pitchFamily="34" charset="0"/>
                <a:cs typeface="Arial" pitchFamily="34" charset="0"/>
              </a:rPr>
              <a:t>Биохимические методы</a:t>
            </a:r>
            <a:r>
              <a:rPr lang="ru-RU" sz="2200" dirty="0">
                <a:solidFill>
                  <a:srgbClr val="FF99FF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effectLst/>
                <a:latin typeface="Arial" pitchFamily="34" charset="0"/>
                <a:cs typeface="Arial" pitchFamily="34" charset="0"/>
              </a:rPr>
              <a:t>обнаруживают молекулярные взаимодействия (например, антигены, белки) между </a:t>
            </a:r>
            <a:r>
              <a:rPr lang="ru-RU" sz="2200" dirty="0" err="1">
                <a:effectLst/>
                <a:latin typeface="Arial" pitchFamily="34" charset="0"/>
                <a:cs typeface="Arial" pitchFamily="34" charset="0"/>
              </a:rPr>
              <a:t>аналитами</a:t>
            </a:r>
            <a:r>
              <a:rPr lang="ru-RU" sz="2200" dirty="0">
                <a:effectLst/>
                <a:latin typeface="Arial" pitchFamily="34" charset="0"/>
                <a:cs typeface="Arial" pitchFamily="34" charset="0"/>
              </a:rPr>
              <a:t> и антителами или рецепторными белками (ИФА, </a:t>
            </a:r>
            <a:r>
              <a:rPr lang="ru-RU" sz="2200" dirty="0" err="1">
                <a:effectLst/>
                <a:latin typeface="Arial" pitchFamily="34" charset="0"/>
                <a:cs typeface="Arial" pitchFamily="34" charset="0"/>
              </a:rPr>
              <a:t>радиоиммуноанализ</a:t>
            </a:r>
            <a:r>
              <a:rPr lang="ru-RU" sz="2200" dirty="0" smtClean="0"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200" b="1" dirty="0">
                <a:solidFill>
                  <a:srgbClr val="FF99FF"/>
                </a:solidFill>
                <a:effectLst/>
                <a:latin typeface="Arial" pitchFamily="34" charset="0"/>
                <a:cs typeface="Arial" pitchFamily="34" charset="0"/>
              </a:rPr>
              <a:t>Физико-химические методы</a:t>
            </a:r>
            <a:r>
              <a:rPr lang="ru-RU" sz="2200" dirty="0">
                <a:solidFill>
                  <a:srgbClr val="FF99FF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effectLst/>
                <a:latin typeface="Arial" pitchFamily="34" charset="0"/>
                <a:cs typeface="Arial" pitchFamily="34" charset="0"/>
              </a:rPr>
              <a:t>различают химическую структуру и молекулярные характеристики </a:t>
            </a:r>
            <a:r>
              <a:rPr lang="ru-RU" sz="2200" dirty="0" err="1">
                <a:effectLst/>
                <a:latin typeface="Arial" pitchFamily="34" charset="0"/>
                <a:cs typeface="Arial" pitchFamily="34" charset="0"/>
              </a:rPr>
              <a:t>аналитов</a:t>
            </a:r>
            <a:r>
              <a:rPr lang="ru-RU" sz="2200" dirty="0">
                <a:effectLst/>
                <a:latin typeface="Arial" pitchFamily="34" charset="0"/>
                <a:cs typeface="Arial" pitchFamily="34" charset="0"/>
              </a:rPr>
              <a:t> путем разделения </a:t>
            </a:r>
            <a:r>
              <a:rPr lang="ru-RU" sz="2200" dirty="0" smtClean="0">
                <a:effectLst/>
                <a:latin typeface="Arial" pitchFamily="34" charset="0"/>
                <a:cs typeface="Arial" pitchFamily="34" charset="0"/>
              </a:rPr>
              <a:t>молекул</a:t>
            </a:r>
            <a:endParaRPr lang="ru-RU" sz="22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682952"/>
            <a:ext cx="8640960" cy="1202432"/>
          </a:xfrm>
        </p:spPr>
        <p:txBody>
          <a:bodyPr/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Классификация скрининговых методов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445224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23528" y="188640"/>
            <a:ext cx="4850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88" indent="0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По принципу обнаружения: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154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685801"/>
            <a:ext cx="8568952" cy="475942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Качественные методы</a:t>
            </a:r>
            <a:r>
              <a:rPr lang="ru-RU" sz="2400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дают ответ да/нет без указания концентрации анализируемого вещества</a:t>
            </a:r>
          </a:p>
          <a:p>
            <a:pPr marL="18288" indent="0" algn="just">
              <a:buNone/>
            </a:pPr>
            <a:endParaRPr lang="ru-RU" sz="2400" dirty="0" smtClean="0">
              <a:effectLst/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Полуколичественные методы</a:t>
            </a:r>
            <a:r>
              <a:rPr lang="ru-RU" sz="2400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дают примерное указание на концентрацию предполагаемого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аналита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18288" indent="0" algn="just">
              <a:buNone/>
            </a:pPr>
            <a:endParaRPr lang="ru-RU" sz="2400" dirty="0" smtClean="0">
              <a:effectLst/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Количественные методы</a:t>
            </a:r>
            <a:r>
              <a:rPr lang="ru-RU" sz="2400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соответствуют тем же требованиям к точности, динамическому диапазону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прецизионности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что и подтверждающие методы</a:t>
            </a:r>
            <a:endParaRPr lang="ru-RU" sz="24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682952"/>
            <a:ext cx="8640960" cy="1202432"/>
          </a:xfrm>
        </p:spPr>
        <p:txBody>
          <a:bodyPr/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Классификация скрининговых методов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445224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23528" y="467961"/>
            <a:ext cx="758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88" indent="0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По степени количественного определения :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8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1392" y="5733256"/>
            <a:ext cx="8867111" cy="641420"/>
          </a:xfrm>
        </p:spPr>
        <p:txBody>
          <a:bodyPr/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Примеры скрининговых методов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AutoShape 2" descr="Image of Kirby-Bauer Test to Measure Antibiotic Sensitivity"/>
          <p:cNvSpPr>
            <a:spLocks noChangeAspect="1" noChangeArrowheads="1"/>
          </p:cNvSpPr>
          <p:nvPr/>
        </p:nvSpPr>
        <p:spPr bwMode="auto">
          <a:xfrm>
            <a:off x="155575" y="-1279525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4" descr="Image of Kirby-Bauer Test to Measure Antibiotic Sensitivity"/>
          <p:cNvSpPr>
            <a:spLocks noChangeAspect="1" noChangeArrowheads="1"/>
          </p:cNvSpPr>
          <p:nvPr/>
        </p:nvSpPr>
        <p:spPr bwMode="auto">
          <a:xfrm>
            <a:off x="307975" y="-1127125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6" descr="Image of Kirby-Bauer Test to Measure Antibiotic Sensitivity"/>
          <p:cNvSpPr>
            <a:spLocks noChangeAspect="1" noChangeArrowheads="1"/>
          </p:cNvSpPr>
          <p:nvPr/>
        </p:nvSpPr>
        <p:spPr bwMode="auto">
          <a:xfrm>
            <a:off x="460375" y="-974725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120054" y="80853"/>
            <a:ext cx="8785655" cy="1547947"/>
            <a:chOff x="120054" y="80853"/>
            <a:chExt cx="8785655" cy="1547947"/>
          </a:xfrm>
        </p:grpSpPr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1763688" y="580618"/>
              <a:ext cx="43656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dirty="0">
                  <a:latin typeface="Arial" pitchFamily="34" charset="0"/>
                  <a:cs typeface="Arial" pitchFamily="34" charset="0"/>
                </a:rPr>
                <a:t>Микробиологические методы</a:t>
              </a:r>
            </a:p>
          </p:txBody>
        </p:sp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54" y="80853"/>
              <a:ext cx="1638276" cy="15335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 descr="http://facstaff.cbu.edu/%7Eseisen/Fungi_files/image007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80853"/>
              <a:ext cx="2893549" cy="154794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215280" y="1700808"/>
            <a:ext cx="8677200" cy="2057401"/>
            <a:chOff x="215280" y="1700808"/>
            <a:chExt cx="8677200" cy="2057401"/>
          </a:xfrm>
        </p:grpSpPr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1763688" y="2195241"/>
              <a:ext cx="415735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dirty="0">
                  <a:latin typeface="Arial" pitchFamily="34" charset="0"/>
                  <a:cs typeface="Arial" pitchFamily="34" charset="0"/>
                </a:rPr>
                <a:t>Иммунохимические методы</a:t>
              </a:r>
            </a:p>
          </p:txBody>
        </p:sp>
        <p:pic>
          <p:nvPicPr>
            <p:cNvPr id="1034" name="Picture 10" descr="http://www.npl.co.uk/upload/img_200/AB_Still_Bs_0005_prv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280" y="1700808"/>
              <a:ext cx="1543050" cy="20574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http://www.alfascientific.com/wp-content/uploads/2009/10/H-Pylori-Array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6607" y="1772816"/>
              <a:ext cx="2895873" cy="156691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Группа 18"/>
          <p:cNvGrpSpPr/>
          <p:nvPr/>
        </p:nvGrpSpPr>
        <p:grpSpPr>
          <a:xfrm>
            <a:off x="251520" y="3933056"/>
            <a:ext cx="8632416" cy="1566174"/>
            <a:chOff x="251520" y="3933056"/>
            <a:chExt cx="8632416" cy="1566174"/>
          </a:xfrm>
        </p:grpSpPr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2392586" y="4158977"/>
              <a:ext cx="4411662" cy="457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dirty="0" err="1"/>
                <a:t>Хроматографические</a:t>
              </a:r>
              <a:r>
                <a:rPr lang="ru-RU" sz="2400" dirty="0"/>
                <a:t> методы</a:t>
              </a:r>
            </a:p>
          </p:txBody>
        </p: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3677" y="4077072"/>
              <a:ext cx="2160259" cy="1346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https://encrypted-tbn3.gstatic.com/images?q=tbn:ANd9GcRs-nzBgsczYwNkHv1SSO3GbUC9bzqs4JaDVdMGLbcLgNAy1b0TH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1520" y="3933056"/>
              <a:ext cx="2088232" cy="15661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258624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8032" y="5733256"/>
            <a:ext cx="8964488" cy="72008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Иммунохимические методы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Oval 10" descr="40%"/>
          <p:cNvSpPr>
            <a:spLocks noChangeArrowheads="1"/>
          </p:cNvSpPr>
          <p:nvPr/>
        </p:nvSpPr>
        <p:spPr bwMode="auto">
          <a:xfrm>
            <a:off x="3059808" y="738303"/>
            <a:ext cx="287337" cy="2873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491608" y="665278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+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3707508" y="520816"/>
            <a:ext cx="5572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Y</a:t>
            </a:r>
            <a:endParaRPr lang="ru-RU" sz="4400" b="1" dirty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4283770" y="881178"/>
            <a:ext cx="5048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" name="Oval 16" descr="40%"/>
          <p:cNvSpPr>
            <a:spLocks noChangeArrowheads="1"/>
          </p:cNvSpPr>
          <p:nvPr/>
        </p:nvSpPr>
        <p:spPr bwMode="auto">
          <a:xfrm rot="18746858">
            <a:off x="4871355" y="556514"/>
            <a:ext cx="287337" cy="287337"/>
          </a:xfrm>
          <a:prstGeom prst="ellipse">
            <a:avLst/>
          </a:prstGeom>
          <a:pattFill prst="pct40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4871355" y="556514"/>
            <a:ext cx="664449" cy="763883"/>
            <a:chOff x="4871355" y="556514"/>
            <a:chExt cx="664449" cy="763883"/>
          </a:xfrm>
        </p:grpSpPr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 rot="19029362">
              <a:off x="4978592" y="558397"/>
              <a:ext cx="557212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4400" b="1" dirty="0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rPr>
                <a:t>Y</a:t>
              </a:r>
              <a:endParaRPr lang="ru-RU" sz="44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Oval 18" descr="40%"/>
            <p:cNvSpPr>
              <a:spLocks noChangeArrowheads="1"/>
            </p:cNvSpPr>
            <p:nvPr/>
          </p:nvSpPr>
          <p:spPr bwMode="auto">
            <a:xfrm rot="18746858">
              <a:off x="4871355" y="556514"/>
              <a:ext cx="287337" cy="28733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51520" y="1170103"/>
            <a:ext cx="3240088" cy="3455988"/>
            <a:chOff x="251520" y="1170103"/>
            <a:chExt cx="3240088" cy="3455988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51520" y="1170103"/>
              <a:ext cx="3024188" cy="381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3152" tIns="36576" rIns="73152" bIns="36576">
              <a:spAutoFit/>
            </a:bodyPr>
            <a:lstStyle/>
            <a:p>
              <a:pPr algn="ctr" defTabSz="731838">
                <a:spcBef>
                  <a:spcPct val="50000"/>
                </a:spcBef>
              </a:pPr>
              <a:r>
                <a:rPr lang="ru-RU" sz="2000" b="1" dirty="0">
                  <a:latin typeface="Arial" pitchFamily="34" charset="0"/>
                  <a:cs typeface="Arial" pitchFamily="34" charset="0"/>
                </a:rPr>
                <a:t>И</a:t>
              </a:r>
              <a:r>
                <a:rPr lang="fr-FR" sz="2000" b="1" dirty="0">
                  <a:latin typeface="Arial" pitchFamily="34" charset="0"/>
                  <a:cs typeface="Arial" pitchFamily="34" charset="0"/>
                </a:rPr>
                <a:t>нструментальные</a:t>
              </a:r>
              <a:endParaRPr lang="ru-RU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AutoShape 19"/>
            <p:cNvSpPr>
              <a:spLocks noChangeArrowheads="1"/>
            </p:cNvSpPr>
            <p:nvPr/>
          </p:nvSpPr>
          <p:spPr bwMode="auto">
            <a:xfrm>
              <a:off x="322958" y="1601903"/>
              <a:ext cx="792162" cy="792163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0" name="Group 32"/>
            <p:cNvGrpSpPr>
              <a:grpSpLocks/>
            </p:cNvGrpSpPr>
            <p:nvPr/>
          </p:nvGrpSpPr>
          <p:grpSpPr bwMode="auto">
            <a:xfrm>
              <a:off x="251520" y="2825866"/>
              <a:ext cx="3240088" cy="1800225"/>
              <a:chOff x="281" y="2614"/>
              <a:chExt cx="2041" cy="1134"/>
            </a:xfrm>
          </p:grpSpPr>
          <p:sp>
            <p:nvSpPr>
              <p:cNvPr id="21" name="AutoShape 25"/>
              <p:cNvSpPr>
                <a:spLocks noChangeArrowheads="1"/>
              </p:cNvSpPr>
              <p:nvPr/>
            </p:nvSpPr>
            <p:spPr bwMode="auto">
              <a:xfrm>
                <a:off x="340" y="2614"/>
                <a:ext cx="1909" cy="1134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" name="Text Box 26"/>
              <p:cNvSpPr txBox="1">
                <a:spLocks noChangeArrowheads="1"/>
              </p:cNvSpPr>
              <p:nvPr/>
            </p:nvSpPr>
            <p:spPr bwMode="auto">
              <a:xfrm>
                <a:off x="281" y="2638"/>
                <a:ext cx="2041" cy="10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152" tIns="36576" rIns="73152" bIns="36576">
                <a:spAutoFit/>
              </a:bodyPr>
              <a:lstStyle/>
              <a:p>
                <a:pPr algn="ctr" defTabSz="731838">
                  <a:spcBef>
                    <a:spcPct val="50000"/>
                  </a:spcBef>
                </a:pPr>
                <a:r>
                  <a:rPr lang="fr-FR" b="1" dirty="0">
                    <a:latin typeface="Arial" pitchFamily="34" charset="0"/>
                    <a:cs typeface="Arial" pitchFamily="34" charset="0"/>
                  </a:rPr>
                  <a:t>иммуноферментный анализ,</a:t>
                </a: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b="1" dirty="0">
                    <a:latin typeface="Arial" pitchFamily="34" charset="0"/>
                    <a:cs typeface="Arial" pitchFamily="34" charset="0"/>
                  </a:rPr>
                  <a:t>поляризационный флуоресцентный иммуноанализ, капиллярный </a:t>
                </a:r>
                <a:r>
                  <a:rPr lang="ru-RU" b="1" dirty="0" err="1">
                    <a:latin typeface="Arial" pitchFamily="34" charset="0"/>
                    <a:cs typeface="Arial" pitchFamily="34" charset="0"/>
                  </a:rPr>
                  <a:t>иммуно</a:t>
                </a:r>
                <a:r>
                  <a:rPr lang="fr-FR" b="1" dirty="0">
                    <a:latin typeface="Arial" pitchFamily="34" charset="0"/>
                    <a:cs typeface="Arial" pitchFamily="34" charset="0"/>
                  </a:rPr>
                  <a:t>эле</a:t>
                </a: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к</a:t>
                </a:r>
                <a:r>
                  <a:rPr lang="fr-FR" b="1" dirty="0">
                    <a:latin typeface="Arial" pitchFamily="34" charset="0"/>
                    <a:cs typeface="Arial" pitchFamily="34" charset="0"/>
                  </a:rPr>
                  <a:t>трофорез</a:t>
                </a:r>
                <a:endParaRPr lang="ru-RU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23" name="Picture 2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88145" y="1593966"/>
              <a:ext cx="2087563" cy="87153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1" name="Группа 10"/>
          <p:cNvGrpSpPr/>
          <p:nvPr/>
        </p:nvGrpSpPr>
        <p:grpSpPr>
          <a:xfrm>
            <a:off x="4931470" y="1097078"/>
            <a:ext cx="3889375" cy="3600450"/>
            <a:chOff x="4931470" y="1097078"/>
            <a:chExt cx="3889375" cy="3600450"/>
          </a:xfrm>
        </p:grpSpPr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075933" y="1097078"/>
              <a:ext cx="3168650" cy="381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3152" tIns="36576" rIns="73152" bIns="36576">
              <a:spAutoFit/>
            </a:bodyPr>
            <a:lstStyle/>
            <a:p>
              <a:pPr algn="ctr" defTabSz="731838">
                <a:spcBef>
                  <a:spcPct val="50000"/>
                </a:spcBef>
              </a:pPr>
              <a:r>
                <a:rPr lang="ru-RU" sz="2000" b="1" dirty="0">
                  <a:latin typeface="Arial" pitchFamily="34" charset="0"/>
                  <a:cs typeface="Arial" pitchFamily="34" charset="0"/>
                </a:rPr>
                <a:t>Н</a:t>
              </a:r>
              <a:r>
                <a:rPr lang="fr-FR" sz="2000" b="1" dirty="0">
                  <a:latin typeface="Arial" pitchFamily="34" charset="0"/>
                  <a:cs typeface="Arial" pitchFamily="34" charset="0"/>
                </a:rPr>
                <a:t>еинструментальные</a:t>
              </a:r>
              <a:endParaRPr lang="ru-RU" sz="20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931470" y="2919528"/>
              <a:ext cx="3889375" cy="1778000"/>
              <a:chOff x="3152" y="2659"/>
              <a:chExt cx="2450" cy="1120"/>
            </a:xfrm>
          </p:grpSpPr>
          <p:sp>
            <p:nvSpPr>
              <p:cNvPr id="18" name="AutoShape 22"/>
              <p:cNvSpPr>
                <a:spLocks noChangeArrowheads="1"/>
              </p:cNvSpPr>
              <p:nvPr/>
            </p:nvSpPr>
            <p:spPr bwMode="auto">
              <a:xfrm>
                <a:off x="3335" y="2659"/>
                <a:ext cx="2132" cy="1120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Text Box 23"/>
              <p:cNvSpPr txBox="1">
                <a:spLocks noChangeArrowheads="1"/>
              </p:cNvSpPr>
              <p:nvPr/>
            </p:nvSpPr>
            <p:spPr bwMode="auto">
              <a:xfrm>
                <a:off x="3152" y="2746"/>
                <a:ext cx="2450" cy="9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152" tIns="36576" rIns="73152" bIns="36576">
                <a:spAutoFit/>
              </a:bodyPr>
              <a:lstStyle/>
              <a:p>
                <a:pPr algn="ctr" defTabSz="731838" eaLnBrk="0" hangingPunct="0"/>
                <a:r>
                  <a:rPr lang="fr-FR" b="1" dirty="0">
                    <a:latin typeface="Arial" pitchFamily="34" charset="0"/>
                    <a:cs typeface="Arial" pitchFamily="34" charset="0"/>
                  </a:rPr>
                  <a:t>различные виды </a:t>
                </a:r>
                <a:r>
                  <a:rPr lang="ru-RU" b="1" dirty="0" err="1">
                    <a:latin typeface="Arial" pitchFamily="34" charset="0"/>
                    <a:cs typeface="Arial" pitchFamily="34" charset="0"/>
                  </a:rPr>
                  <a:t>иммунохроматографических</a:t>
                </a: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ru-RU" b="1" dirty="0" err="1">
                    <a:latin typeface="Arial" pitchFamily="34" charset="0"/>
                    <a:cs typeface="Arial" pitchFamily="34" charset="0"/>
                  </a:rPr>
                  <a:t>тест-методов</a:t>
                </a: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: </a:t>
                </a:r>
                <a:r>
                  <a:rPr lang="ru-RU" b="1" dirty="0" err="1">
                    <a:latin typeface="Arial" pitchFamily="34" charset="0"/>
                    <a:cs typeface="Arial" pitchFamily="34" charset="0"/>
                  </a:rPr>
                  <a:t>тест-полоски</a:t>
                </a: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, тандемные колонки, </a:t>
                </a:r>
                <a:r>
                  <a:rPr lang="ru-RU" b="1" dirty="0" err="1">
                    <a:latin typeface="Arial" pitchFamily="34" charset="0"/>
                    <a:cs typeface="Arial" pitchFamily="34" charset="0"/>
                  </a:rPr>
                  <a:t>иммунофильтрационный</a:t>
                </a:r>
                <a:endParaRPr lang="ru-RU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24" name="Picture 2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31470" y="1673341"/>
              <a:ext cx="1728788" cy="7747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5" name="AutoShape 33"/>
            <p:cNvSpPr>
              <a:spLocks noChangeArrowheads="1"/>
            </p:cNvSpPr>
            <p:nvPr/>
          </p:nvSpPr>
          <p:spPr bwMode="auto">
            <a:xfrm>
              <a:off x="6804720" y="1673341"/>
              <a:ext cx="792163" cy="792162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6" name="Picture 2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84220" y="1673341"/>
              <a:ext cx="619125" cy="79216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805264"/>
            <a:ext cx="8280920" cy="698376"/>
          </a:xfrm>
        </p:spPr>
        <p:txBody>
          <a:bodyPr/>
          <a:lstStyle/>
          <a:p>
            <a:r>
              <a:rPr lang="ru-RU" sz="3600" dirty="0" err="1" smtClean="0">
                <a:latin typeface="Arial" pitchFamily="34" charset="0"/>
                <a:cs typeface="Arial" pitchFamily="34" charset="0"/>
              </a:rPr>
              <a:t>Иммунохроматографические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 методы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183455" y="188640"/>
            <a:ext cx="7772400" cy="2087562"/>
            <a:chOff x="71" y="845"/>
            <a:chExt cx="4896" cy="1315"/>
          </a:xfrm>
        </p:grpSpPr>
        <p:sp>
          <p:nvSpPr>
            <p:cNvPr id="6" name="Text Box 25"/>
            <p:cNvSpPr txBox="1">
              <a:spLocks noChangeArrowheads="1"/>
            </p:cNvSpPr>
            <p:nvPr/>
          </p:nvSpPr>
          <p:spPr bwMode="auto">
            <a:xfrm>
              <a:off x="71" y="845"/>
              <a:ext cx="6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образец</a:t>
              </a:r>
            </a:p>
          </p:txBody>
        </p:sp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340" y="1030"/>
              <a:ext cx="3447" cy="1130"/>
              <a:chOff x="249" y="1253"/>
              <a:chExt cx="3447" cy="1130"/>
            </a:xfrm>
          </p:grpSpPr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521" y="1886"/>
                <a:ext cx="3175" cy="4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521" y="1660"/>
                <a:ext cx="63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521" y="1524"/>
                <a:ext cx="181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auto">
              <a:xfrm>
                <a:off x="2462" y="1692"/>
                <a:ext cx="43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YYY</a:t>
                </a:r>
                <a:endParaRPr lang="ru-RU" sz="2000" b="1">
                  <a:solidFill>
                    <a:srgbClr val="FF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" name="AutoShape 15"/>
              <p:cNvSpPr>
                <a:spLocks noChangeArrowheads="1"/>
              </p:cNvSpPr>
              <p:nvPr/>
            </p:nvSpPr>
            <p:spPr bwMode="auto">
              <a:xfrm>
                <a:off x="929" y="1706"/>
                <a:ext cx="136" cy="136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AutoShape 16"/>
              <p:cNvSpPr>
                <a:spLocks noChangeArrowheads="1"/>
              </p:cNvSpPr>
              <p:nvPr/>
            </p:nvSpPr>
            <p:spPr bwMode="auto">
              <a:xfrm>
                <a:off x="566" y="1706"/>
                <a:ext cx="136" cy="136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" name="AutoShape 17"/>
              <p:cNvSpPr>
                <a:spLocks noChangeArrowheads="1"/>
              </p:cNvSpPr>
              <p:nvPr/>
            </p:nvSpPr>
            <p:spPr bwMode="auto">
              <a:xfrm>
                <a:off x="748" y="1706"/>
                <a:ext cx="136" cy="136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6" name="Rectangle 18"/>
              <p:cNvSpPr>
                <a:spLocks noChangeArrowheads="1"/>
              </p:cNvSpPr>
              <p:nvPr/>
            </p:nvSpPr>
            <p:spPr bwMode="auto">
              <a:xfrm>
                <a:off x="3197" y="1660"/>
                <a:ext cx="499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" name="Oval 19"/>
              <p:cNvSpPr>
                <a:spLocks noChangeArrowheads="1"/>
              </p:cNvSpPr>
              <p:nvPr/>
            </p:nvSpPr>
            <p:spPr bwMode="auto">
              <a:xfrm>
                <a:off x="1609" y="1797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" name="Oval 20"/>
              <p:cNvSpPr>
                <a:spLocks noChangeArrowheads="1"/>
              </p:cNvSpPr>
              <p:nvPr/>
            </p:nvSpPr>
            <p:spPr bwMode="auto">
              <a:xfrm>
                <a:off x="1700" y="1797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Oval 21"/>
              <p:cNvSpPr>
                <a:spLocks noChangeArrowheads="1"/>
              </p:cNvSpPr>
              <p:nvPr/>
            </p:nvSpPr>
            <p:spPr bwMode="auto">
              <a:xfrm>
                <a:off x="1791" y="1788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" name="AutoShape 22"/>
              <p:cNvSpPr>
                <a:spLocks noChangeArrowheads="1"/>
              </p:cNvSpPr>
              <p:nvPr/>
            </p:nvSpPr>
            <p:spPr bwMode="auto">
              <a:xfrm>
                <a:off x="385" y="1298"/>
                <a:ext cx="227" cy="227"/>
              </a:xfrm>
              <a:prstGeom prst="lightningBol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Line 23"/>
              <p:cNvSpPr>
                <a:spLocks noChangeShapeType="1"/>
              </p:cNvSpPr>
              <p:nvPr/>
            </p:nvSpPr>
            <p:spPr bwMode="auto">
              <a:xfrm>
                <a:off x="1156" y="1752"/>
                <a:ext cx="36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Text Box 26"/>
              <p:cNvSpPr txBox="1">
                <a:spLocks noChangeArrowheads="1"/>
              </p:cNvSpPr>
              <p:nvPr/>
            </p:nvSpPr>
            <p:spPr bwMode="auto">
              <a:xfrm>
                <a:off x="249" y="1949"/>
                <a:ext cx="1248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dirty="0" err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Arial" pitchFamily="34" charset="0"/>
                  </a:rPr>
                  <a:t>конъюгат</a:t>
                </a:r>
                <a:r>
                  <a:rPr lang="ru-RU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r>
                  <a:rPr lang="ru-RU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Arial" pitchFamily="34" charset="0"/>
                  </a:rPr>
                  <a:t>антитело-золото</a:t>
                </a:r>
              </a:p>
            </p:txBody>
          </p:sp>
          <p:sp>
            <p:nvSpPr>
              <p:cNvPr id="23" name="Text Box 27"/>
              <p:cNvSpPr txBox="1">
                <a:spLocks noChangeArrowheads="1"/>
              </p:cNvSpPr>
              <p:nvPr/>
            </p:nvSpPr>
            <p:spPr bwMode="auto">
              <a:xfrm>
                <a:off x="1519" y="1253"/>
                <a:ext cx="1035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dirty="0" err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Arial" pitchFamily="34" charset="0"/>
                  </a:rPr>
                  <a:t>конъюгат</a:t>
                </a:r>
                <a:endParaRPr lang="ru-RU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  <a:p>
                <a:r>
                  <a:rPr lang="ru-RU" dirty="0" err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Arial" pitchFamily="34" charset="0"/>
                  </a:rPr>
                  <a:t>аналит-белок</a:t>
                </a:r>
                <a:endParaRPr lang="ru-RU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 Box 29"/>
              <p:cNvSpPr txBox="1">
                <a:spLocks noChangeArrowheads="1"/>
              </p:cNvSpPr>
              <p:nvPr/>
            </p:nvSpPr>
            <p:spPr bwMode="auto">
              <a:xfrm>
                <a:off x="2241" y="1979"/>
                <a:ext cx="1047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dirty="0" err="1">
                    <a:latin typeface="Arial" pitchFamily="34" charset="0"/>
                    <a:cs typeface="Arial" pitchFamily="34" charset="0"/>
                  </a:rPr>
                  <a:t>антивидовые</a:t>
                </a:r>
                <a:r>
                  <a:rPr lang="ru-RU" dirty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r>
                  <a:rPr lang="ru-RU" dirty="0">
                    <a:latin typeface="Arial" pitchFamily="34" charset="0"/>
                    <a:cs typeface="Arial" pitchFamily="34" charset="0"/>
                  </a:rPr>
                  <a:t>антитела</a:t>
                </a:r>
              </a:p>
            </p:txBody>
          </p:sp>
        </p:grpSp>
        <p:sp>
          <p:nvSpPr>
            <p:cNvPr id="8" name="Text Box 31"/>
            <p:cNvSpPr txBox="1">
              <a:spLocks noChangeArrowheads="1"/>
            </p:cNvSpPr>
            <p:nvPr/>
          </p:nvSpPr>
          <p:spPr bwMode="auto">
            <a:xfrm>
              <a:off x="3770" y="1348"/>
              <a:ext cx="119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адсорбционная </a:t>
              </a:r>
            </a:p>
            <a:p>
              <a:r>
                <a:rPr lang="ru-RU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мембрана</a:t>
              </a:r>
            </a:p>
          </p:txBody>
        </p:sp>
      </p:grpSp>
      <p:grpSp>
        <p:nvGrpSpPr>
          <p:cNvPr id="25" name="Group 156"/>
          <p:cNvGrpSpPr>
            <a:grpSpLocks/>
          </p:cNvGrpSpPr>
          <p:nvPr/>
        </p:nvGrpSpPr>
        <p:grpSpPr bwMode="auto">
          <a:xfrm>
            <a:off x="70742" y="4004988"/>
            <a:ext cx="7107238" cy="1085849"/>
            <a:chOff x="36" y="3203"/>
            <a:chExt cx="4477" cy="684"/>
          </a:xfrm>
        </p:grpSpPr>
        <p:sp>
          <p:nvSpPr>
            <p:cNvPr id="26" name="Rectangle 62"/>
            <p:cNvSpPr>
              <a:spLocks noChangeArrowheads="1"/>
            </p:cNvSpPr>
            <p:nvPr/>
          </p:nvSpPr>
          <p:spPr bwMode="auto">
            <a:xfrm>
              <a:off x="1338" y="3791"/>
              <a:ext cx="3175" cy="4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Rectangle 63"/>
            <p:cNvSpPr>
              <a:spLocks noChangeArrowheads="1"/>
            </p:cNvSpPr>
            <p:nvPr/>
          </p:nvSpPr>
          <p:spPr bwMode="auto">
            <a:xfrm>
              <a:off x="1338" y="3565"/>
              <a:ext cx="635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" name="Rectangle 64"/>
            <p:cNvSpPr>
              <a:spLocks noChangeArrowheads="1"/>
            </p:cNvSpPr>
            <p:nvPr/>
          </p:nvSpPr>
          <p:spPr bwMode="auto">
            <a:xfrm>
              <a:off x="1338" y="3429"/>
              <a:ext cx="18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Text Box 65"/>
            <p:cNvSpPr txBox="1">
              <a:spLocks noChangeArrowheads="1"/>
            </p:cNvSpPr>
            <p:nvPr/>
          </p:nvSpPr>
          <p:spPr bwMode="auto">
            <a:xfrm>
              <a:off x="3279" y="3597"/>
              <a:ext cx="4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YYY</a:t>
              </a:r>
              <a:endParaRPr lang="ru-RU" sz="2000" b="1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0" name="AutoShape 66"/>
            <p:cNvSpPr>
              <a:spLocks noChangeArrowheads="1"/>
            </p:cNvSpPr>
            <p:nvPr/>
          </p:nvSpPr>
          <p:spPr bwMode="auto">
            <a:xfrm>
              <a:off x="3379" y="3521"/>
              <a:ext cx="136" cy="136"/>
            </a:xfrm>
            <a:prstGeom prst="sun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AutoShape 68"/>
            <p:cNvSpPr>
              <a:spLocks noChangeArrowheads="1"/>
            </p:cNvSpPr>
            <p:nvPr/>
          </p:nvSpPr>
          <p:spPr bwMode="auto">
            <a:xfrm>
              <a:off x="3515" y="3475"/>
              <a:ext cx="136" cy="136"/>
            </a:xfrm>
            <a:prstGeom prst="sun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Rectangle 69"/>
            <p:cNvSpPr>
              <a:spLocks noChangeArrowheads="1"/>
            </p:cNvSpPr>
            <p:nvPr/>
          </p:nvSpPr>
          <p:spPr bwMode="auto">
            <a:xfrm>
              <a:off x="4014" y="3566"/>
              <a:ext cx="499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Oval 70"/>
            <p:cNvSpPr>
              <a:spLocks noChangeArrowheads="1"/>
            </p:cNvSpPr>
            <p:nvPr/>
          </p:nvSpPr>
          <p:spPr bwMode="auto">
            <a:xfrm>
              <a:off x="2426" y="3702"/>
              <a:ext cx="91" cy="9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Oval 71"/>
            <p:cNvSpPr>
              <a:spLocks noChangeArrowheads="1"/>
            </p:cNvSpPr>
            <p:nvPr/>
          </p:nvSpPr>
          <p:spPr bwMode="auto">
            <a:xfrm>
              <a:off x="2517" y="3702"/>
              <a:ext cx="91" cy="9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Oval 72"/>
            <p:cNvSpPr>
              <a:spLocks noChangeArrowheads="1"/>
            </p:cNvSpPr>
            <p:nvPr/>
          </p:nvSpPr>
          <p:spPr bwMode="auto">
            <a:xfrm>
              <a:off x="2608" y="3693"/>
              <a:ext cx="91" cy="9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AutoShape 73"/>
            <p:cNvSpPr>
              <a:spLocks noChangeArrowheads="1"/>
            </p:cNvSpPr>
            <p:nvPr/>
          </p:nvSpPr>
          <p:spPr bwMode="auto">
            <a:xfrm>
              <a:off x="1202" y="3203"/>
              <a:ext cx="227" cy="227"/>
            </a:xfrm>
            <a:prstGeom prst="lightningBol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Line 74"/>
            <p:cNvSpPr>
              <a:spLocks noChangeShapeType="1"/>
            </p:cNvSpPr>
            <p:nvPr/>
          </p:nvSpPr>
          <p:spPr bwMode="auto">
            <a:xfrm>
              <a:off x="1973" y="3657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Text Box 82"/>
            <p:cNvSpPr txBox="1">
              <a:spLocks noChangeArrowheads="1"/>
            </p:cNvSpPr>
            <p:nvPr/>
          </p:nvSpPr>
          <p:spPr bwMode="auto">
            <a:xfrm>
              <a:off x="36" y="3480"/>
              <a:ext cx="1367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положительный </a:t>
              </a:r>
            </a:p>
            <a:p>
              <a:r>
                <a:rPr lang="ru-RU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образец</a:t>
              </a:r>
            </a:p>
          </p:txBody>
        </p:sp>
      </p:grpSp>
      <p:grpSp>
        <p:nvGrpSpPr>
          <p:cNvPr id="39" name="Group 149"/>
          <p:cNvGrpSpPr>
            <a:grpSpLocks/>
          </p:cNvGrpSpPr>
          <p:nvPr/>
        </p:nvGrpSpPr>
        <p:grpSpPr bwMode="auto">
          <a:xfrm>
            <a:off x="70742" y="2492102"/>
            <a:ext cx="7091363" cy="1022350"/>
            <a:chOff x="0" y="2296"/>
            <a:chExt cx="4467" cy="644"/>
          </a:xfrm>
        </p:grpSpPr>
        <p:grpSp>
          <p:nvGrpSpPr>
            <p:cNvPr id="40" name="Group 134"/>
            <p:cNvGrpSpPr>
              <a:grpSpLocks/>
            </p:cNvGrpSpPr>
            <p:nvPr/>
          </p:nvGrpSpPr>
          <p:grpSpPr bwMode="auto">
            <a:xfrm>
              <a:off x="1156" y="2296"/>
              <a:ext cx="3311" cy="644"/>
              <a:chOff x="567" y="2523"/>
              <a:chExt cx="3311" cy="644"/>
            </a:xfrm>
          </p:grpSpPr>
          <p:sp>
            <p:nvSpPr>
              <p:cNvPr id="42" name="Rectangle 135"/>
              <p:cNvSpPr>
                <a:spLocks noChangeArrowheads="1"/>
              </p:cNvSpPr>
              <p:nvPr/>
            </p:nvSpPr>
            <p:spPr bwMode="auto">
              <a:xfrm>
                <a:off x="703" y="3111"/>
                <a:ext cx="3175" cy="4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" name="Rectangle 136"/>
              <p:cNvSpPr>
                <a:spLocks noChangeArrowheads="1"/>
              </p:cNvSpPr>
              <p:nvPr/>
            </p:nvSpPr>
            <p:spPr bwMode="auto">
              <a:xfrm>
                <a:off x="703" y="2885"/>
                <a:ext cx="63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" name="Rectangle 137"/>
              <p:cNvSpPr>
                <a:spLocks noChangeArrowheads="1"/>
              </p:cNvSpPr>
              <p:nvPr/>
            </p:nvSpPr>
            <p:spPr bwMode="auto">
              <a:xfrm>
                <a:off x="703" y="2749"/>
                <a:ext cx="181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5" name="Text Box 138"/>
              <p:cNvSpPr txBox="1">
                <a:spLocks noChangeArrowheads="1"/>
              </p:cNvSpPr>
              <p:nvPr/>
            </p:nvSpPr>
            <p:spPr bwMode="auto">
              <a:xfrm>
                <a:off x="2644" y="2917"/>
                <a:ext cx="43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YYY</a:t>
                </a:r>
                <a:endParaRPr lang="ru-RU" sz="2000" b="1">
                  <a:solidFill>
                    <a:srgbClr val="FF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6" name="AutoShape 139"/>
              <p:cNvSpPr>
                <a:spLocks noChangeArrowheads="1"/>
              </p:cNvSpPr>
              <p:nvPr/>
            </p:nvSpPr>
            <p:spPr bwMode="auto">
              <a:xfrm>
                <a:off x="1882" y="2886"/>
                <a:ext cx="136" cy="136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7" name="AutoShape 140"/>
              <p:cNvSpPr>
                <a:spLocks noChangeArrowheads="1"/>
              </p:cNvSpPr>
              <p:nvPr/>
            </p:nvSpPr>
            <p:spPr bwMode="auto">
              <a:xfrm>
                <a:off x="1746" y="2886"/>
                <a:ext cx="136" cy="136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" name="AutoShape 141"/>
              <p:cNvSpPr>
                <a:spLocks noChangeArrowheads="1"/>
              </p:cNvSpPr>
              <p:nvPr/>
            </p:nvSpPr>
            <p:spPr bwMode="auto">
              <a:xfrm>
                <a:off x="2880" y="2840"/>
                <a:ext cx="136" cy="136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9" name="Rectangle 142"/>
              <p:cNvSpPr>
                <a:spLocks noChangeArrowheads="1"/>
              </p:cNvSpPr>
              <p:nvPr/>
            </p:nvSpPr>
            <p:spPr bwMode="auto">
              <a:xfrm>
                <a:off x="3379" y="2885"/>
                <a:ext cx="499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0" name="Oval 143"/>
              <p:cNvSpPr>
                <a:spLocks noChangeArrowheads="1"/>
              </p:cNvSpPr>
              <p:nvPr/>
            </p:nvSpPr>
            <p:spPr bwMode="auto">
              <a:xfrm>
                <a:off x="1791" y="3022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" name="Oval 144"/>
              <p:cNvSpPr>
                <a:spLocks noChangeArrowheads="1"/>
              </p:cNvSpPr>
              <p:nvPr/>
            </p:nvSpPr>
            <p:spPr bwMode="auto">
              <a:xfrm>
                <a:off x="1882" y="3022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" name="Oval 145"/>
              <p:cNvSpPr>
                <a:spLocks noChangeArrowheads="1"/>
              </p:cNvSpPr>
              <p:nvPr/>
            </p:nvSpPr>
            <p:spPr bwMode="auto">
              <a:xfrm>
                <a:off x="1973" y="3013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3" name="AutoShape 146"/>
              <p:cNvSpPr>
                <a:spLocks noChangeArrowheads="1"/>
              </p:cNvSpPr>
              <p:nvPr/>
            </p:nvSpPr>
            <p:spPr bwMode="auto">
              <a:xfrm>
                <a:off x="567" y="2523"/>
                <a:ext cx="227" cy="227"/>
              </a:xfrm>
              <a:prstGeom prst="lightningBol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" name="Line 147"/>
              <p:cNvSpPr>
                <a:spLocks noChangeShapeType="1"/>
              </p:cNvSpPr>
              <p:nvPr/>
            </p:nvSpPr>
            <p:spPr bwMode="auto">
              <a:xfrm>
                <a:off x="1338" y="2977"/>
                <a:ext cx="36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" name="Text Box 148"/>
            <p:cNvSpPr txBox="1">
              <a:spLocks noChangeArrowheads="1"/>
            </p:cNvSpPr>
            <p:nvPr/>
          </p:nvSpPr>
          <p:spPr bwMode="auto">
            <a:xfrm>
              <a:off x="0" y="2478"/>
              <a:ext cx="131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отрицательный </a:t>
              </a:r>
            </a:p>
            <a:p>
              <a:r>
                <a:rPr lang="ru-RU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образец</a:t>
              </a:r>
            </a:p>
          </p:txBody>
        </p:sp>
      </p:grpSp>
      <p:grpSp>
        <p:nvGrpSpPr>
          <p:cNvPr id="55" name="Group 155"/>
          <p:cNvGrpSpPr>
            <a:grpSpLocks/>
          </p:cNvGrpSpPr>
          <p:nvPr/>
        </p:nvGrpSpPr>
        <p:grpSpPr bwMode="auto">
          <a:xfrm>
            <a:off x="7522467" y="2492102"/>
            <a:ext cx="1370013" cy="1439863"/>
            <a:chOff x="4694" y="2296"/>
            <a:chExt cx="863" cy="907"/>
          </a:xfrm>
        </p:grpSpPr>
        <p:grpSp>
          <p:nvGrpSpPr>
            <p:cNvPr id="56" name="Group 150"/>
            <p:cNvGrpSpPr>
              <a:grpSpLocks/>
            </p:cNvGrpSpPr>
            <p:nvPr/>
          </p:nvGrpSpPr>
          <p:grpSpPr bwMode="auto">
            <a:xfrm>
              <a:off x="5284" y="2296"/>
              <a:ext cx="273" cy="907"/>
              <a:chOff x="5148" y="2160"/>
              <a:chExt cx="273" cy="1088"/>
            </a:xfrm>
          </p:grpSpPr>
          <p:sp>
            <p:nvSpPr>
              <p:cNvPr id="58" name="Rectangle 151"/>
              <p:cNvSpPr>
                <a:spLocks noChangeArrowheads="1"/>
              </p:cNvSpPr>
              <p:nvPr/>
            </p:nvSpPr>
            <p:spPr bwMode="auto">
              <a:xfrm>
                <a:off x="5148" y="2160"/>
                <a:ext cx="273" cy="10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" name="Line 152"/>
              <p:cNvSpPr>
                <a:spLocks noChangeShapeType="1"/>
              </p:cNvSpPr>
              <p:nvPr/>
            </p:nvSpPr>
            <p:spPr bwMode="auto">
              <a:xfrm>
                <a:off x="5148" y="2478"/>
                <a:ext cx="273" cy="0"/>
              </a:xfrm>
              <a:prstGeom prst="line">
                <a:avLst/>
              </a:prstGeom>
              <a:noFill/>
              <a:ln w="38100">
                <a:solidFill>
                  <a:srgbClr val="FFCC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Line 153"/>
              <p:cNvSpPr>
                <a:spLocks noChangeShapeType="1"/>
              </p:cNvSpPr>
              <p:nvPr/>
            </p:nvSpPr>
            <p:spPr bwMode="auto">
              <a:xfrm>
                <a:off x="5148" y="2659"/>
                <a:ext cx="273" cy="0"/>
              </a:xfrm>
              <a:prstGeom prst="line">
                <a:avLst/>
              </a:prstGeom>
              <a:noFill/>
              <a:ln w="38100">
                <a:solidFill>
                  <a:srgbClr val="FFCC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7" name="AutoShape 154"/>
            <p:cNvSpPr>
              <a:spLocks noChangeArrowheads="1"/>
            </p:cNvSpPr>
            <p:nvPr/>
          </p:nvSpPr>
          <p:spPr bwMode="auto">
            <a:xfrm>
              <a:off x="4694" y="2659"/>
              <a:ext cx="318" cy="272"/>
            </a:xfrm>
            <a:prstGeom prst="rightArrow">
              <a:avLst>
                <a:gd name="adj1" fmla="val 50000"/>
                <a:gd name="adj2" fmla="val 29228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1" name="Group 161"/>
          <p:cNvGrpSpPr>
            <a:grpSpLocks/>
          </p:cNvGrpSpPr>
          <p:nvPr/>
        </p:nvGrpSpPr>
        <p:grpSpPr bwMode="auto">
          <a:xfrm>
            <a:off x="7581205" y="4225652"/>
            <a:ext cx="1296987" cy="1322388"/>
            <a:chOff x="4740" y="3339"/>
            <a:chExt cx="817" cy="833"/>
          </a:xfrm>
        </p:grpSpPr>
        <p:sp>
          <p:nvSpPr>
            <p:cNvPr id="62" name="AutoShape 157"/>
            <p:cNvSpPr>
              <a:spLocks noChangeArrowheads="1"/>
            </p:cNvSpPr>
            <p:nvPr/>
          </p:nvSpPr>
          <p:spPr bwMode="auto">
            <a:xfrm>
              <a:off x="4740" y="3537"/>
              <a:ext cx="318" cy="272"/>
            </a:xfrm>
            <a:prstGeom prst="rightArrow">
              <a:avLst>
                <a:gd name="adj1" fmla="val 50000"/>
                <a:gd name="adj2" fmla="val 29228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3" name="Group 158"/>
            <p:cNvGrpSpPr>
              <a:grpSpLocks/>
            </p:cNvGrpSpPr>
            <p:nvPr/>
          </p:nvGrpSpPr>
          <p:grpSpPr bwMode="auto">
            <a:xfrm>
              <a:off x="5284" y="3339"/>
              <a:ext cx="273" cy="833"/>
              <a:chOff x="5284" y="3113"/>
              <a:chExt cx="273" cy="1088"/>
            </a:xfrm>
          </p:grpSpPr>
          <p:sp>
            <p:nvSpPr>
              <p:cNvPr id="64" name="Rectangle 159"/>
              <p:cNvSpPr>
                <a:spLocks noChangeArrowheads="1"/>
              </p:cNvSpPr>
              <p:nvPr/>
            </p:nvSpPr>
            <p:spPr bwMode="auto">
              <a:xfrm>
                <a:off x="5284" y="3113"/>
                <a:ext cx="273" cy="10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5" name="Line 160"/>
              <p:cNvSpPr>
                <a:spLocks noChangeShapeType="1"/>
              </p:cNvSpPr>
              <p:nvPr/>
            </p:nvSpPr>
            <p:spPr bwMode="auto">
              <a:xfrm>
                <a:off x="5284" y="3431"/>
                <a:ext cx="273" cy="0"/>
              </a:xfrm>
              <a:prstGeom prst="line">
                <a:avLst/>
              </a:prstGeom>
              <a:noFill/>
              <a:ln w="38100">
                <a:solidFill>
                  <a:srgbClr val="FFCC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685801"/>
            <a:ext cx="7978080" cy="3657599"/>
          </a:xfrm>
        </p:spPr>
        <p:txBody>
          <a:bodyPr/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Тест-полоски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(стрептомицин,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пенецилин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хлорамфеникол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др.)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Иммунофильтрационные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тесты</a:t>
            </a:r>
          </a:p>
          <a:p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323850" y="5805264"/>
            <a:ext cx="8820150" cy="625575"/>
          </a:xfrm>
        </p:spPr>
        <p:txBody>
          <a:bodyPr/>
          <a:lstStyle/>
          <a:p>
            <a:r>
              <a:rPr lang="ru-RU" sz="3600" dirty="0" err="1" smtClean="0">
                <a:latin typeface="Arial" pitchFamily="34" charset="0"/>
                <a:cs typeface="Arial" pitchFamily="34" charset="0"/>
              </a:rPr>
              <a:t>Иммунохроматографические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 методы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vetluxe.kz/uploads/posts/2012-12/1356591945_katalog-vetpribor-3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3169915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://www.conffidence.eu/img/WP2b_descrip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412776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6" descr="https://encrypted-tbn3.gstatic.com/images?q=tbn:ANd9GcSOz1zVSkWZPlvEOI6RgO9ugRR5LopNqJfdyl_pdvSWeFiZjl-B4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789040"/>
            <a:ext cx="2019300" cy="1666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733256"/>
            <a:ext cx="8892480" cy="836712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Иммуноферментный анализ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AutoShape 17"/>
          <p:cNvSpPr>
            <a:spLocks noChangeArrowheads="1"/>
          </p:cNvSpPr>
          <p:nvPr/>
        </p:nvSpPr>
        <p:spPr bwMode="auto">
          <a:xfrm>
            <a:off x="2395537" y="2436788"/>
            <a:ext cx="4176713" cy="7921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Конкурентный</a:t>
            </a:r>
            <a:r>
              <a:rPr lang="ru-RU" sz="3200" dirty="0">
                <a:solidFill>
                  <a:schemeClr val="bg1"/>
                </a:solidFill>
                <a:latin typeface="Comic Sans MS" pitchFamily="66" charset="0"/>
                <a:cs typeface="Arial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ИФА</a:t>
            </a:r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798513" y="620688"/>
            <a:ext cx="6913562" cy="2389187"/>
            <a:chOff x="158" y="845"/>
            <a:chExt cx="4355" cy="1505"/>
          </a:xfrm>
        </p:grpSpPr>
        <p:sp>
          <p:nvSpPr>
            <p:cNvPr id="7" name="Oval 11"/>
            <p:cNvSpPr>
              <a:spLocks noChangeArrowheads="1"/>
            </p:cNvSpPr>
            <p:nvPr/>
          </p:nvSpPr>
          <p:spPr bwMode="auto">
            <a:xfrm>
              <a:off x="158" y="1253"/>
              <a:ext cx="1134" cy="363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50000">
                  <a:schemeClr val="tx1"/>
                </a:gs>
                <a:gs pos="100000">
                  <a:srgbClr val="66CCFF"/>
                </a:gs>
              </a:gsLst>
              <a:lin ang="5400000" scaled="1"/>
            </a:gradFill>
            <a:ln w="38100">
              <a:solidFill>
                <a:srgbClr val="00CCFF">
                  <a:alpha val="91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Text Box 27"/>
            <p:cNvSpPr txBox="1">
              <a:spLocks noChangeArrowheads="1"/>
            </p:cNvSpPr>
            <p:nvPr/>
          </p:nvSpPr>
          <p:spPr bwMode="auto">
            <a:xfrm>
              <a:off x="176" y="1283"/>
              <a:ext cx="9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Непрямой</a:t>
              </a:r>
            </a:p>
          </p:txBody>
        </p:sp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 rot="16200000">
              <a:off x="501" y="1717"/>
              <a:ext cx="680" cy="586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1456" y="845"/>
              <a:ext cx="3057" cy="865"/>
              <a:chOff x="0" y="3067"/>
              <a:chExt cx="3057" cy="865"/>
            </a:xfrm>
          </p:grpSpPr>
          <p:sp>
            <p:nvSpPr>
              <p:cNvPr id="11" name="Line 15"/>
              <p:cNvSpPr>
                <a:spLocks noChangeShapeType="1"/>
              </p:cNvSpPr>
              <p:nvPr/>
            </p:nvSpPr>
            <p:spPr bwMode="auto">
              <a:xfrm flipV="1">
                <a:off x="520" y="3566"/>
                <a:ext cx="387" cy="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AutoShape 16"/>
              <p:cNvSpPr>
                <a:spLocks noChangeArrowheads="1"/>
              </p:cNvSpPr>
              <p:nvPr/>
            </p:nvSpPr>
            <p:spPr bwMode="auto">
              <a:xfrm flipH="1">
                <a:off x="566" y="3302"/>
                <a:ext cx="136" cy="91"/>
              </a:xfrm>
              <a:prstGeom prst="diamond">
                <a:avLst/>
              </a:prstGeom>
              <a:solidFill>
                <a:srgbClr val="1AF42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AutoShape 17"/>
              <p:cNvSpPr>
                <a:spLocks noChangeArrowheads="1"/>
              </p:cNvSpPr>
              <p:nvPr/>
            </p:nvSpPr>
            <p:spPr bwMode="auto">
              <a:xfrm flipH="1">
                <a:off x="680" y="3429"/>
                <a:ext cx="136" cy="91"/>
              </a:xfrm>
              <a:prstGeom prst="diamond">
                <a:avLst/>
              </a:prstGeom>
              <a:solidFill>
                <a:srgbClr val="1AF42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AutoShape 18"/>
              <p:cNvSpPr>
                <a:spLocks noChangeArrowheads="1"/>
              </p:cNvSpPr>
              <p:nvPr/>
            </p:nvSpPr>
            <p:spPr bwMode="auto">
              <a:xfrm flipH="1">
                <a:off x="771" y="3293"/>
                <a:ext cx="136" cy="91"/>
              </a:xfrm>
              <a:prstGeom prst="diamond">
                <a:avLst/>
              </a:prstGeom>
              <a:solidFill>
                <a:srgbClr val="1AF42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" name="Text Box 19"/>
              <p:cNvSpPr txBox="1">
                <a:spLocks noChangeArrowheads="1"/>
              </p:cNvSpPr>
              <p:nvPr/>
            </p:nvSpPr>
            <p:spPr bwMode="auto">
              <a:xfrm rot="-5400000">
                <a:off x="557" y="3507"/>
                <a:ext cx="22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/>
                  <a:t>Y</a:t>
                </a:r>
                <a:endParaRPr lang="ru-RU" sz="2000" b="1"/>
              </a:p>
            </p:txBody>
          </p:sp>
          <p:sp>
            <p:nvSpPr>
              <p:cNvPr id="16" name="Text Box 20"/>
              <p:cNvSpPr txBox="1">
                <a:spLocks noChangeArrowheads="1"/>
              </p:cNvSpPr>
              <p:nvPr/>
            </p:nvSpPr>
            <p:spPr bwMode="auto">
              <a:xfrm rot="-5400000">
                <a:off x="693" y="3507"/>
                <a:ext cx="22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/>
                  <a:t>Y</a:t>
                </a:r>
                <a:endParaRPr lang="ru-RU" sz="2000" b="1"/>
              </a:p>
            </p:txBody>
          </p:sp>
          <p:sp>
            <p:nvSpPr>
              <p:cNvPr id="17" name="Text Box 21"/>
              <p:cNvSpPr txBox="1">
                <a:spLocks noChangeArrowheads="1"/>
              </p:cNvSpPr>
              <p:nvPr/>
            </p:nvSpPr>
            <p:spPr bwMode="auto">
              <a:xfrm rot="-5400000">
                <a:off x="603" y="3598"/>
                <a:ext cx="22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/>
                  <a:t>Y</a:t>
                </a:r>
                <a:endParaRPr lang="ru-RU" sz="2000" b="1"/>
              </a:p>
            </p:txBody>
          </p:sp>
          <p:grpSp>
            <p:nvGrpSpPr>
              <p:cNvPr id="18" name="Group 22"/>
              <p:cNvGrpSpPr>
                <a:grpSpLocks/>
              </p:cNvGrpSpPr>
              <p:nvPr/>
            </p:nvGrpSpPr>
            <p:grpSpPr bwMode="auto">
              <a:xfrm>
                <a:off x="0" y="3249"/>
                <a:ext cx="453" cy="680"/>
                <a:chOff x="1111" y="210"/>
                <a:chExt cx="453" cy="680"/>
              </a:xfrm>
            </p:grpSpPr>
            <p:sp>
              <p:nvSpPr>
                <p:cNvPr id="75" name="Rectangle 23"/>
                <p:cNvSpPr>
                  <a:spLocks noChangeArrowheads="1"/>
                </p:cNvSpPr>
                <p:nvPr/>
              </p:nvSpPr>
              <p:spPr bwMode="auto">
                <a:xfrm>
                  <a:off x="1111" y="210"/>
                  <a:ext cx="46" cy="68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76" name="Group 24"/>
                <p:cNvGrpSpPr>
                  <a:grpSpLocks/>
                </p:cNvGrpSpPr>
                <p:nvPr/>
              </p:nvGrpSpPr>
              <p:grpSpPr bwMode="auto">
                <a:xfrm>
                  <a:off x="1156" y="255"/>
                  <a:ext cx="408" cy="91"/>
                  <a:chOff x="884" y="1253"/>
                  <a:chExt cx="408" cy="91"/>
                </a:xfrm>
              </p:grpSpPr>
              <p:sp>
                <p:nvSpPr>
                  <p:cNvPr id="85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884" y="1253"/>
                    <a:ext cx="91" cy="90"/>
                  </a:xfrm>
                  <a:prstGeom prst="ellipse">
                    <a:avLst/>
                  </a:prstGeom>
                  <a:solidFill>
                    <a:srgbClr val="FD2805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86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975" y="1298"/>
                    <a:ext cx="18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" name="AutoShape 2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156" y="1253"/>
                    <a:ext cx="136" cy="91"/>
                  </a:xfrm>
                  <a:prstGeom prst="diamond">
                    <a:avLst/>
                  </a:prstGeom>
                  <a:solidFill>
                    <a:srgbClr val="1AF424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7" name="Group 28"/>
                <p:cNvGrpSpPr>
                  <a:grpSpLocks/>
                </p:cNvGrpSpPr>
                <p:nvPr/>
              </p:nvGrpSpPr>
              <p:grpSpPr bwMode="auto">
                <a:xfrm>
                  <a:off x="1156" y="482"/>
                  <a:ext cx="408" cy="91"/>
                  <a:chOff x="884" y="1253"/>
                  <a:chExt cx="408" cy="91"/>
                </a:xfrm>
              </p:grpSpPr>
              <p:sp>
                <p:nvSpPr>
                  <p:cNvPr id="82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884" y="1253"/>
                    <a:ext cx="91" cy="90"/>
                  </a:xfrm>
                  <a:prstGeom prst="ellipse">
                    <a:avLst/>
                  </a:prstGeom>
                  <a:solidFill>
                    <a:srgbClr val="FD2805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83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975" y="1298"/>
                    <a:ext cx="18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4" name="AutoShape 3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156" y="1253"/>
                    <a:ext cx="136" cy="91"/>
                  </a:xfrm>
                  <a:prstGeom prst="diamond">
                    <a:avLst/>
                  </a:prstGeom>
                  <a:solidFill>
                    <a:srgbClr val="1AF424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8" name="Group 32"/>
                <p:cNvGrpSpPr>
                  <a:grpSpLocks/>
                </p:cNvGrpSpPr>
                <p:nvPr/>
              </p:nvGrpSpPr>
              <p:grpSpPr bwMode="auto">
                <a:xfrm>
                  <a:off x="1156" y="709"/>
                  <a:ext cx="408" cy="91"/>
                  <a:chOff x="884" y="1253"/>
                  <a:chExt cx="408" cy="91"/>
                </a:xfrm>
              </p:grpSpPr>
              <p:sp>
                <p:nvSpPr>
                  <p:cNvPr id="79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884" y="1253"/>
                    <a:ext cx="91" cy="90"/>
                  </a:xfrm>
                  <a:prstGeom prst="ellipse">
                    <a:avLst/>
                  </a:prstGeom>
                  <a:solidFill>
                    <a:srgbClr val="FD2805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80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975" y="1298"/>
                    <a:ext cx="18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1" name="AutoShape 3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156" y="1253"/>
                    <a:ext cx="136" cy="91"/>
                  </a:xfrm>
                  <a:prstGeom prst="diamond">
                    <a:avLst/>
                  </a:prstGeom>
                  <a:solidFill>
                    <a:srgbClr val="1AF424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9" name="Group 36"/>
              <p:cNvGrpSpPr>
                <a:grpSpLocks/>
              </p:cNvGrpSpPr>
              <p:nvPr/>
            </p:nvGrpSpPr>
            <p:grpSpPr bwMode="auto">
              <a:xfrm>
                <a:off x="949" y="3228"/>
                <a:ext cx="633" cy="700"/>
                <a:chOff x="2109" y="1009"/>
                <a:chExt cx="633" cy="700"/>
              </a:xfrm>
            </p:grpSpPr>
            <p:grpSp>
              <p:nvGrpSpPr>
                <p:cNvPr id="59" name="Group 37"/>
                <p:cNvGrpSpPr>
                  <a:grpSpLocks/>
                </p:cNvGrpSpPr>
                <p:nvPr/>
              </p:nvGrpSpPr>
              <p:grpSpPr bwMode="auto">
                <a:xfrm>
                  <a:off x="2109" y="1029"/>
                  <a:ext cx="453" cy="680"/>
                  <a:chOff x="1111" y="210"/>
                  <a:chExt cx="453" cy="680"/>
                </a:xfrm>
              </p:grpSpPr>
              <p:sp>
                <p:nvSpPr>
                  <p:cNvPr id="62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1111" y="210"/>
                    <a:ext cx="46" cy="68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63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1156" y="255"/>
                    <a:ext cx="408" cy="91"/>
                    <a:chOff x="884" y="1253"/>
                    <a:chExt cx="408" cy="91"/>
                  </a:xfrm>
                </p:grpSpPr>
                <p:sp>
                  <p:nvSpPr>
                    <p:cNvPr id="72" name="Oval 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4" y="1253"/>
                      <a:ext cx="91" cy="90"/>
                    </a:xfrm>
                    <a:prstGeom prst="ellipse">
                      <a:avLst/>
                    </a:prstGeom>
                    <a:solidFill>
                      <a:srgbClr val="FD2805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3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75" y="1298"/>
                      <a:ext cx="181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4" name="AutoShape 4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156" y="1253"/>
                      <a:ext cx="136" cy="91"/>
                    </a:xfrm>
                    <a:prstGeom prst="diamond">
                      <a:avLst/>
                    </a:prstGeom>
                    <a:solidFill>
                      <a:srgbClr val="1AF424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4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1156" y="482"/>
                    <a:ext cx="408" cy="91"/>
                    <a:chOff x="884" y="1253"/>
                    <a:chExt cx="408" cy="91"/>
                  </a:xfrm>
                </p:grpSpPr>
                <p:sp>
                  <p:nvSpPr>
                    <p:cNvPr id="69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4" y="1253"/>
                      <a:ext cx="91" cy="90"/>
                    </a:xfrm>
                    <a:prstGeom prst="ellipse">
                      <a:avLst/>
                    </a:prstGeom>
                    <a:solidFill>
                      <a:srgbClr val="FD2805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0" name="Line 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75" y="1298"/>
                      <a:ext cx="181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1" name="AutoShape 4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156" y="1253"/>
                      <a:ext cx="136" cy="91"/>
                    </a:xfrm>
                    <a:prstGeom prst="diamond">
                      <a:avLst/>
                    </a:prstGeom>
                    <a:solidFill>
                      <a:srgbClr val="1AF424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5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1156" y="709"/>
                    <a:ext cx="408" cy="91"/>
                    <a:chOff x="884" y="1253"/>
                    <a:chExt cx="408" cy="91"/>
                  </a:xfrm>
                </p:grpSpPr>
                <p:sp>
                  <p:nvSpPr>
                    <p:cNvPr id="66" name="Oval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4" y="1253"/>
                      <a:ext cx="91" cy="90"/>
                    </a:xfrm>
                    <a:prstGeom prst="ellipse">
                      <a:avLst/>
                    </a:prstGeom>
                    <a:solidFill>
                      <a:srgbClr val="FD2805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75" y="1298"/>
                      <a:ext cx="181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8" name="AutoShape 5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156" y="1253"/>
                      <a:ext cx="136" cy="91"/>
                    </a:xfrm>
                    <a:prstGeom prst="diamond">
                      <a:avLst/>
                    </a:prstGeom>
                    <a:solidFill>
                      <a:srgbClr val="1AF424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sp>
              <p:nvSpPr>
                <p:cNvPr id="60" name="Text Box 51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2505" y="996"/>
                  <a:ext cx="22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/>
                    <a:t>Y</a:t>
                  </a:r>
                  <a:endParaRPr lang="ru-RU" sz="2000" b="1"/>
                </a:p>
              </p:txBody>
            </p:sp>
            <p:sp>
              <p:nvSpPr>
                <p:cNvPr id="61" name="Text Box 5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2504" y="1222"/>
                  <a:ext cx="22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/>
                    <a:t>Y</a:t>
                  </a:r>
                  <a:endParaRPr lang="ru-RU" sz="2000" b="1"/>
                </a:p>
              </p:txBody>
            </p:sp>
          </p:grpSp>
          <p:grpSp>
            <p:nvGrpSpPr>
              <p:cNvPr id="20" name="Group 53"/>
              <p:cNvGrpSpPr>
                <a:grpSpLocks/>
              </p:cNvGrpSpPr>
              <p:nvPr/>
            </p:nvGrpSpPr>
            <p:grpSpPr bwMode="auto">
              <a:xfrm>
                <a:off x="1542" y="3293"/>
                <a:ext cx="346" cy="223"/>
                <a:chOff x="3013" y="1089"/>
                <a:chExt cx="346" cy="223"/>
              </a:xfrm>
            </p:grpSpPr>
            <p:sp>
              <p:nvSpPr>
                <p:cNvPr id="56" name="Text Box 54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093" y="1076"/>
                  <a:ext cx="22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/>
                    <a:t>Y</a:t>
                  </a:r>
                  <a:endParaRPr lang="ru-RU" sz="2000" b="1"/>
                </a:p>
              </p:txBody>
            </p:sp>
            <p:sp>
              <p:nvSpPr>
                <p:cNvPr id="57" name="Text Box 55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026" y="1076"/>
                  <a:ext cx="22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/>
                    <a:t>Y</a:t>
                  </a:r>
                  <a:endParaRPr lang="ru-RU" sz="2000" b="1"/>
                </a:p>
              </p:txBody>
            </p:sp>
            <p:sp>
              <p:nvSpPr>
                <p:cNvPr id="58" name="Oval 56"/>
                <p:cNvSpPr>
                  <a:spLocks noChangeArrowheads="1"/>
                </p:cNvSpPr>
                <p:nvPr/>
              </p:nvSpPr>
              <p:spPr bwMode="auto">
                <a:xfrm>
                  <a:off x="3268" y="1131"/>
                  <a:ext cx="91" cy="137"/>
                </a:xfrm>
                <a:prstGeom prst="ellipse">
                  <a:avLst/>
                </a:prstGeom>
                <a:solidFill>
                  <a:srgbClr val="CC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200" b="1">
                      <a:solidFill>
                        <a:schemeClr val="bg2"/>
                      </a:solidFill>
                    </a:rPr>
                    <a:t>E</a:t>
                  </a:r>
                  <a:endParaRPr lang="ru-RU" sz="1200" b="1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1" name="Line 57"/>
              <p:cNvSpPr>
                <a:spLocks noChangeShapeType="1"/>
              </p:cNvSpPr>
              <p:nvPr/>
            </p:nvSpPr>
            <p:spPr bwMode="auto">
              <a:xfrm flipV="1">
                <a:off x="1609" y="3566"/>
                <a:ext cx="296" cy="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2" name="Group 58"/>
              <p:cNvGrpSpPr>
                <a:grpSpLocks/>
              </p:cNvGrpSpPr>
              <p:nvPr/>
            </p:nvGrpSpPr>
            <p:grpSpPr bwMode="auto">
              <a:xfrm>
                <a:off x="2631" y="3248"/>
                <a:ext cx="426" cy="667"/>
                <a:chOff x="4558" y="1005"/>
                <a:chExt cx="426" cy="667"/>
              </a:xfrm>
            </p:grpSpPr>
            <p:sp>
              <p:nvSpPr>
                <p:cNvPr id="53" name="AutoShape 59"/>
                <p:cNvSpPr>
                  <a:spLocks noChangeArrowheads="1"/>
                </p:cNvSpPr>
                <p:nvPr/>
              </p:nvSpPr>
              <p:spPr bwMode="auto">
                <a:xfrm>
                  <a:off x="4558" y="1117"/>
                  <a:ext cx="181" cy="545"/>
                </a:xfrm>
                <a:prstGeom prst="curvedRightArrow">
                  <a:avLst>
                    <a:gd name="adj1" fmla="val 60221"/>
                    <a:gd name="adj2" fmla="val 120442"/>
                    <a:gd name="adj3" fmla="val 333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4727" y="1005"/>
                  <a:ext cx="24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/>
                    <a:t>S</a:t>
                  </a:r>
                  <a:endParaRPr lang="ru-RU" sz="2400" b="1"/>
                </a:p>
              </p:txBody>
            </p:sp>
            <p:sp>
              <p:nvSpPr>
                <p:cNvPr id="55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4740" y="1384"/>
                  <a:ext cx="24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/>
                    <a:t>P</a:t>
                  </a:r>
                  <a:endParaRPr lang="ru-RU" sz="2400" b="1"/>
                </a:p>
              </p:txBody>
            </p:sp>
          </p:grpSp>
          <p:grpSp>
            <p:nvGrpSpPr>
              <p:cNvPr id="23" name="Group 62"/>
              <p:cNvGrpSpPr>
                <a:grpSpLocks/>
              </p:cNvGrpSpPr>
              <p:nvPr/>
            </p:nvGrpSpPr>
            <p:grpSpPr bwMode="auto">
              <a:xfrm>
                <a:off x="1587" y="3067"/>
                <a:ext cx="346" cy="223"/>
                <a:chOff x="3013" y="1089"/>
                <a:chExt cx="346" cy="223"/>
              </a:xfrm>
            </p:grpSpPr>
            <p:sp>
              <p:nvSpPr>
                <p:cNvPr id="50" name="Text Box 6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093" y="1076"/>
                  <a:ext cx="22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/>
                    <a:t>Y</a:t>
                  </a:r>
                  <a:endParaRPr lang="ru-RU" sz="2000" b="1"/>
                </a:p>
              </p:txBody>
            </p:sp>
            <p:sp>
              <p:nvSpPr>
                <p:cNvPr id="51" name="Text Box 64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026" y="1076"/>
                  <a:ext cx="22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/>
                    <a:t>Y</a:t>
                  </a:r>
                  <a:endParaRPr lang="ru-RU" sz="2000" b="1"/>
                </a:p>
              </p:txBody>
            </p:sp>
            <p:sp>
              <p:nvSpPr>
                <p:cNvPr id="52" name="Oval 65"/>
                <p:cNvSpPr>
                  <a:spLocks noChangeArrowheads="1"/>
                </p:cNvSpPr>
                <p:nvPr/>
              </p:nvSpPr>
              <p:spPr bwMode="auto">
                <a:xfrm>
                  <a:off x="3268" y="1131"/>
                  <a:ext cx="91" cy="137"/>
                </a:xfrm>
                <a:prstGeom prst="ellipse">
                  <a:avLst/>
                </a:prstGeom>
                <a:solidFill>
                  <a:srgbClr val="CC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200" b="1">
                      <a:solidFill>
                        <a:schemeClr val="bg2"/>
                      </a:solidFill>
                    </a:rPr>
                    <a:t>E</a:t>
                  </a:r>
                  <a:endParaRPr lang="ru-RU" sz="1200" b="1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4" name="Group 66"/>
              <p:cNvGrpSpPr>
                <a:grpSpLocks/>
              </p:cNvGrpSpPr>
              <p:nvPr/>
            </p:nvGrpSpPr>
            <p:grpSpPr bwMode="auto">
              <a:xfrm>
                <a:off x="1950" y="3067"/>
                <a:ext cx="701" cy="865"/>
                <a:chOff x="2744" y="1950"/>
                <a:chExt cx="701" cy="865"/>
              </a:xfrm>
            </p:grpSpPr>
            <p:grpSp>
              <p:nvGrpSpPr>
                <p:cNvPr id="25" name="Group 67"/>
                <p:cNvGrpSpPr>
                  <a:grpSpLocks/>
                </p:cNvGrpSpPr>
                <p:nvPr/>
              </p:nvGrpSpPr>
              <p:grpSpPr bwMode="auto">
                <a:xfrm>
                  <a:off x="2744" y="2115"/>
                  <a:ext cx="633" cy="700"/>
                  <a:chOff x="2109" y="1009"/>
                  <a:chExt cx="633" cy="700"/>
                </a:xfrm>
              </p:grpSpPr>
              <p:grpSp>
                <p:nvGrpSpPr>
                  <p:cNvPr id="34" name="Group 68"/>
                  <p:cNvGrpSpPr>
                    <a:grpSpLocks/>
                  </p:cNvGrpSpPr>
                  <p:nvPr/>
                </p:nvGrpSpPr>
                <p:grpSpPr bwMode="auto">
                  <a:xfrm>
                    <a:off x="2109" y="1029"/>
                    <a:ext cx="453" cy="680"/>
                    <a:chOff x="1111" y="210"/>
                    <a:chExt cx="453" cy="680"/>
                  </a:xfrm>
                </p:grpSpPr>
                <p:sp>
                  <p:nvSpPr>
                    <p:cNvPr id="37" name="Rectangle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11" y="210"/>
                      <a:ext cx="46" cy="68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38" name="Group 7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56" y="255"/>
                      <a:ext cx="408" cy="91"/>
                      <a:chOff x="884" y="1253"/>
                      <a:chExt cx="408" cy="91"/>
                    </a:xfrm>
                  </p:grpSpPr>
                  <p:sp>
                    <p:nvSpPr>
                      <p:cNvPr id="47" name="Oval 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4" y="1253"/>
                        <a:ext cx="91" cy="90"/>
                      </a:xfrm>
                      <a:prstGeom prst="ellipse">
                        <a:avLst/>
                      </a:prstGeom>
                      <a:solidFill>
                        <a:srgbClr val="FD2805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8" name="Line 7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75" y="1298"/>
                        <a:ext cx="181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9" name="AutoShape 7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156" y="1253"/>
                        <a:ext cx="136" cy="91"/>
                      </a:xfrm>
                      <a:prstGeom prst="diamond">
                        <a:avLst/>
                      </a:prstGeom>
                      <a:solidFill>
                        <a:srgbClr val="1AF424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39" name="Group 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56" y="482"/>
                      <a:ext cx="408" cy="91"/>
                      <a:chOff x="884" y="1253"/>
                      <a:chExt cx="408" cy="91"/>
                    </a:xfrm>
                  </p:grpSpPr>
                  <p:sp>
                    <p:nvSpPr>
                      <p:cNvPr id="44" name="Oval 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4" y="1253"/>
                        <a:ext cx="91" cy="90"/>
                      </a:xfrm>
                      <a:prstGeom prst="ellipse">
                        <a:avLst/>
                      </a:prstGeom>
                      <a:solidFill>
                        <a:srgbClr val="FD2805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5" name="Line 7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75" y="1298"/>
                        <a:ext cx="181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6" name="AutoShape 7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156" y="1253"/>
                        <a:ext cx="136" cy="91"/>
                      </a:xfrm>
                      <a:prstGeom prst="diamond">
                        <a:avLst/>
                      </a:prstGeom>
                      <a:solidFill>
                        <a:srgbClr val="1AF424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40" name="Group 7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56" y="709"/>
                      <a:ext cx="408" cy="91"/>
                      <a:chOff x="884" y="1253"/>
                      <a:chExt cx="408" cy="91"/>
                    </a:xfrm>
                  </p:grpSpPr>
                  <p:sp>
                    <p:nvSpPr>
                      <p:cNvPr id="41" name="Oval 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4" y="1253"/>
                        <a:ext cx="91" cy="90"/>
                      </a:xfrm>
                      <a:prstGeom prst="ellipse">
                        <a:avLst/>
                      </a:prstGeom>
                      <a:solidFill>
                        <a:srgbClr val="FD2805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2" name="Line 8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75" y="1298"/>
                        <a:ext cx="181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3" name="AutoShape 8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1156" y="1253"/>
                        <a:ext cx="136" cy="91"/>
                      </a:xfrm>
                      <a:prstGeom prst="diamond">
                        <a:avLst/>
                      </a:prstGeom>
                      <a:solidFill>
                        <a:srgbClr val="1AF424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</p:grpSp>
              <p:sp>
                <p:nvSpPr>
                  <p:cNvPr id="35" name="Text Box 82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2505" y="996"/>
                    <a:ext cx="223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/>
                      <a:t>Y</a:t>
                    </a:r>
                    <a:endParaRPr lang="ru-RU" sz="2000" b="1"/>
                  </a:p>
                </p:txBody>
              </p:sp>
              <p:sp>
                <p:nvSpPr>
                  <p:cNvPr id="36" name="Text Box 83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2504" y="1222"/>
                    <a:ext cx="223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/>
                      <a:t>Y</a:t>
                    </a:r>
                    <a:endParaRPr lang="ru-RU" sz="2000" b="1"/>
                  </a:p>
                </p:txBody>
              </p:sp>
            </p:grpSp>
            <p:grpSp>
              <p:nvGrpSpPr>
                <p:cNvPr id="26" name="Group 84"/>
                <p:cNvGrpSpPr>
                  <a:grpSpLocks/>
                </p:cNvGrpSpPr>
                <p:nvPr/>
              </p:nvGrpSpPr>
              <p:grpSpPr bwMode="auto">
                <a:xfrm rot="-5614581">
                  <a:off x="3137" y="2011"/>
                  <a:ext cx="346" cy="223"/>
                  <a:chOff x="3013" y="1089"/>
                  <a:chExt cx="346" cy="223"/>
                </a:xfrm>
              </p:grpSpPr>
              <p:sp>
                <p:nvSpPr>
                  <p:cNvPr id="31" name="Text Box 85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093" y="1076"/>
                    <a:ext cx="223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/>
                      <a:t>Y</a:t>
                    </a:r>
                    <a:endParaRPr lang="ru-RU" sz="2000" b="1"/>
                  </a:p>
                </p:txBody>
              </p:sp>
              <p:sp>
                <p:nvSpPr>
                  <p:cNvPr id="32" name="Text Box 86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026" y="1076"/>
                    <a:ext cx="223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/>
                      <a:t>Y</a:t>
                    </a:r>
                    <a:endParaRPr lang="ru-RU" sz="2000" b="1"/>
                  </a:p>
                </p:txBody>
              </p:sp>
              <p:sp>
                <p:nvSpPr>
                  <p:cNvPr id="33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3268" y="1131"/>
                    <a:ext cx="91" cy="137"/>
                  </a:xfrm>
                  <a:prstGeom prst="ellipse">
                    <a:avLst/>
                  </a:prstGeom>
                  <a:solidFill>
                    <a:srgbClr val="CC66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200" b="1">
                        <a:solidFill>
                          <a:schemeClr val="bg2"/>
                        </a:solidFill>
                      </a:rPr>
                      <a:t>E</a:t>
                    </a:r>
                    <a:endParaRPr lang="ru-RU" sz="1200" b="1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27" name="Group 88"/>
                <p:cNvGrpSpPr>
                  <a:grpSpLocks/>
                </p:cNvGrpSpPr>
                <p:nvPr/>
              </p:nvGrpSpPr>
              <p:grpSpPr bwMode="auto">
                <a:xfrm rot="-5614581">
                  <a:off x="3161" y="2238"/>
                  <a:ext cx="346" cy="223"/>
                  <a:chOff x="3013" y="1089"/>
                  <a:chExt cx="346" cy="223"/>
                </a:xfrm>
              </p:grpSpPr>
              <p:sp>
                <p:nvSpPr>
                  <p:cNvPr id="28" name="Text Box 89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093" y="1076"/>
                    <a:ext cx="223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/>
                      <a:t>Y</a:t>
                    </a:r>
                    <a:endParaRPr lang="ru-RU" sz="2000" b="1"/>
                  </a:p>
                </p:txBody>
              </p:sp>
              <p:sp>
                <p:nvSpPr>
                  <p:cNvPr id="29" name="Text Box 90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026" y="1076"/>
                    <a:ext cx="223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/>
                      <a:t>Y</a:t>
                    </a:r>
                    <a:endParaRPr lang="ru-RU" sz="2000" b="1"/>
                  </a:p>
                </p:txBody>
              </p:sp>
              <p:sp>
                <p:nvSpPr>
                  <p:cNvPr id="30" name="Oval 91"/>
                  <p:cNvSpPr>
                    <a:spLocks noChangeArrowheads="1"/>
                  </p:cNvSpPr>
                  <p:nvPr/>
                </p:nvSpPr>
                <p:spPr bwMode="auto">
                  <a:xfrm>
                    <a:off x="3268" y="1131"/>
                    <a:ext cx="91" cy="137"/>
                  </a:xfrm>
                  <a:prstGeom prst="ellipse">
                    <a:avLst/>
                  </a:prstGeom>
                  <a:solidFill>
                    <a:srgbClr val="CC66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200" b="1">
                        <a:solidFill>
                          <a:schemeClr val="bg2"/>
                        </a:solidFill>
                      </a:rPr>
                      <a:t>E</a:t>
                    </a:r>
                    <a:endParaRPr lang="ru-RU" sz="1200" b="1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88" name="Group 92"/>
          <p:cNvGrpSpPr>
            <a:grpSpLocks/>
          </p:cNvGrpSpPr>
          <p:nvPr/>
        </p:nvGrpSpPr>
        <p:grpSpPr bwMode="auto">
          <a:xfrm>
            <a:off x="2871788" y="2659038"/>
            <a:ext cx="5372100" cy="2241550"/>
            <a:chOff x="1464" y="2129"/>
            <a:chExt cx="3384" cy="1412"/>
          </a:xfrm>
        </p:grpSpPr>
        <p:sp>
          <p:nvSpPr>
            <p:cNvPr id="89" name="Oval 93"/>
            <p:cNvSpPr>
              <a:spLocks noChangeArrowheads="1"/>
            </p:cNvSpPr>
            <p:nvPr/>
          </p:nvSpPr>
          <p:spPr bwMode="auto">
            <a:xfrm>
              <a:off x="3714" y="2840"/>
              <a:ext cx="1134" cy="363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50000">
                  <a:schemeClr val="tx1"/>
                </a:gs>
                <a:gs pos="100000">
                  <a:srgbClr val="66CCFF"/>
                </a:gs>
              </a:gsLst>
              <a:lin ang="5400000" scaled="1"/>
            </a:gradFill>
            <a:ln w="38100">
              <a:solidFill>
                <a:srgbClr val="00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" name="Text Box 30"/>
            <p:cNvSpPr txBox="1">
              <a:spLocks noChangeArrowheads="1"/>
            </p:cNvSpPr>
            <p:nvPr/>
          </p:nvSpPr>
          <p:spPr bwMode="auto">
            <a:xfrm>
              <a:off x="3901" y="2876"/>
              <a:ext cx="74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Прямой</a:t>
              </a:r>
              <a:endPara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AutoShape 11"/>
            <p:cNvSpPr>
              <a:spLocks noChangeArrowheads="1"/>
            </p:cNvSpPr>
            <p:nvPr/>
          </p:nvSpPr>
          <p:spPr bwMode="auto">
            <a:xfrm rot="5400000">
              <a:off x="3803" y="2154"/>
              <a:ext cx="680" cy="63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2" name="Group 96"/>
            <p:cNvGrpSpPr>
              <a:grpSpLocks/>
            </p:cNvGrpSpPr>
            <p:nvPr/>
          </p:nvGrpSpPr>
          <p:grpSpPr bwMode="auto">
            <a:xfrm>
              <a:off x="1464" y="2754"/>
              <a:ext cx="2012" cy="787"/>
              <a:chOff x="1464" y="2754"/>
              <a:chExt cx="2012" cy="787"/>
            </a:xfrm>
          </p:grpSpPr>
          <p:sp>
            <p:nvSpPr>
              <p:cNvPr id="93" name="Line 97"/>
              <p:cNvSpPr>
                <a:spLocks noChangeShapeType="1"/>
              </p:cNvSpPr>
              <p:nvPr/>
            </p:nvSpPr>
            <p:spPr bwMode="auto">
              <a:xfrm>
                <a:off x="1846" y="3050"/>
                <a:ext cx="6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AutoShape 98"/>
              <p:cNvSpPr>
                <a:spLocks noChangeArrowheads="1"/>
              </p:cNvSpPr>
              <p:nvPr/>
            </p:nvSpPr>
            <p:spPr bwMode="auto">
              <a:xfrm flipH="1">
                <a:off x="1892" y="2778"/>
                <a:ext cx="136" cy="91"/>
              </a:xfrm>
              <a:prstGeom prst="diamond">
                <a:avLst/>
              </a:prstGeom>
              <a:solidFill>
                <a:srgbClr val="1AF42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" name="AutoShape 99"/>
              <p:cNvSpPr>
                <a:spLocks noChangeArrowheads="1"/>
              </p:cNvSpPr>
              <p:nvPr/>
            </p:nvSpPr>
            <p:spPr bwMode="auto">
              <a:xfrm flipH="1">
                <a:off x="2028" y="2914"/>
                <a:ext cx="136" cy="91"/>
              </a:xfrm>
              <a:prstGeom prst="diamond">
                <a:avLst/>
              </a:prstGeom>
              <a:solidFill>
                <a:srgbClr val="1AF42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" name="Oval 100"/>
              <p:cNvSpPr>
                <a:spLocks noChangeArrowheads="1"/>
              </p:cNvSpPr>
              <p:nvPr/>
            </p:nvSpPr>
            <p:spPr bwMode="auto">
              <a:xfrm>
                <a:off x="2002" y="3404"/>
                <a:ext cx="136" cy="137"/>
              </a:xfrm>
              <a:prstGeom prst="ellipse">
                <a:avLst/>
              </a:prstGeom>
              <a:solidFill>
                <a:srgbClr val="CC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2"/>
                    </a:solidFill>
                  </a:rPr>
                  <a:t>E</a:t>
                </a:r>
                <a:endParaRPr lang="ru-RU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97" name="Oval 101"/>
              <p:cNvSpPr>
                <a:spLocks noChangeArrowheads="1"/>
              </p:cNvSpPr>
              <p:nvPr/>
            </p:nvSpPr>
            <p:spPr bwMode="auto">
              <a:xfrm>
                <a:off x="2383" y="3295"/>
                <a:ext cx="136" cy="137"/>
              </a:xfrm>
              <a:prstGeom prst="ellipse">
                <a:avLst/>
              </a:prstGeom>
              <a:solidFill>
                <a:srgbClr val="CC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b="1">
                    <a:solidFill>
                      <a:schemeClr val="bg2"/>
                    </a:solidFill>
                  </a:rPr>
                  <a:t>E</a:t>
                </a:r>
                <a:endParaRPr lang="ru-RU" sz="1200" b="1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98" name="Group 102"/>
              <p:cNvGrpSpPr>
                <a:grpSpLocks/>
              </p:cNvGrpSpPr>
              <p:nvPr/>
            </p:nvGrpSpPr>
            <p:grpSpPr bwMode="auto">
              <a:xfrm>
                <a:off x="3050" y="2763"/>
                <a:ext cx="426" cy="667"/>
                <a:chOff x="4558" y="1005"/>
                <a:chExt cx="426" cy="667"/>
              </a:xfrm>
            </p:grpSpPr>
            <p:sp>
              <p:nvSpPr>
                <p:cNvPr id="121" name="AutoShape 103"/>
                <p:cNvSpPr>
                  <a:spLocks noChangeArrowheads="1"/>
                </p:cNvSpPr>
                <p:nvPr/>
              </p:nvSpPr>
              <p:spPr bwMode="auto">
                <a:xfrm>
                  <a:off x="4558" y="1117"/>
                  <a:ext cx="181" cy="545"/>
                </a:xfrm>
                <a:prstGeom prst="curvedRightArrow">
                  <a:avLst>
                    <a:gd name="adj1" fmla="val 60221"/>
                    <a:gd name="adj2" fmla="val 120442"/>
                    <a:gd name="adj3" fmla="val 333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2" name="Text Box 104"/>
                <p:cNvSpPr txBox="1">
                  <a:spLocks noChangeArrowheads="1"/>
                </p:cNvSpPr>
                <p:nvPr/>
              </p:nvSpPr>
              <p:spPr bwMode="auto">
                <a:xfrm>
                  <a:off x="4727" y="1005"/>
                  <a:ext cx="24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/>
                    <a:t>S</a:t>
                  </a:r>
                  <a:endParaRPr lang="ru-RU" sz="2400" b="1"/>
                </a:p>
              </p:txBody>
            </p:sp>
            <p:sp>
              <p:nvSpPr>
                <p:cNvPr id="123" name="Text Box 105"/>
                <p:cNvSpPr txBox="1">
                  <a:spLocks noChangeArrowheads="1"/>
                </p:cNvSpPr>
                <p:nvPr/>
              </p:nvSpPr>
              <p:spPr bwMode="auto">
                <a:xfrm>
                  <a:off x="4740" y="1384"/>
                  <a:ext cx="24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/>
                    <a:t>P</a:t>
                  </a:r>
                  <a:endParaRPr lang="ru-RU" sz="2400" b="1"/>
                </a:p>
              </p:txBody>
            </p:sp>
          </p:grpSp>
          <p:grpSp>
            <p:nvGrpSpPr>
              <p:cNvPr id="99" name="Group 106"/>
              <p:cNvGrpSpPr>
                <a:grpSpLocks/>
              </p:cNvGrpSpPr>
              <p:nvPr/>
            </p:nvGrpSpPr>
            <p:grpSpPr bwMode="auto">
              <a:xfrm>
                <a:off x="1464" y="2777"/>
                <a:ext cx="373" cy="698"/>
                <a:chOff x="986" y="3158"/>
                <a:chExt cx="373" cy="698"/>
              </a:xfrm>
            </p:grpSpPr>
            <p:sp>
              <p:nvSpPr>
                <p:cNvPr id="117" name="Rectangle 107"/>
                <p:cNvSpPr>
                  <a:spLocks noChangeArrowheads="1"/>
                </p:cNvSpPr>
                <p:nvPr/>
              </p:nvSpPr>
              <p:spPr bwMode="auto">
                <a:xfrm>
                  <a:off x="1020" y="3174"/>
                  <a:ext cx="46" cy="68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8" name="Text Box 108"/>
                <p:cNvSpPr txBox="1">
                  <a:spLocks noChangeArrowheads="1"/>
                </p:cNvSpPr>
                <p:nvPr/>
              </p:nvSpPr>
              <p:spPr bwMode="auto">
                <a:xfrm rot="5400000">
                  <a:off x="1025" y="3119"/>
                  <a:ext cx="287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/>
                    <a:t>Y</a:t>
                  </a:r>
                  <a:endParaRPr lang="ru-RU" sz="3200" b="1"/>
                </a:p>
              </p:txBody>
            </p:sp>
            <p:sp>
              <p:nvSpPr>
                <p:cNvPr id="119" name="Text Box 109"/>
                <p:cNvSpPr txBox="1">
                  <a:spLocks noChangeArrowheads="1"/>
                </p:cNvSpPr>
                <p:nvPr/>
              </p:nvSpPr>
              <p:spPr bwMode="auto">
                <a:xfrm rot="5400000">
                  <a:off x="1033" y="3319"/>
                  <a:ext cx="287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/>
                    <a:t>Y</a:t>
                  </a:r>
                  <a:endParaRPr lang="ru-RU" sz="3200" b="1"/>
                </a:p>
              </p:txBody>
            </p:sp>
            <p:sp>
              <p:nvSpPr>
                <p:cNvPr id="120" name="Text Box 110"/>
                <p:cNvSpPr txBox="1">
                  <a:spLocks noChangeArrowheads="1"/>
                </p:cNvSpPr>
                <p:nvPr/>
              </p:nvSpPr>
              <p:spPr bwMode="auto">
                <a:xfrm rot="5400000">
                  <a:off x="1025" y="3530"/>
                  <a:ext cx="287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/>
                    <a:t>Y</a:t>
                  </a:r>
                  <a:endParaRPr lang="ru-RU" sz="3200" b="1"/>
                </a:p>
              </p:txBody>
            </p:sp>
          </p:grpSp>
          <p:sp>
            <p:nvSpPr>
              <p:cNvPr id="100" name="AutoShape 111"/>
              <p:cNvSpPr>
                <a:spLocks noChangeArrowheads="1"/>
              </p:cNvSpPr>
              <p:nvPr/>
            </p:nvSpPr>
            <p:spPr bwMode="auto">
              <a:xfrm flipH="1">
                <a:off x="1860" y="3426"/>
                <a:ext cx="136" cy="91"/>
              </a:xfrm>
              <a:prstGeom prst="diamond">
                <a:avLst/>
              </a:prstGeom>
              <a:solidFill>
                <a:srgbClr val="1AF42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1" name="AutoShape 112"/>
              <p:cNvSpPr>
                <a:spLocks noChangeArrowheads="1"/>
              </p:cNvSpPr>
              <p:nvPr/>
            </p:nvSpPr>
            <p:spPr bwMode="auto">
              <a:xfrm flipH="1">
                <a:off x="2244" y="3314"/>
                <a:ext cx="136" cy="91"/>
              </a:xfrm>
              <a:prstGeom prst="diamond">
                <a:avLst/>
              </a:prstGeom>
              <a:solidFill>
                <a:srgbClr val="1AF42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2" name="Group 113"/>
              <p:cNvGrpSpPr>
                <a:grpSpLocks/>
              </p:cNvGrpSpPr>
              <p:nvPr/>
            </p:nvGrpSpPr>
            <p:grpSpPr bwMode="auto">
              <a:xfrm>
                <a:off x="1951" y="3132"/>
                <a:ext cx="277" cy="137"/>
                <a:chOff x="1645" y="3581"/>
                <a:chExt cx="277" cy="137"/>
              </a:xfrm>
            </p:grpSpPr>
            <p:sp>
              <p:nvSpPr>
                <p:cNvPr id="115" name="Oval 114"/>
                <p:cNvSpPr>
                  <a:spLocks noChangeArrowheads="1"/>
                </p:cNvSpPr>
                <p:nvPr/>
              </p:nvSpPr>
              <p:spPr bwMode="auto">
                <a:xfrm>
                  <a:off x="1786" y="3581"/>
                  <a:ext cx="136" cy="137"/>
                </a:xfrm>
                <a:prstGeom prst="ellipse">
                  <a:avLst/>
                </a:prstGeom>
                <a:solidFill>
                  <a:srgbClr val="CC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200" b="1">
                      <a:solidFill>
                        <a:schemeClr val="bg2"/>
                      </a:solidFill>
                    </a:rPr>
                    <a:t>E</a:t>
                  </a:r>
                  <a:endParaRPr lang="ru-RU" sz="1200" b="1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6" name="AutoShape 115"/>
                <p:cNvSpPr>
                  <a:spLocks noChangeArrowheads="1"/>
                </p:cNvSpPr>
                <p:nvPr/>
              </p:nvSpPr>
              <p:spPr bwMode="auto">
                <a:xfrm flipH="1">
                  <a:off x="1645" y="3598"/>
                  <a:ext cx="136" cy="91"/>
                </a:xfrm>
                <a:prstGeom prst="diamond">
                  <a:avLst/>
                </a:prstGeom>
                <a:solidFill>
                  <a:srgbClr val="1AF424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03" name="AutoShape 116"/>
              <p:cNvSpPr>
                <a:spLocks noChangeArrowheads="1"/>
              </p:cNvSpPr>
              <p:nvPr/>
            </p:nvSpPr>
            <p:spPr bwMode="auto">
              <a:xfrm flipH="1">
                <a:off x="2228" y="2754"/>
                <a:ext cx="136" cy="91"/>
              </a:xfrm>
              <a:prstGeom prst="diamond">
                <a:avLst/>
              </a:prstGeom>
              <a:solidFill>
                <a:srgbClr val="1AF42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4" name="Group 117"/>
              <p:cNvGrpSpPr>
                <a:grpSpLocks/>
              </p:cNvGrpSpPr>
              <p:nvPr/>
            </p:nvGrpSpPr>
            <p:grpSpPr bwMode="auto">
              <a:xfrm>
                <a:off x="2543" y="2777"/>
                <a:ext cx="493" cy="698"/>
                <a:chOff x="2543" y="2704"/>
                <a:chExt cx="493" cy="698"/>
              </a:xfrm>
            </p:grpSpPr>
            <p:grpSp>
              <p:nvGrpSpPr>
                <p:cNvPr id="105" name="Group 118"/>
                <p:cNvGrpSpPr>
                  <a:grpSpLocks/>
                </p:cNvGrpSpPr>
                <p:nvPr/>
              </p:nvGrpSpPr>
              <p:grpSpPr bwMode="auto">
                <a:xfrm>
                  <a:off x="2543" y="2704"/>
                  <a:ext cx="373" cy="698"/>
                  <a:chOff x="986" y="3158"/>
                  <a:chExt cx="373" cy="698"/>
                </a:xfrm>
              </p:grpSpPr>
              <p:sp>
                <p:nvSpPr>
                  <p:cNvPr id="111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1020" y="3174"/>
                    <a:ext cx="46" cy="68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" name="Text Box 120"/>
                  <p:cNvSpPr txBox="1">
                    <a:spLocks noChangeArrowheads="1"/>
                  </p:cNvSpPr>
                  <p:nvPr/>
                </p:nvSpPr>
                <p:spPr bwMode="auto">
                  <a:xfrm rot="5400000">
                    <a:off x="1025" y="3119"/>
                    <a:ext cx="287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3200" b="1"/>
                      <a:t>Y</a:t>
                    </a:r>
                    <a:endParaRPr lang="ru-RU" sz="3200" b="1"/>
                  </a:p>
                </p:txBody>
              </p:sp>
              <p:sp>
                <p:nvSpPr>
                  <p:cNvPr id="113" name="Text Box 121"/>
                  <p:cNvSpPr txBox="1">
                    <a:spLocks noChangeArrowheads="1"/>
                  </p:cNvSpPr>
                  <p:nvPr/>
                </p:nvSpPr>
                <p:spPr bwMode="auto">
                  <a:xfrm rot="5400000">
                    <a:off x="1033" y="3319"/>
                    <a:ext cx="287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3200" b="1"/>
                      <a:t>Y</a:t>
                    </a:r>
                    <a:endParaRPr lang="ru-RU" sz="3200" b="1"/>
                  </a:p>
                </p:txBody>
              </p:sp>
              <p:sp>
                <p:nvSpPr>
                  <p:cNvPr id="114" name="Text Box 122"/>
                  <p:cNvSpPr txBox="1">
                    <a:spLocks noChangeArrowheads="1"/>
                  </p:cNvSpPr>
                  <p:nvPr/>
                </p:nvSpPr>
                <p:spPr bwMode="auto">
                  <a:xfrm rot="5400000">
                    <a:off x="1025" y="3530"/>
                    <a:ext cx="287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3200" b="1"/>
                      <a:t>Y</a:t>
                    </a:r>
                    <a:endParaRPr lang="ru-RU" sz="3200" b="1"/>
                  </a:p>
                </p:txBody>
              </p:sp>
            </p:grpSp>
            <p:sp>
              <p:nvSpPr>
                <p:cNvPr id="106" name="AutoShape 123"/>
                <p:cNvSpPr>
                  <a:spLocks noChangeArrowheads="1"/>
                </p:cNvSpPr>
                <p:nvPr/>
              </p:nvSpPr>
              <p:spPr bwMode="auto">
                <a:xfrm flipH="1">
                  <a:off x="2764" y="2800"/>
                  <a:ext cx="136" cy="91"/>
                </a:xfrm>
                <a:prstGeom prst="diamond">
                  <a:avLst/>
                </a:prstGeom>
                <a:solidFill>
                  <a:srgbClr val="1AF424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" name="AutoShape 124"/>
                <p:cNvSpPr>
                  <a:spLocks noChangeArrowheads="1"/>
                </p:cNvSpPr>
                <p:nvPr/>
              </p:nvSpPr>
              <p:spPr bwMode="auto">
                <a:xfrm flipH="1">
                  <a:off x="2780" y="3002"/>
                  <a:ext cx="136" cy="91"/>
                </a:xfrm>
                <a:prstGeom prst="diamond">
                  <a:avLst/>
                </a:prstGeom>
                <a:solidFill>
                  <a:srgbClr val="1AF424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108" name="Group 125"/>
                <p:cNvGrpSpPr>
                  <a:grpSpLocks/>
                </p:cNvGrpSpPr>
                <p:nvPr/>
              </p:nvGrpSpPr>
              <p:grpSpPr bwMode="auto">
                <a:xfrm>
                  <a:off x="2759" y="3195"/>
                  <a:ext cx="277" cy="137"/>
                  <a:chOff x="1645" y="3581"/>
                  <a:chExt cx="277" cy="137"/>
                </a:xfrm>
              </p:grpSpPr>
              <p:sp>
                <p:nvSpPr>
                  <p:cNvPr id="109" name="Oval 126"/>
                  <p:cNvSpPr>
                    <a:spLocks noChangeArrowheads="1"/>
                  </p:cNvSpPr>
                  <p:nvPr/>
                </p:nvSpPr>
                <p:spPr bwMode="auto">
                  <a:xfrm>
                    <a:off x="1786" y="3581"/>
                    <a:ext cx="136" cy="137"/>
                  </a:xfrm>
                  <a:prstGeom prst="ellipse">
                    <a:avLst/>
                  </a:prstGeom>
                  <a:solidFill>
                    <a:srgbClr val="CC66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en-US" sz="1200" b="1">
                        <a:solidFill>
                          <a:schemeClr val="bg2"/>
                        </a:solidFill>
                      </a:rPr>
                      <a:t>E</a:t>
                    </a:r>
                    <a:endParaRPr lang="ru-RU" sz="1200" b="1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0" name="AutoShape 12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45" y="3598"/>
                    <a:ext cx="136" cy="91"/>
                  </a:xfrm>
                  <a:prstGeom prst="diamond">
                    <a:avLst/>
                  </a:prstGeom>
                  <a:solidFill>
                    <a:srgbClr val="1AF424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1268760"/>
            <a:ext cx="3672408" cy="3225551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Хлорамфеникол-ИФА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Тетрациклины-М-ИФА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Фторхинолоны-ИФА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Энрофлоксацин-ИФА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Фуразолидон-ИФА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Тренболон-ИФА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733256"/>
            <a:ext cx="8892480" cy="92204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Иммуноферментный анализ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51520" y="188640"/>
            <a:ext cx="88088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Тест-системы, разрабатываемые в ФГБУ «ВГНКИ»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Производитель: ЗАО «НВО «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Иммунотех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», г. Москва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9832" y="3717032"/>
            <a:ext cx="61836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В процессе разработки:</a:t>
            </a: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Трифенилметановые красители -ИФА</a:t>
            </a:r>
          </a:p>
          <a:p>
            <a:pPr>
              <a:buFont typeface="Wingdings" pitchFamily="2" charset="2"/>
              <a:buChar char="ü"/>
            </a:pP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Карбадокс-ИФА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Никарбазин-ИФА</a:t>
            </a:r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257325"/>
            <a:ext cx="1366837" cy="742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733256"/>
            <a:ext cx="7543800" cy="914400"/>
          </a:xfrm>
        </p:spPr>
        <p:txBody>
          <a:bodyPr/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Хлорамфеникол-ИФА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51520" y="116632"/>
            <a:ext cx="78486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Предел </a:t>
            </a:r>
            <a:r>
              <a:rPr lang="ru-RU" sz="2000" i="1" u="sng" dirty="0" smtClean="0">
                <a:latin typeface="Arial" pitchFamily="34" charset="0"/>
                <a:cs typeface="Arial" pitchFamily="34" charset="0"/>
              </a:rPr>
              <a:t>количественного определения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: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0,3 мкг л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для молока и сливок;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0,3 мкг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для мяса и яиц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Условия инкубации (время, температура)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- инкубация 1 час при +37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С;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- инкубация с ТМБ 15 мин при +(18-25)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С.</a:t>
            </a: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Время проведения анализа: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1,5 часа (без учета времени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пробоподготовки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Количество анализируемого образца: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50 мкл.</a:t>
            </a: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Количество анализов: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тест-система рассчитана на проведение анализа в дубликатах 42 исследуемых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образцов и 6 калибровочных растворов, всего 96 определений.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Срок годности набора: 6 месяцев.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МУК 4.1.1912-04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91880" y="5157192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Регистрационное свидетельство ПВР-1-7.8/02280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733256"/>
            <a:ext cx="7543800" cy="914400"/>
          </a:xfrm>
        </p:spPr>
        <p:txBody>
          <a:bodyPr/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Тетрациклин-М-ИФА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116632"/>
            <a:ext cx="792162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Предел </a:t>
            </a:r>
            <a:r>
              <a:rPr lang="ru-RU" sz="2000" i="1" u="sng" dirty="0" smtClean="0">
                <a:latin typeface="Arial" pitchFamily="34" charset="0"/>
                <a:cs typeface="Arial" pitchFamily="34" charset="0"/>
              </a:rPr>
              <a:t>количественного определения:</a:t>
            </a:r>
            <a:endParaRPr lang="ru-RU" sz="2000" i="1" u="sng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1 мкг/л для молока; 10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мкг кг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для сухого молока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Условия инкубации (время, температура) :</a:t>
            </a:r>
          </a:p>
          <a:p>
            <a:pPr>
              <a:buFontTx/>
              <a:buChar char="-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инкубация 1,5 часа при +37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С;</a:t>
            </a:r>
          </a:p>
          <a:p>
            <a:pPr>
              <a:buFontTx/>
              <a:buChar char="-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инкубация 1 часа при +37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- инкубация с ТМБ 15 мин при +(18-25)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С.</a:t>
            </a: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Время проведения анализа: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4 часа (с учетом времени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пробоподготовки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Количество анализируемого образца: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50 мкл.</a:t>
            </a: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Количество анализов: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тест-система рассчитана на проведение анализа в дубликатах 42 исследуемых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образцов и 6 калибровочных растворов, всего 96 определений.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i="1" u="sng" dirty="0">
                <a:latin typeface="Arial" pitchFamily="34" charset="0"/>
                <a:cs typeface="Arial" pitchFamily="34" charset="0"/>
              </a:rPr>
              <a:t>Срок годности набора: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6 месяцев.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95536" y="5147900"/>
            <a:ext cx="7550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Регистрационное свидетельство ПВР-1-8.9/02460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661248"/>
            <a:ext cx="7543800" cy="914400"/>
          </a:xfrm>
        </p:spPr>
        <p:txBody>
          <a:bodyPr/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Тренболон-ИФА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5496" y="3995772"/>
            <a:ext cx="7179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Свидетельство  о государственной регистрации ПВР-1-1.5/01469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36044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ГОСТ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 53594 –2009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4737918"/>
            <a:ext cx="6336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ПРОДУКЦИЯ ЖИВОТНОВОДСТВА 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КОРМА. Иммуноферментный </a:t>
            </a:r>
            <a:r>
              <a:rPr lang="ru-RU" dirty="0">
                <a:latin typeface="Arial" pitchFamily="34" charset="0"/>
                <a:cs typeface="Arial" pitchFamily="34" charset="0"/>
              </a:rPr>
              <a:t>метод определения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синтетических анаболических стимуляторов роста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106754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 smtClean="0">
                <a:latin typeface="Arial" pitchFamily="34" charset="0"/>
                <a:cs typeface="Arial" pitchFamily="34" charset="0"/>
              </a:rPr>
              <a:t>Предел количественного определения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: </a:t>
            </a:r>
            <a:endParaRPr lang="ru-RU" i="1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моче - 1,0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мкг л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мышечной ткани - 1,0 мкг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печени - 1,0 мкг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i="1" u="sng" dirty="0" smtClean="0">
                <a:latin typeface="Arial" pitchFamily="34" charset="0"/>
                <a:cs typeface="Arial" pitchFamily="34" charset="0"/>
              </a:rPr>
              <a:t>Условия </a:t>
            </a:r>
            <a:r>
              <a:rPr lang="ru-RU" i="1" u="sng" dirty="0">
                <a:latin typeface="Arial" pitchFamily="34" charset="0"/>
                <a:cs typeface="Arial" pitchFamily="34" charset="0"/>
              </a:rPr>
              <a:t>инкубации (время, </a:t>
            </a:r>
            <a:r>
              <a:rPr lang="en-US" i="1" u="sng" dirty="0">
                <a:latin typeface="Arial" pitchFamily="34" charset="0"/>
                <a:cs typeface="Arial" pitchFamily="34" charset="0"/>
              </a:rPr>
              <a:t>t</a:t>
            </a:r>
            <a:r>
              <a:rPr lang="ru-RU" i="1" u="sng" baseline="30000" dirty="0" err="1">
                <a:latin typeface="Arial" pitchFamily="34" charset="0"/>
                <a:cs typeface="Arial" pitchFamily="34" charset="0"/>
              </a:rPr>
              <a:t>о</a:t>
            </a:r>
            <a:r>
              <a:rPr lang="ru-RU" i="1" u="sng" dirty="0" err="1">
                <a:latin typeface="Arial" pitchFamily="34" charset="0"/>
                <a:cs typeface="Arial" pitchFamily="34" charset="0"/>
              </a:rPr>
              <a:t>С</a:t>
            </a:r>
            <a:r>
              <a:rPr lang="ru-RU" i="1" u="sng" dirty="0">
                <a:latin typeface="Arial" pitchFamily="34" charset="0"/>
                <a:cs typeface="Arial" pitchFamily="34" charset="0"/>
              </a:rPr>
              <a:t>)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инкубация 1 час при +37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>
                <a:latin typeface="Arial" pitchFamily="34" charset="0"/>
                <a:cs typeface="Arial" pitchFamily="34" charset="0"/>
              </a:rPr>
              <a:t>С;   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инкубация 1 час при +37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>
                <a:latin typeface="Arial" pitchFamily="34" charset="0"/>
                <a:cs typeface="Arial" pitchFamily="34" charset="0"/>
              </a:rPr>
              <a:t>С;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инкубация с ТМБ 15 мин при +37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>
                <a:latin typeface="Arial" pitchFamily="34" charset="0"/>
                <a:cs typeface="Arial" pitchFamily="34" charset="0"/>
              </a:rPr>
              <a:t>С.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Время проведения анализа: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3,0 часа (без учета времени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пробоподготовки</a:t>
            </a:r>
            <a:r>
              <a:rPr lang="ru-RU" dirty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Количество анализируемого образца: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10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мкл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Количество анализов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: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тест-система</a:t>
            </a:r>
            <a:r>
              <a:rPr lang="ru-RU" dirty="0">
                <a:latin typeface="Arial" pitchFamily="34" charset="0"/>
                <a:cs typeface="Arial" pitchFamily="34" charset="0"/>
              </a:rPr>
              <a:t> рассчитана на проведение анализа в дубликатах 42 исследуемых образцов и 6 калибровочных растворов, всего 96 определений.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i="1" u="sng" dirty="0" smtClean="0">
                <a:latin typeface="Arial" pitchFamily="34" charset="0"/>
                <a:cs typeface="Arial" pitchFamily="34" charset="0"/>
              </a:rPr>
              <a:t>Срок </a:t>
            </a:r>
            <a:r>
              <a:rPr lang="ru-RU" i="1" u="sng" dirty="0">
                <a:latin typeface="Arial" pitchFamily="34" charset="0"/>
                <a:cs typeface="Arial" pitchFamily="34" charset="0"/>
              </a:rPr>
              <a:t>годности набора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: 6 месяцев.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733256"/>
            <a:ext cx="7543800" cy="914400"/>
          </a:xfrm>
        </p:spPr>
        <p:txBody>
          <a:bodyPr/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Энрофлоксацин-ИФА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5983213"/>
              </p:ext>
            </p:extLst>
          </p:nvPr>
        </p:nvGraphicFramePr>
        <p:xfrm>
          <a:off x="323528" y="4136178"/>
          <a:ext cx="6096000" cy="134112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332707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Фторхинолон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CR*, 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02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энрофлоксацин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2707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ципрофлоксацин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02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др. фторхинолоны*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0,1 %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36"/>
          <p:cNvSpPr txBox="1">
            <a:spLocks noChangeArrowheads="1"/>
          </p:cNvSpPr>
          <p:nvPr/>
        </p:nvSpPr>
        <p:spPr bwMode="auto">
          <a:xfrm>
            <a:off x="6551713" y="4167951"/>
            <a:ext cx="2592287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CR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– процент перекрестного реагирования</a:t>
            </a:r>
          </a:p>
          <a:p>
            <a:pPr>
              <a:buFontTx/>
              <a:buChar char="•"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**Др.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фторхинолоны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норфлоксацин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флюмеквин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сарафлоксацин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марбофлоксацин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дифлоксацин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данофлоксацин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ломефлоксацитн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4624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latin typeface="Arial" pitchFamily="34" charset="0"/>
                <a:cs typeface="Arial" pitchFamily="34" charset="0"/>
              </a:rPr>
              <a:t>Предел количественного определения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молоке </a:t>
            </a:r>
            <a:r>
              <a:rPr lang="ru-RU" dirty="0">
                <a:latin typeface="Arial" pitchFamily="34" charset="0"/>
                <a:cs typeface="Arial" pitchFamily="34" charset="0"/>
              </a:rPr>
              <a:t>- 1,0  мкг л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-1</a:t>
            </a:r>
            <a:r>
              <a:rPr lang="ru-RU" dirty="0">
                <a:latin typeface="Arial" pitchFamily="34" charset="0"/>
                <a:cs typeface="Arial" pitchFamily="34" charset="0"/>
              </a:rPr>
              <a:t>;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рыбе- </a:t>
            </a:r>
            <a:r>
              <a:rPr lang="ru-RU" dirty="0">
                <a:latin typeface="Arial" pitchFamily="34" charset="0"/>
                <a:cs typeface="Arial" pitchFamily="34" charset="0"/>
              </a:rPr>
              <a:t>1,0 мкг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dirty="0">
                <a:latin typeface="Arial" pitchFamily="34" charset="0"/>
                <a:cs typeface="Arial" pitchFamily="34" charset="0"/>
              </a:rPr>
              <a:t>;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мясе </a:t>
            </a:r>
            <a:r>
              <a:rPr lang="ru-RU" dirty="0">
                <a:latin typeface="Arial" pitchFamily="34" charset="0"/>
                <a:cs typeface="Arial" pitchFamily="34" charset="0"/>
              </a:rPr>
              <a:t>- 1,0 мкг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u="sng" dirty="0">
                <a:latin typeface="Arial" pitchFamily="34" charset="0"/>
                <a:cs typeface="Arial" pitchFamily="34" charset="0"/>
              </a:rPr>
              <a:t>Условия инкубации (время,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t</a:t>
            </a:r>
            <a:r>
              <a:rPr lang="ru-RU" u="sng" baseline="30000" dirty="0" err="1">
                <a:latin typeface="Arial" pitchFamily="34" charset="0"/>
                <a:cs typeface="Arial" pitchFamily="34" charset="0"/>
              </a:rPr>
              <a:t>о</a:t>
            </a:r>
            <a:r>
              <a:rPr lang="ru-RU" u="sng" dirty="0" err="1">
                <a:latin typeface="Arial" pitchFamily="34" charset="0"/>
                <a:cs typeface="Arial" pitchFamily="34" charset="0"/>
              </a:rPr>
              <a:t>С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) </a:t>
            </a:r>
            <a:r>
              <a:rPr lang="ru-RU" dirty="0">
                <a:latin typeface="Arial" pitchFamily="34" charset="0"/>
                <a:cs typeface="Arial" pitchFamily="34" charset="0"/>
              </a:rPr>
              <a:t>:</a:t>
            </a:r>
            <a:endParaRPr lang="ru-RU" i="1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инкубация 1 час при +37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>
                <a:latin typeface="Arial" pitchFamily="34" charset="0"/>
                <a:cs typeface="Arial" pitchFamily="34" charset="0"/>
              </a:rPr>
              <a:t>С;   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инкубация 1 час при +37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>
                <a:latin typeface="Arial" pitchFamily="34" charset="0"/>
                <a:cs typeface="Arial" pitchFamily="34" charset="0"/>
              </a:rPr>
              <a:t>С;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инкубация с ТМБ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ru-RU" dirty="0">
                <a:latin typeface="Arial" pitchFamily="34" charset="0"/>
                <a:cs typeface="Arial" pitchFamily="34" charset="0"/>
              </a:rPr>
              <a:t>мин при +37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>
                <a:latin typeface="Arial" pitchFamily="34" charset="0"/>
                <a:cs typeface="Arial" pitchFamily="34" charset="0"/>
              </a:rPr>
              <a:t>С.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Время проведения анализа: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2,5 </a:t>
            </a:r>
            <a:r>
              <a:rPr lang="ru-RU" dirty="0">
                <a:latin typeface="Arial" pitchFamily="34" charset="0"/>
                <a:cs typeface="Arial" pitchFamily="34" charset="0"/>
              </a:rPr>
              <a:t>часа (без учета времени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пробоподготовки</a:t>
            </a:r>
            <a:r>
              <a:rPr lang="ru-RU" dirty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Количество анализируемого образца: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мкл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Количество анализов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: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тест-система рассчитана на проведение анализа в дубликатах 42 исследуемых образцов и 6 калибровочных растворов, всего 96 определений.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Срок годности набора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: 6 месяцев.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733256"/>
            <a:ext cx="7543800" cy="914400"/>
          </a:xfrm>
        </p:spPr>
        <p:txBody>
          <a:bodyPr/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Фторхинолоны-ИФА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23528" y="260648"/>
            <a:ext cx="47777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Предел количественного определения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Молоко, мясо, яйца, рыба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– 5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мкг кг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-1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95536" y="1052736"/>
            <a:ext cx="25090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Специфичность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Group 7"/>
          <p:cNvGraphicFramePr>
            <a:graphicFrameLocks noGrp="1"/>
          </p:cNvGraphicFramePr>
          <p:nvPr/>
        </p:nvGraphicFramePr>
        <p:xfrm>
          <a:off x="348208" y="1517051"/>
          <a:ext cx="6096000" cy="3640141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404813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Фторхинолон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CR*, %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энрофлоксацин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ципрофлоксацин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данофлоксацин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норфлоксацин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офлоксацин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ломефлоксацин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сарафлоксацин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Др. фторхинолоны**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660232" y="2636912"/>
            <a:ext cx="248376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ru-RU" dirty="0" smtClean="0"/>
              <a:t> *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CR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– процент перекрестного реагирования</a:t>
            </a:r>
          </a:p>
          <a:p>
            <a:pPr>
              <a:buFontTx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**Др.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фторхинолоны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флюмеквин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марбофлоксацин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дифлоксацин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754960"/>
            <a:ext cx="7543800" cy="914400"/>
          </a:xfrm>
        </p:spPr>
        <p:txBody>
          <a:bodyPr/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Фуразолидон-ИФА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23528" y="5661248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51520" y="621843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Предел количественного определения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dirty="0">
                <a:latin typeface="Arial" pitchFamily="34" charset="0"/>
                <a:cs typeface="Arial" pitchFamily="34" charset="0"/>
              </a:rPr>
              <a:t>мкг л</a:t>
            </a:r>
            <a:r>
              <a:rPr lang="ru-RU" baseline="30000" dirty="0">
                <a:latin typeface="Arial" pitchFamily="34" charset="0"/>
                <a:cs typeface="Arial" pitchFamily="34" charset="0"/>
              </a:rPr>
              <a:t>-1</a:t>
            </a:r>
            <a:r>
              <a:rPr lang="ru-RU" dirty="0">
                <a:latin typeface="Arial" pitchFamily="34" charset="0"/>
                <a:cs typeface="Arial" pitchFamily="34" charset="0"/>
              </a:rPr>
              <a:t> для молока и сливок;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dirty="0">
                <a:latin typeface="Arial" pitchFamily="34" charset="0"/>
                <a:cs typeface="Arial" pitchFamily="34" charset="0"/>
              </a:rPr>
              <a:t>мкг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для мяса и яиц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Условия инкубации (время, температура) </a:t>
            </a:r>
            <a:r>
              <a:rPr lang="ru-RU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инкубация 1 час при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+25 </a:t>
            </a:r>
            <a:r>
              <a:rPr lang="en-US" dirty="0">
                <a:latin typeface="Arial" pitchFamily="34" charset="0"/>
                <a:cs typeface="Arial" pitchFamily="34" charset="0"/>
              </a:rPr>
              <a:t>°</a:t>
            </a:r>
            <a:r>
              <a:rPr lang="ru-RU" dirty="0">
                <a:latin typeface="Arial" pitchFamily="34" charset="0"/>
                <a:cs typeface="Arial" pitchFamily="34" charset="0"/>
              </a:rPr>
              <a:t>С;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инкубация с ТМБ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ru-RU" dirty="0">
                <a:latin typeface="Arial" pitchFamily="34" charset="0"/>
                <a:cs typeface="Arial" pitchFamily="34" charset="0"/>
              </a:rPr>
              <a:t>мин при +(18-25)</a:t>
            </a:r>
            <a:r>
              <a:rPr lang="en-US" dirty="0">
                <a:latin typeface="Arial" pitchFamily="34" charset="0"/>
                <a:cs typeface="Arial" pitchFamily="34" charset="0"/>
              </a:rPr>
              <a:t>°</a:t>
            </a:r>
            <a:r>
              <a:rPr lang="ru-RU" dirty="0">
                <a:latin typeface="Arial" pitchFamily="34" charset="0"/>
                <a:cs typeface="Arial" pitchFamily="34" charset="0"/>
              </a:rPr>
              <a:t>С.</a:t>
            </a: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Время проведения анализа:</a:t>
            </a:r>
            <a:r>
              <a:rPr lang="ru-RU" dirty="0">
                <a:latin typeface="Arial" pitchFamily="34" charset="0"/>
                <a:cs typeface="Arial" pitchFamily="34" charset="0"/>
              </a:rPr>
              <a:t> 1,5 часа (без учета времени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пробоподготовки</a:t>
            </a:r>
            <a:r>
              <a:rPr lang="ru-RU" dirty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Количество анализируемого образца:</a:t>
            </a:r>
            <a:r>
              <a:rPr lang="ru-RU" dirty="0">
                <a:latin typeface="Arial" pitchFamily="34" charset="0"/>
                <a:cs typeface="Arial" pitchFamily="34" charset="0"/>
              </a:rPr>
              <a:t> 50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мкл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i="1" u="sng" dirty="0">
                <a:latin typeface="Arial" pitchFamily="34" charset="0"/>
                <a:cs typeface="Arial" pitchFamily="34" charset="0"/>
              </a:rPr>
              <a:t>Количество анализов: </a:t>
            </a:r>
            <a:r>
              <a:rPr lang="ru-RU" dirty="0">
                <a:latin typeface="Arial" pitchFamily="34" charset="0"/>
                <a:cs typeface="Arial" pitchFamily="34" charset="0"/>
              </a:rPr>
              <a:t>тест-система рассчитана на проведение анализа в дубликатах 42 исследуемых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образцов и 6 калибровочных растворов, всего 96 определений.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Срок годности набора: 6 месяцев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661248"/>
            <a:ext cx="8366760" cy="1196752"/>
          </a:xfrm>
        </p:spPr>
        <p:txBody>
          <a:bodyPr/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Поляризационный флуоресцентный </a:t>
            </a:r>
            <a:r>
              <a:rPr lang="ru-RU" sz="4000" dirty="0" err="1" smtClean="0">
                <a:latin typeface="Arial" pitchFamily="34" charset="0"/>
                <a:cs typeface="Arial" pitchFamily="34" charset="0"/>
              </a:rPr>
              <a:t>иммуноанализ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589240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3891" y="44624"/>
            <a:ext cx="896461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buBlip>
                <a:blip r:embed="rId2"/>
              </a:buBlip>
            </a:pPr>
            <a:r>
              <a:rPr lang="ru-RU" sz="1800" dirty="0">
                <a:latin typeface="Arial" pitchFamily="34" charset="0"/>
              </a:rPr>
              <a:t> </a:t>
            </a:r>
            <a:r>
              <a:rPr lang="ru-RU" sz="2000" dirty="0">
                <a:latin typeface="Arial" pitchFamily="34" charset="0"/>
              </a:rPr>
              <a:t>Новая тенденция при создании </a:t>
            </a:r>
            <a:r>
              <a:rPr lang="ru-RU" sz="2000" dirty="0" err="1">
                <a:latin typeface="Arial" pitchFamily="34" charset="0"/>
              </a:rPr>
              <a:t>скрининговых</a:t>
            </a:r>
            <a:r>
              <a:rPr lang="ru-RU" sz="2000" dirty="0">
                <a:latin typeface="Arial" pitchFamily="34" charset="0"/>
              </a:rPr>
              <a:t> методов – разработка экспрессных методик, время анализа в которых занимает менее 10 минут. К таким методам относится поляризационный флуоресцентный </a:t>
            </a:r>
            <a:r>
              <a:rPr lang="ru-RU" sz="2000" dirty="0" err="1">
                <a:latin typeface="Arial" pitchFamily="34" charset="0"/>
              </a:rPr>
              <a:t>иммуноанализ</a:t>
            </a:r>
            <a:r>
              <a:rPr lang="ru-RU" sz="2000" dirty="0">
                <a:latin typeface="Arial" pitchFamily="34" charset="0"/>
              </a:rPr>
              <a:t> (ПФИА), выгодно отличающийся быстротой проведения реакции и возможностью ее автоматизации </a:t>
            </a:r>
            <a:endParaRPr lang="ru-RU" sz="2000" dirty="0" smtClean="0">
              <a:latin typeface="Arial" pitchFamily="34" charset="0"/>
            </a:endParaRPr>
          </a:p>
          <a:p>
            <a:pPr eaLnBrk="0" hangingPunct="0"/>
            <a:endParaRPr lang="ru-RU" sz="2000" dirty="0">
              <a:latin typeface="Arial" pitchFamily="34" charset="0"/>
            </a:endParaRPr>
          </a:p>
          <a:p>
            <a:pPr eaLnBrk="0" hangingPunct="0">
              <a:buBlip>
                <a:blip r:embed="rId2"/>
              </a:buBlip>
            </a:pPr>
            <a:r>
              <a:rPr lang="ru-RU" sz="2000" dirty="0">
                <a:latin typeface="Arial" pitchFamily="34" charset="0"/>
              </a:rPr>
              <a:t> Принцип метода: конкуренция между  антигеном и  меченным флуоресцентной меткой антигеном  за центры связывания антител</a:t>
            </a:r>
          </a:p>
        </p:txBody>
      </p:sp>
      <p:grpSp>
        <p:nvGrpSpPr>
          <p:cNvPr id="107" name="Группа 106"/>
          <p:cNvGrpSpPr/>
          <p:nvPr/>
        </p:nvGrpSpPr>
        <p:grpSpPr>
          <a:xfrm>
            <a:off x="179388" y="2636912"/>
            <a:ext cx="1641475" cy="2936875"/>
            <a:chOff x="179388" y="2492896"/>
            <a:chExt cx="1641475" cy="2936875"/>
          </a:xfrm>
        </p:grpSpPr>
        <p:sp>
          <p:nvSpPr>
            <p:cNvPr id="6" name="AutoShape 5"/>
            <p:cNvSpPr>
              <a:spLocks noChangeAspect="1" noChangeArrowheads="1"/>
            </p:cNvSpPr>
            <p:nvPr/>
          </p:nvSpPr>
          <p:spPr bwMode="auto">
            <a:xfrm>
              <a:off x="179388" y="2492896"/>
              <a:ext cx="1641475" cy="2936875"/>
            </a:xfrm>
            <a:prstGeom prst="can">
              <a:avLst>
                <a:gd name="adj" fmla="val 44729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6"/>
            <p:cNvGrpSpPr>
              <a:grpSpLocks noChangeAspect="1"/>
            </p:cNvGrpSpPr>
            <p:nvPr/>
          </p:nvGrpSpPr>
          <p:grpSpPr bwMode="auto">
            <a:xfrm>
              <a:off x="268288" y="5069905"/>
              <a:ext cx="1408112" cy="241300"/>
              <a:chOff x="1746" y="3793"/>
              <a:chExt cx="947" cy="308"/>
            </a:xfrm>
          </p:grpSpPr>
          <p:sp>
            <p:nvSpPr>
              <p:cNvPr id="8" name="Oval 7" descr="60%"/>
              <p:cNvSpPr>
                <a:spLocks noChangeAspect="1" noChangeArrowheads="1"/>
              </p:cNvSpPr>
              <p:nvPr/>
            </p:nvSpPr>
            <p:spPr bwMode="auto">
              <a:xfrm>
                <a:off x="2245" y="3974"/>
                <a:ext cx="176" cy="127"/>
              </a:xfrm>
              <a:prstGeom prst="ellipse">
                <a:avLst/>
              </a:prstGeom>
              <a:pattFill prst="pct60">
                <a:fgClr>
                  <a:srgbClr val="F8121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" name="Oval 8" descr="60%"/>
              <p:cNvSpPr>
                <a:spLocks noChangeAspect="1" noChangeArrowheads="1"/>
              </p:cNvSpPr>
              <p:nvPr/>
            </p:nvSpPr>
            <p:spPr bwMode="auto">
              <a:xfrm>
                <a:off x="1746" y="3838"/>
                <a:ext cx="176" cy="127"/>
              </a:xfrm>
              <a:prstGeom prst="ellipse">
                <a:avLst/>
              </a:prstGeom>
              <a:pattFill prst="pct60">
                <a:fgClr>
                  <a:srgbClr val="F8121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" name="Oval 9" descr="60%"/>
              <p:cNvSpPr>
                <a:spLocks noChangeAspect="1" noChangeArrowheads="1"/>
              </p:cNvSpPr>
              <p:nvPr/>
            </p:nvSpPr>
            <p:spPr bwMode="auto">
              <a:xfrm>
                <a:off x="1973" y="3974"/>
                <a:ext cx="176" cy="127"/>
              </a:xfrm>
              <a:prstGeom prst="ellipse">
                <a:avLst/>
              </a:prstGeom>
              <a:pattFill prst="pct60">
                <a:fgClr>
                  <a:srgbClr val="F8121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Oval 10" descr="60%"/>
              <p:cNvSpPr>
                <a:spLocks noChangeAspect="1" noChangeArrowheads="1"/>
              </p:cNvSpPr>
              <p:nvPr/>
            </p:nvSpPr>
            <p:spPr bwMode="auto">
              <a:xfrm>
                <a:off x="1973" y="3793"/>
                <a:ext cx="176" cy="127"/>
              </a:xfrm>
              <a:prstGeom prst="ellipse">
                <a:avLst/>
              </a:prstGeom>
              <a:pattFill prst="pct60">
                <a:fgClr>
                  <a:srgbClr val="F8121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Oval 11" descr="60%"/>
              <p:cNvSpPr>
                <a:spLocks noChangeAspect="1" noChangeArrowheads="1"/>
              </p:cNvSpPr>
              <p:nvPr/>
            </p:nvSpPr>
            <p:spPr bwMode="auto">
              <a:xfrm>
                <a:off x="2245" y="3793"/>
                <a:ext cx="177" cy="126"/>
              </a:xfrm>
              <a:prstGeom prst="ellipse">
                <a:avLst/>
              </a:prstGeom>
              <a:pattFill prst="pct60">
                <a:fgClr>
                  <a:srgbClr val="F8121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Oval 12" descr="60%"/>
              <p:cNvSpPr>
                <a:spLocks noChangeAspect="1" noChangeArrowheads="1"/>
              </p:cNvSpPr>
              <p:nvPr/>
            </p:nvSpPr>
            <p:spPr bwMode="auto">
              <a:xfrm>
                <a:off x="2517" y="3884"/>
                <a:ext cx="176" cy="127"/>
              </a:xfrm>
              <a:prstGeom prst="ellipse">
                <a:avLst/>
              </a:prstGeom>
              <a:pattFill prst="pct60">
                <a:fgClr>
                  <a:srgbClr val="F8121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4" name="Group 112"/>
            <p:cNvGrpSpPr>
              <a:grpSpLocks/>
            </p:cNvGrpSpPr>
            <p:nvPr/>
          </p:nvGrpSpPr>
          <p:grpSpPr bwMode="auto">
            <a:xfrm>
              <a:off x="395288" y="4326955"/>
              <a:ext cx="1419225" cy="484187"/>
              <a:chOff x="249" y="3113"/>
              <a:chExt cx="894" cy="305"/>
            </a:xfrm>
          </p:grpSpPr>
          <p:grpSp>
            <p:nvGrpSpPr>
              <p:cNvPr id="15" name="Group 14"/>
              <p:cNvGrpSpPr>
                <a:grpSpLocks noChangeAspect="1"/>
              </p:cNvGrpSpPr>
              <p:nvPr/>
            </p:nvGrpSpPr>
            <p:grpSpPr bwMode="auto">
              <a:xfrm>
                <a:off x="249" y="3142"/>
                <a:ext cx="232" cy="276"/>
                <a:chOff x="1719" y="3321"/>
                <a:chExt cx="317" cy="441"/>
              </a:xfrm>
            </p:grpSpPr>
            <p:sp>
              <p:nvSpPr>
                <p:cNvPr id="32" name="Oval 15" descr="60%"/>
                <p:cNvSpPr>
                  <a:spLocks noChangeAspect="1" noChangeArrowheads="1"/>
                </p:cNvSpPr>
                <p:nvPr/>
              </p:nvSpPr>
              <p:spPr bwMode="auto">
                <a:xfrm rot="4257471">
                  <a:off x="1743" y="3340"/>
                  <a:ext cx="169" cy="132"/>
                </a:xfrm>
                <a:prstGeom prst="ellipse">
                  <a:avLst/>
                </a:prstGeom>
                <a:pattFill prst="pct60">
                  <a:fgClr>
                    <a:srgbClr val="F81212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Line 16"/>
                <p:cNvSpPr>
                  <a:spLocks noChangeAspect="1" noChangeShapeType="1"/>
                </p:cNvSpPr>
                <p:nvPr/>
              </p:nvSpPr>
              <p:spPr bwMode="auto">
                <a:xfrm rot="4257471">
                  <a:off x="1811" y="3536"/>
                  <a:ext cx="1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4" name="Text Box 17"/>
                <p:cNvSpPr txBox="1">
                  <a:spLocks noChangeAspect="1" noChangeArrowheads="1"/>
                </p:cNvSpPr>
                <p:nvPr/>
              </p:nvSpPr>
              <p:spPr bwMode="auto">
                <a:xfrm rot="4257471">
                  <a:off x="1767" y="3492"/>
                  <a:ext cx="222" cy="3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sz="1800" b="1">
                      <a:solidFill>
                        <a:srgbClr val="000000"/>
                      </a:solidFill>
                      <a:latin typeface="Arial" pitchFamily="34" charset="0"/>
                      <a:ea typeface="MS PGothic" pitchFamily="34" charset="-128"/>
                      <a:cs typeface="Arial" pitchFamily="34" charset="0"/>
                    </a:rPr>
                    <a:t>F</a:t>
                  </a:r>
                  <a:endParaRPr lang="ru-RU" sz="1800" b="1">
                    <a:solidFill>
                      <a:srgbClr val="000000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16" name="Group 18"/>
              <p:cNvGrpSpPr>
                <a:grpSpLocks noChangeAspect="1"/>
              </p:cNvGrpSpPr>
              <p:nvPr/>
            </p:nvGrpSpPr>
            <p:grpSpPr bwMode="auto">
              <a:xfrm>
                <a:off x="414" y="3113"/>
                <a:ext cx="232" cy="276"/>
                <a:chOff x="1719" y="3321"/>
                <a:chExt cx="317" cy="441"/>
              </a:xfrm>
            </p:grpSpPr>
            <p:sp>
              <p:nvSpPr>
                <p:cNvPr id="29" name="Oval 19" descr="60%"/>
                <p:cNvSpPr>
                  <a:spLocks noChangeAspect="1" noChangeArrowheads="1"/>
                </p:cNvSpPr>
                <p:nvPr/>
              </p:nvSpPr>
              <p:spPr bwMode="auto">
                <a:xfrm rot="4257471">
                  <a:off x="1743" y="3340"/>
                  <a:ext cx="169" cy="132"/>
                </a:xfrm>
                <a:prstGeom prst="ellipse">
                  <a:avLst/>
                </a:prstGeom>
                <a:pattFill prst="pct60">
                  <a:fgClr>
                    <a:srgbClr val="F81212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0" name="Line 20"/>
                <p:cNvSpPr>
                  <a:spLocks noChangeAspect="1" noChangeShapeType="1"/>
                </p:cNvSpPr>
                <p:nvPr/>
              </p:nvSpPr>
              <p:spPr bwMode="auto">
                <a:xfrm rot="4257471">
                  <a:off x="1811" y="3536"/>
                  <a:ext cx="1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" name="Text Box 21"/>
                <p:cNvSpPr txBox="1">
                  <a:spLocks noChangeAspect="1" noChangeArrowheads="1"/>
                </p:cNvSpPr>
                <p:nvPr/>
              </p:nvSpPr>
              <p:spPr bwMode="auto">
                <a:xfrm rot="4257471">
                  <a:off x="1767" y="3492"/>
                  <a:ext cx="222" cy="3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sz="1800" b="1">
                      <a:solidFill>
                        <a:srgbClr val="000000"/>
                      </a:solidFill>
                      <a:latin typeface="Arial" pitchFamily="34" charset="0"/>
                      <a:ea typeface="MS PGothic" pitchFamily="34" charset="-128"/>
                      <a:cs typeface="Arial" pitchFamily="34" charset="0"/>
                    </a:rPr>
                    <a:t>F</a:t>
                  </a:r>
                  <a:endParaRPr lang="ru-RU" sz="1800" b="1">
                    <a:solidFill>
                      <a:srgbClr val="000000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17" name="Group 22"/>
              <p:cNvGrpSpPr>
                <a:grpSpLocks noChangeAspect="1"/>
              </p:cNvGrpSpPr>
              <p:nvPr/>
            </p:nvGrpSpPr>
            <p:grpSpPr bwMode="auto">
              <a:xfrm>
                <a:off x="912" y="3142"/>
                <a:ext cx="231" cy="276"/>
                <a:chOff x="1720" y="3321"/>
                <a:chExt cx="316" cy="441"/>
              </a:xfrm>
            </p:grpSpPr>
            <p:sp>
              <p:nvSpPr>
                <p:cNvPr id="26" name="Oval 23" descr="60%"/>
                <p:cNvSpPr>
                  <a:spLocks noChangeAspect="1" noChangeArrowheads="1"/>
                </p:cNvSpPr>
                <p:nvPr/>
              </p:nvSpPr>
              <p:spPr bwMode="auto">
                <a:xfrm rot="4257471">
                  <a:off x="1743" y="3340"/>
                  <a:ext cx="169" cy="132"/>
                </a:xfrm>
                <a:prstGeom prst="ellipse">
                  <a:avLst/>
                </a:prstGeom>
                <a:pattFill prst="pct60">
                  <a:fgClr>
                    <a:srgbClr val="F81212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7" name="Line 24"/>
                <p:cNvSpPr>
                  <a:spLocks noChangeAspect="1" noChangeShapeType="1"/>
                </p:cNvSpPr>
                <p:nvPr/>
              </p:nvSpPr>
              <p:spPr bwMode="auto">
                <a:xfrm rot="4257471">
                  <a:off x="1811" y="3536"/>
                  <a:ext cx="1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8" name="Text Box 25"/>
                <p:cNvSpPr txBox="1">
                  <a:spLocks noChangeAspect="1" noChangeArrowheads="1"/>
                </p:cNvSpPr>
                <p:nvPr/>
              </p:nvSpPr>
              <p:spPr bwMode="auto">
                <a:xfrm rot="4257471">
                  <a:off x="1767" y="3493"/>
                  <a:ext cx="222" cy="3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sz="1800" b="1">
                      <a:solidFill>
                        <a:srgbClr val="000000"/>
                      </a:solidFill>
                      <a:latin typeface="Arial" pitchFamily="34" charset="0"/>
                      <a:ea typeface="MS PGothic" pitchFamily="34" charset="-128"/>
                      <a:cs typeface="Arial" pitchFamily="34" charset="0"/>
                    </a:rPr>
                    <a:t>F</a:t>
                  </a:r>
                  <a:endParaRPr lang="ru-RU" sz="1800" b="1">
                    <a:solidFill>
                      <a:srgbClr val="000000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18" name="Group 26"/>
              <p:cNvGrpSpPr>
                <a:grpSpLocks noChangeAspect="1"/>
              </p:cNvGrpSpPr>
              <p:nvPr/>
            </p:nvGrpSpPr>
            <p:grpSpPr bwMode="auto">
              <a:xfrm>
                <a:off x="580" y="3113"/>
                <a:ext cx="231" cy="276"/>
                <a:chOff x="1719" y="3321"/>
                <a:chExt cx="317" cy="441"/>
              </a:xfrm>
            </p:grpSpPr>
            <p:sp>
              <p:nvSpPr>
                <p:cNvPr id="23" name="Oval 27" descr="60%"/>
                <p:cNvSpPr>
                  <a:spLocks noChangeAspect="1" noChangeArrowheads="1"/>
                </p:cNvSpPr>
                <p:nvPr/>
              </p:nvSpPr>
              <p:spPr bwMode="auto">
                <a:xfrm rot="4257471">
                  <a:off x="1743" y="3340"/>
                  <a:ext cx="169" cy="132"/>
                </a:xfrm>
                <a:prstGeom prst="ellipse">
                  <a:avLst/>
                </a:prstGeom>
                <a:pattFill prst="pct60">
                  <a:fgClr>
                    <a:srgbClr val="F81212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" name="Line 28"/>
                <p:cNvSpPr>
                  <a:spLocks noChangeAspect="1" noChangeShapeType="1"/>
                </p:cNvSpPr>
                <p:nvPr/>
              </p:nvSpPr>
              <p:spPr bwMode="auto">
                <a:xfrm rot="4257471">
                  <a:off x="1811" y="3536"/>
                  <a:ext cx="1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" name="Text Box 29"/>
                <p:cNvSpPr txBox="1">
                  <a:spLocks noChangeAspect="1" noChangeArrowheads="1"/>
                </p:cNvSpPr>
                <p:nvPr/>
              </p:nvSpPr>
              <p:spPr bwMode="auto">
                <a:xfrm rot="4257471">
                  <a:off x="1767" y="3492"/>
                  <a:ext cx="222" cy="3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sz="1800" b="1">
                      <a:solidFill>
                        <a:srgbClr val="000000"/>
                      </a:solidFill>
                      <a:latin typeface="Arial" pitchFamily="34" charset="0"/>
                      <a:ea typeface="MS PGothic" pitchFamily="34" charset="-128"/>
                      <a:cs typeface="Arial" pitchFamily="34" charset="0"/>
                    </a:rPr>
                    <a:t>F</a:t>
                  </a:r>
                  <a:endParaRPr lang="ru-RU" sz="1800" b="1">
                    <a:solidFill>
                      <a:srgbClr val="000000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19" name="Group 30"/>
              <p:cNvGrpSpPr>
                <a:grpSpLocks noChangeAspect="1"/>
              </p:cNvGrpSpPr>
              <p:nvPr/>
            </p:nvGrpSpPr>
            <p:grpSpPr bwMode="auto">
              <a:xfrm>
                <a:off x="779" y="3142"/>
                <a:ext cx="231" cy="276"/>
                <a:chOff x="1719" y="3321"/>
                <a:chExt cx="317" cy="441"/>
              </a:xfrm>
            </p:grpSpPr>
            <p:sp>
              <p:nvSpPr>
                <p:cNvPr id="20" name="Oval 31" descr="60%"/>
                <p:cNvSpPr>
                  <a:spLocks noChangeAspect="1" noChangeArrowheads="1"/>
                </p:cNvSpPr>
                <p:nvPr/>
              </p:nvSpPr>
              <p:spPr bwMode="auto">
                <a:xfrm rot="4257471">
                  <a:off x="1743" y="3340"/>
                  <a:ext cx="169" cy="132"/>
                </a:xfrm>
                <a:prstGeom prst="ellipse">
                  <a:avLst/>
                </a:prstGeom>
                <a:pattFill prst="pct60">
                  <a:fgClr>
                    <a:srgbClr val="F81212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" name="Line 32"/>
                <p:cNvSpPr>
                  <a:spLocks noChangeAspect="1" noChangeShapeType="1"/>
                </p:cNvSpPr>
                <p:nvPr/>
              </p:nvSpPr>
              <p:spPr bwMode="auto">
                <a:xfrm rot="4257471">
                  <a:off x="1811" y="3536"/>
                  <a:ext cx="1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" name="Text Box 33"/>
                <p:cNvSpPr txBox="1">
                  <a:spLocks noChangeAspect="1" noChangeArrowheads="1"/>
                </p:cNvSpPr>
                <p:nvPr/>
              </p:nvSpPr>
              <p:spPr bwMode="auto">
                <a:xfrm rot="4257471">
                  <a:off x="1767" y="3492"/>
                  <a:ext cx="222" cy="3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sz="1800" b="1">
                      <a:solidFill>
                        <a:srgbClr val="000000"/>
                      </a:solidFill>
                      <a:latin typeface="Arial" pitchFamily="34" charset="0"/>
                      <a:ea typeface="MS PGothic" pitchFamily="34" charset="-128"/>
                      <a:cs typeface="Arial" pitchFamily="34" charset="0"/>
                    </a:rPr>
                    <a:t>F</a:t>
                  </a:r>
                  <a:endParaRPr lang="ru-RU" sz="1800" b="1">
                    <a:solidFill>
                      <a:srgbClr val="000000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35" name="Text Box 35"/>
            <p:cNvSpPr txBox="1">
              <a:spLocks noChangeAspect="1" noChangeArrowheads="1"/>
            </p:cNvSpPr>
            <p:nvPr/>
          </p:nvSpPr>
          <p:spPr bwMode="auto">
            <a:xfrm rot="2868682">
              <a:off x="1089819" y="3562574"/>
              <a:ext cx="590550" cy="823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4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Y</a:t>
              </a:r>
              <a:endParaRPr lang="ru-RU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  <p:sp>
          <p:nvSpPr>
            <p:cNvPr id="36" name="Rectangle 36"/>
            <p:cNvSpPr>
              <a:spLocks noChangeAspect="1" noChangeArrowheads="1"/>
            </p:cNvSpPr>
            <p:nvPr/>
          </p:nvSpPr>
          <p:spPr bwMode="auto">
            <a:xfrm rot="18539860">
              <a:off x="348457" y="3619723"/>
              <a:ext cx="590550" cy="823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4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Y</a:t>
              </a:r>
              <a:endParaRPr lang="ru-RU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  <p:grpSp>
          <p:nvGrpSpPr>
            <p:cNvPr id="37" name="Group 111"/>
            <p:cNvGrpSpPr>
              <a:grpSpLocks/>
            </p:cNvGrpSpPr>
            <p:nvPr/>
          </p:nvGrpSpPr>
          <p:grpSpPr bwMode="auto">
            <a:xfrm>
              <a:off x="350838" y="3356992"/>
              <a:ext cx="1276350" cy="852488"/>
              <a:chOff x="221" y="2502"/>
              <a:chExt cx="804" cy="537"/>
            </a:xfrm>
          </p:grpSpPr>
          <p:sp>
            <p:nvSpPr>
              <p:cNvPr id="38" name="Rectangle 37"/>
              <p:cNvSpPr>
                <a:spLocks noChangeAspect="1" noChangeArrowheads="1"/>
              </p:cNvSpPr>
              <p:nvPr/>
            </p:nvSpPr>
            <p:spPr bwMode="auto">
              <a:xfrm rot="-3285791">
                <a:off x="479" y="2639"/>
                <a:ext cx="281" cy="5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4800" b="1">
                    <a:solidFill>
                      <a:srgbClr val="000000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rPr>
                  <a:t>Y</a:t>
                </a:r>
                <a:endParaRPr lang="ru-RU" sz="4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39" name="Text Box 38"/>
              <p:cNvSpPr txBox="1">
                <a:spLocks noChangeAspect="1" noChangeArrowheads="1"/>
              </p:cNvSpPr>
              <p:nvPr/>
            </p:nvSpPr>
            <p:spPr bwMode="auto">
              <a:xfrm rot="2868682">
                <a:off x="295" y="2428"/>
                <a:ext cx="372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4800" b="1" dirty="0">
                    <a:solidFill>
                      <a:srgbClr val="000000"/>
                    </a:solidFill>
                    <a:latin typeface="Arial" pitchFamily="34" charset="0"/>
                    <a:ea typeface="MS PGothic" pitchFamily="34" charset="-128"/>
                    <a:cs typeface="Arial" pitchFamily="34" charset="0"/>
                  </a:rPr>
                  <a:t>Y</a:t>
                </a:r>
                <a:endParaRPr lang="ru-RU" sz="4800" b="1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40" name="Text Box 39"/>
              <p:cNvSpPr txBox="1">
                <a:spLocks noChangeAspect="1" noChangeArrowheads="1"/>
              </p:cNvSpPr>
              <p:nvPr/>
            </p:nvSpPr>
            <p:spPr bwMode="auto">
              <a:xfrm rot="2868682">
                <a:off x="580" y="2463"/>
                <a:ext cx="372" cy="5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4800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Y</a:t>
                </a:r>
                <a:endParaRPr lang="ru-RU" sz="4800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1" name="Line 41"/>
          <p:cNvSpPr>
            <a:spLocks noChangeAspect="1" noChangeShapeType="1"/>
          </p:cNvSpPr>
          <p:nvPr/>
        </p:nvSpPr>
        <p:spPr bwMode="auto">
          <a:xfrm>
            <a:off x="1979613" y="4233746"/>
            <a:ext cx="7778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2" name="AutoShape 45"/>
          <p:cNvSpPr>
            <a:spLocks noChangeAspect="1" noChangeArrowheads="1"/>
          </p:cNvSpPr>
          <p:nvPr/>
        </p:nvSpPr>
        <p:spPr bwMode="auto">
          <a:xfrm>
            <a:off x="2843213" y="2592271"/>
            <a:ext cx="1639887" cy="2936875"/>
          </a:xfrm>
          <a:prstGeom prst="can">
            <a:avLst>
              <a:gd name="adj" fmla="val 44773"/>
            </a:avLst>
          </a:prstGeom>
          <a:gradFill rotWithShape="1">
            <a:gsLst>
              <a:gs pos="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" name="Text Box 46"/>
          <p:cNvSpPr txBox="1">
            <a:spLocks noChangeAspect="1" noChangeArrowheads="1"/>
          </p:cNvSpPr>
          <p:nvPr/>
        </p:nvSpPr>
        <p:spPr bwMode="auto">
          <a:xfrm rot="2868682">
            <a:off x="2978944" y="4336140"/>
            <a:ext cx="5905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Y</a:t>
            </a:r>
            <a:endParaRPr lang="ru-RU" sz="480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44" name="Rectangle 47"/>
          <p:cNvSpPr>
            <a:spLocks noChangeAspect="1" noChangeArrowheads="1"/>
          </p:cNvSpPr>
          <p:nvPr/>
        </p:nvSpPr>
        <p:spPr bwMode="auto">
          <a:xfrm rot="18539860">
            <a:off x="3634582" y="4688564"/>
            <a:ext cx="5905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Y</a:t>
            </a:r>
            <a:endParaRPr lang="ru-RU" sz="480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45" name="Rectangle 48"/>
          <p:cNvSpPr>
            <a:spLocks noChangeAspect="1" noChangeArrowheads="1"/>
          </p:cNvSpPr>
          <p:nvPr/>
        </p:nvSpPr>
        <p:spPr bwMode="auto">
          <a:xfrm rot="18314209">
            <a:off x="3049588" y="3474921"/>
            <a:ext cx="44608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Y</a:t>
            </a:r>
            <a:endParaRPr lang="ru-RU" sz="480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46" name="Text Box 49"/>
          <p:cNvSpPr txBox="1">
            <a:spLocks noChangeAspect="1" noChangeArrowheads="1"/>
          </p:cNvSpPr>
          <p:nvPr/>
        </p:nvSpPr>
        <p:spPr bwMode="auto">
          <a:xfrm rot="2868682">
            <a:off x="3606801" y="3990858"/>
            <a:ext cx="793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Y</a:t>
            </a:r>
            <a:endParaRPr lang="ru-RU" sz="480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47" name="Oval 50" descr="60%"/>
          <p:cNvSpPr>
            <a:spLocks noChangeAspect="1" noChangeArrowheads="1"/>
          </p:cNvSpPr>
          <p:nvPr/>
        </p:nvSpPr>
        <p:spPr bwMode="auto">
          <a:xfrm rot="4257471">
            <a:off x="3214687" y="4413134"/>
            <a:ext cx="168275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8" name="Group 51"/>
          <p:cNvGrpSpPr>
            <a:grpSpLocks noChangeAspect="1"/>
          </p:cNvGrpSpPr>
          <p:nvPr/>
        </p:nvGrpSpPr>
        <p:grpSpPr bwMode="auto">
          <a:xfrm rot="-4817432">
            <a:off x="3987800" y="3854334"/>
            <a:ext cx="365125" cy="434975"/>
            <a:chOff x="1720" y="3321"/>
            <a:chExt cx="317" cy="436"/>
          </a:xfrm>
        </p:grpSpPr>
        <p:sp>
          <p:nvSpPr>
            <p:cNvPr id="49" name="Oval 52" descr="60%"/>
            <p:cNvSpPr>
              <a:spLocks noChangeAspect="1" noChangeArrowheads="1"/>
            </p:cNvSpPr>
            <p:nvPr/>
          </p:nvSpPr>
          <p:spPr bwMode="auto">
            <a:xfrm rot="4257471">
              <a:off x="1743" y="3340"/>
              <a:ext cx="169" cy="132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Line 53"/>
            <p:cNvSpPr>
              <a:spLocks noChangeAspect="1" noChangeShapeType="1"/>
            </p:cNvSpPr>
            <p:nvPr/>
          </p:nvSpPr>
          <p:spPr bwMode="auto">
            <a:xfrm rot="4257471">
              <a:off x="1811" y="3536"/>
              <a:ext cx="12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Text Box 54"/>
            <p:cNvSpPr txBox="1">
              <a:spLocks noChangeAspect="1" noChangeArrowheads="1"/>
            </p:cNvSpPr>
            <p:nvPr/>
          </p:nvSpPr>
          <p:spPr bwMode="auto">
            <a:xfrm rot="4257471">
              <a:off x="1768" y="3488"/>
              <a:ext cx="22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F</a:t>
              </a:r>
              <a:endParaRPr lang="ru-RU" sz="1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</p:grpSp>
      <p:grpSp>
        <p:nvGrpSpPr>
          <p:cNvPr id="52" name="Group 55"/>
          <p:cNvGrpSpPr>
            <a:grpSpLocks noChangeAspect="1"/>
          </p:cNvGrpSpPr>
          <p:nvPr/>
        </p:nvGrpSpPr>
        <p:grpSpPr bwMode="auto">
          <a:xfrm rot="4205562">
            <a:off x="3351213" y="4932246"/>
            <a:ext cx="365125" cy="434975"/>
            <a:chOff x="1721" y="3321"/>
            <a:chExt cx="316" cy="439"/>
          </a:xfrm>
        </p:grpSpPr>
        <p:sp>
          <p:nvSpPr>
            <p:cNvPr id="53" name="Oval 56" descr="60%"/>
            <p:cNvSpPr>
              <a:spLocks noChangeAspect="1" noChangeArrowheads="1"/>
            </p:cNvSpPr>
            <p:nvPr/>
          </p:nvSpPr>
          <p:spPr bwMode="auto">
            <a:xfrm rot="4257471">
              <a:off x="1743" y="3340"/>
              <a:ext cx="169" cy="132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" name="Line 57"/>
            <p:cNvSpPr>
              <a:spLocks noChangeAspect="1" noChangeShapeType="1"/>
            </p:cNvSpPr>
            <p:nvPr/>
          </p:nvSpPr>
          <p:spPr bwMode="auto">
            <a:xfrm rot="4257471">
              <a:off x="1811" y="3536"/>
              <a:ext cx="12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Text Box 58"/>
            <p:cNvSpPr txBox="1">
              <a:spLocks noChangeAspect="1" noChangeArrowheads="1"/>
            </p:cNvSpPr>
            <p:nvPr/>
          </p:nvSpPr>
          <p:spPr bwMode="auto">
            <a:xfrm rot="4257471">
              <a:off x="1768" y="3491"/>
              <a:ext cx="222" cy="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F</a:t>
              </a:r>
              <a:endParaRPr lang="ru-RU" sz="1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</p:grpSp>
      <p:grpSp>
        <p:nvGrpSpPr>
          <p:cNvPr id="56" name="Group 59"/>
          <p:cNvGrpSpPr>
            <a:grpSpLocks noChangeAspect="1"/>
          </p:cNvGrpSpPr>
          <p:nvPr/>
        </p:nvGrpSpPr>
        <p:grpSpPr bwMode="auto">
          <a:xfrm rot="-5952891">
            <a:off x="3823494" y="4464727"/>
            <a:ext cx="365125" cy="436563"/>
            <a:chOff x="1719" y="3321"/>
            <a:chExt cx="315" cy="438"/>
          </a:xfrm>
        </p:grpSpPr>
        <p:sp>
          <p:nvSpPr>
            <p:cNvPr id="57" name="Oval 60" descr="60%"/>
            <p:cNvSpPr>
              <a:spLocks noChangeAspect="1" noChangeArrowheads="1"/>
            </p:cNvSpPr>
            <p:nvPr/>
          </p:nvSpPr>
          <p:spPr bwMode="auto">
            <a:xfrm rot="4257471">
              <a:off x="1743" y="3340"/>
              <a:ext cx="169" cy="132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" name="Line 61"/>
            <p:cNvSpPr>
              <a:spLocks noChangeAspect="1" noChangeShapeType="1"/>
            </p:cNvSpPr>
            <p:nvPr/>
          </p:nvSpPr>
          <p:spPr bwMode="auto">
            <a:xfrm rot="4257471">
              <a:off x="1811" y="3536"/>
              <a:ext cx="12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Text Box 62"/>
            <p:cNvSpPr txBox="1">
              <a:spLocks noChangeAspect="1" noChangeArrowheads="1"/>
            </p:cNvSpPr>
            <p:nvPr/>
          </p:nvSpPr>
          <p:spPr bwMode="auto">
            <a:xfrm rot="4257471">
              <a:off x="1766" y="3491"/>
              <a:ext cx="221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F</a:t>
              </a:r>
              <a:endParaRPr lang="ru-RU" sz="1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</p:grpSp>
      <p:sp>
        <p:nvSpPr>
          <p:cNvPr id="60" name="Oval 63" descr="60%"/>
          <p:cNvSpPr>
            <a:spLocks noChangeAspect="1" noChangeArrowheads="1"/>
          </p:cNvSpPr>
          <p:nvPr/>
        </p:nvSpPr>
        <p:spPr bwMode="auto">
          <a:xfrm rot="4257471">
            <a:off x="3473450" y="4671897"/>
            <a:ext cx="168275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" name="Oval 64" descr="60%"/>
          <p:cNvSpPr>
            <a:spLocks noChangeAspect="1" noChangeArrowheads="1"/>
          </p:cNvSpPr>
          <p:nvPr/>
        </p:nvSpPr>
        <p:spPr bwMode="auto">
          <a:xfrm rot="4257471">
            <a:off x="3286125" y="3462222"/>
            <a:ext cx="168275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2" name="Oval 65" descr="60%"/>
          <p:cNvSpPr>
            <a:spLocks noChangeAspect="1" noChangeArrowheads="1"/>
          </p:cNvSpPr>
          <p:nvPr/>
        </p:nvSpPr>
        <p:spPr bwMode="auto">
          <a:xfrm rot="4257471">
            <a:off x="3008312" y="3727334"/>
            <a:ext cx="168275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" name="Oval 66" descr="60%"/>
          <p:cNvSpPr>
            <a:spLocks noChangeAspect="1" noChangeArrowheads="1"/>
          </p:cNvSpPr>
          <p:nvPr/>
        </p:nvSpPr>
        <p:spPr bwMode="auto">
          <a:xfrm rot="4257471">
            <a:off x="4152106" y="4275815"/>
            <a:ext cx="166688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4" name="Group 67"/>
          <p:cNvGrpSpPr>
            <a:grpSpLocks noChangeAspect="1"/>
          </p:cNvGrpSpPr>
          <p:nvPr/>
        </p:nvGrpSpPr>
        <p:grpSpPr bwMode="auto">
          <a:xfrm>
            <a:off x="2908300" y="3959109"/>
            <a:ext cx="822325" cy="655637"/>
            <a:chOff x="1483" y="2069"/>
            <a:chExt cx="432" cy="344"/>
          </a:xfrm>
        </p:grpSpPr>
        <p:sp>
          <p:nvSpPr>
            <p:cNvPr id="65" name="Rectangle 68"/>
            <p:cNvSpPr>
              <a:spLocks noChangeAspect="1" noChangeArrowheads="1"/>
            </p:cNvSpPr>
            <p:nvPr/>
          </p:nvSpPr>
          <p:spPr bwMode="auto">
            <a:xfrm rot="-3285791">
              <a:off x="1582" y="2080"/>
              <a:ext cx="234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4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Y</a:t>
              </a:r>
              <a:endParaRPr lang="ru-RU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  <p:sp>
          <p:nvSpPr>
            <p:cNvPr id="66" name="Oval 69" descr="60%"/>
            <p:cNvSpPr>
              <a:spLocks noChangeAspect="1" noChangeArrowheads="1"/>
            </p:cNvSpPr>
            <p:nvPr/>
          </p:nvSpPr>
          <p:spPr bwMode="auto">
            <a:xfrm rot="4257471">
              <a:off x="1707" y="2073"/>
              <a:ext cx="88" cy="80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Oval 70" descr="60%"/>
            <p:cNvSpPr>
              <a:spLocks noChangeAspect="1" noChangeArrowheads="1"/>
            </p:cNvSpPr>
            <p:nvPr/>
          </p:nvSpPr>
          <p:spPr bwMode="auto">
            <a:xfrm rot="4257471">
              <a:off x="1561" y="2212"/>
              <a:ext cx="88" cy="80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8" name="Line 71"/>
          <p:cNvSpPr>
            <a:spLocks noChangeAspect="1" noChangeShapeType="1"/>
          </p:cNvSpPr>
          <p:nvPr/>
        </p:nvSpPr>
        <p:spPr bwMode="auto">
          <a:xfrm>
            <a:off x="4570413" y="4233746"/>
            <a:ext cx="7778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9" name="Text Box 72"/>
          <p:cNvSpPr txBox="1">
            <a:spLocks noChangeAspect="1" noChangeArrowheads="1"/>
          </p:cNvSpPr>
          <p:nvPr/>
        </p:nvSpPr>
        <p:spPr bwMode="auto">
          <a:xfrm>
            <a:off x="5497513" y="3954346"/>
            <a:ext cx="1814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Arial" pitchFamily="34" charset="0"/>
                <a:cs typeface="Arial" pitchFamily="34" charset="0"/>
              </a:rPr>
              <a:t>измерение</a:t>
            </a:r>
          </a:p>
        </p:txBody>
      </p:sp>
      <p:sp>
        <p:nvSpPr>
          <p:cNvPr id="70" name="AutoShape 73"/>
          <p:cNvSpPr>
            <a:spLocks noChangeAspect="1" noChangeArrowheads="1"/>
          </p:cNvSpPr>
          <p:nvPr/>
        </p:nvSpPr>
        <p:spPr bwMode="auto">
          <a:xfrm>
            <a:off x="5435600" y="3887671"/>
            <a:ext cx="1873250" cy="60325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" name="AutoShape 75"/>
          <p:cNvSpPr>
            <a:spLocks noChangeAspect="1" noChangeArrowheads="1"/>
          </p:cNvSpPr>
          <p:nvPr/>
        </p:nvSpPr>
        <p:spPr bwMode="auto">
          <a:xfrm>
            <a:off x="2843213" y="2592271"/>
            <a:ext cx="1639887" cy="2936875"/>
          </a:xfrm>
          <a:prstGeom prst="can">
            <a:avLst>
              <a:gd name="adj" fmla="val 44773"/>
            </a:avLst>
          </a:prstGeom>
          <a:gradFill rotWithShape="1">
            <a:gsLst>
              <a:gs pos="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" name="Text Box 76"/>
          <p:cNvSpPr txBox="1">
            <a:spLocks noChangeAspect="1" noChangeArrowheads="1"/>
          </p:cNvSpPr>
          <p:nvPr/>
        </p:nvSpPr>
        <p:spPr bwMode="auto">
          <a:xfrm rot="2868682">
            <a:off x="2978944" y="4336140"/>
            <a:ext cx="5905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Y</a:t>
            </a:r>
            <a:endParaRPr lang="ru-RU" sz="480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3" name="Rectangle 77"/>
          <p:cNvSpPr>
            <a:spLocks noChangeAspect="1" noChangeArrowheads="1"/>
          </p:cNvSpPr>
          <p:nvPr/>
        </p:nvSpPr>
        <p:spPr bwMode="auto">
          <a:xfrm rot="18539860">
            <a:off x="3634582" y="4688564"/>
            <a:ext cx="5905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Y</a:t>
            </a:r>
            <a:endParaRPr lang="ru-RU" sz="480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4" name="Rectangle 78"/>
          <p:cNvSpPr>
            <a:spLocks noChangeAspect="1" noChangeArrowheads="1"/>
          </p:cNvSpPr>
          <p:nvPr/>
        </p:nvSpPr>
        <p:spPr bwMode="auto">
          <a:xfrm rot="18314209">
            <a:off x="3049588" y="3474921"/>
            <a:ext cx="44608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Y</a:t>
            </a:r>
            <a:endParaRPr lang="ru-RU" sz="480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5" name="Text Box 79"/>
          <p:cNvSpPr txBox="1">
            <a:spLocks noChangeAspect="1" noChangeArrowheads="1"/>
          </p:cNvSpPr>
          <p:nvPr/>
        </p:nvSpPr>
        <p:spPr bwMode="auto">
          <a:xfrm rot="2868682">
            <a:off x="3606801" y="3990858"/>
            <a:ext cx="793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Y</a:t>
            </a:r>
            <a:endParaRPr lang="ru-RU" sz="4800" b="1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6" name="Oval 80" descr="60%"/>
          <p:cNvSpPr>
            <a:spLocks noChangeAspect="1" noChangeArrowheads="1"/>
          </p:cNvSpPr>
          <p:nvPr/>
        </p:nvSpPr>
        <p:spPr bwMode="auto">
          <a:xfrm rot="4257471">
            <a:off x="3214687" y="4413134"/>
            <a:ext cx="168275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7" name="Group 81"/>
          <p:cNvGrpSpPr>
            <a:grpSpLocks noChangeAspect="1"/>
          </p:cNvGrpSpPr>
          <p:nvPr/>
        </p:nvGrpSpPr>
        <p:grpSpPr bwMode="auto">
          <a:xfrm rot="-4817432">
            <a:off x="3987800" y="3854334"/>
            <a:ext cx="365125" cy="434975"/>
            <a:chOff x="1720" y="3321"/>
            <a:chExt cx="317" cy="436"/>
          </a:xfrm>
        </p:grpSpPr>
        <p:sp>
          <p:nvSpPr>
            <p:cNvPr id="78" name="Oval 82" descr="60%"/>
            <p:cNvSpPr>
              <a:spLocks noChangeAspect="1" noChangeArrowheads="1"/>
            </p:cNvSpPr>
            <p:nvPr/>
          </p:nvSpPr>
          <p:spPr bwMode="auto">
            <a:xfrm rot="4257471">
              <a:off x="1743" y="3340"/>
              <a:ext cx="169" cy="132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9" name="Line 83"/>
            <p:cNvSpPr>
              <a:spLocks noChangeAspect="1" noChangeShapeType="1"/>
            </p:cNvSpPr>
            <p:nvPr/>
          </p:nvSpPr>
          <p:spPr bwMode="auto">
            <a:xfrm rot="4257471">
              <a:off x="1811" y="3536"/>
              <a:ext cx="12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Text Box 84"/>
            <p:cNvSpPr txBox="1">
              <a:spLocks noChangeAspect="1" noChangeArrowheads="1"/>
            </p:cNvSpPr>
            <p:nvPr/>
          </p:nvSpPr>
          <p:spPr bwMode="auto">
            <a:xfrm rot="4257471">
              <a:off x="1768" y="3488"/>
              <a:ext cx="22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F</a:t>
              </a:r>
              <a:endParaRPr lang="ru-RU" sz="1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</p:grpSp>
      <p:grpSp>
        <p:nvGrpSpPr>
          <p:cNvPr id="81" name="Group 85"/>
          <p:cNvGrpSpPr>
            <a:grpSpLocks noChangeAspect="1"/>
          </p:cNvGrpSpPr>
          <p:nvPr/>
        </p:nvGrpSpPr>
        <p:grpSpPr bwMode="auto">
          <a:xfrm rot="4205562">
            <a:off x="3351213" y="4932246"/>
            <a:ext cx="365125" cy="434975"/>
            <a:chOff x="1721" y="3321"/>
            <a:chExt cx="316" cy="439"/>
          </a:xfrm>
        </p:grpSpPr>
        <p:sp>
          <p:nvSpPr>
            <p:cNvPr id="82" name="Oval 86" descr="60%"/>
            <p:cNvSpPr>
              <a:spLocks noChangeAspect="1" noChangeArrowheads="1"/>
            </p:cNvSpPr>
            <p:nvPr/>
          </p:nvSpPr>
          <p:spPr bwMode="auto">
            <a:xfrm rot="4257471">
              <a:off x="1743" y="3340"/>
              <a:ext cx="169" cy="132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3" name="Line 87"/>
            <p:cNvSpPr>
              <a:spLocks noChangeAspect="1" noChangeShapeType="1"/>
            </p:cNvSpPr>
            <p:nvPr/>
          </p:nvSpPr>
          <p:spPr bwMode="auto">
            <a:xfrm rot="4257471">
              <a:off x="1811" y="3536"/>
              <a:ext cx="12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Text Box 88"/>
            <p:cNvSpPr txBox="1">
              <a:spLocks noChangeAspect="1" noChangeArrowheads="1"/>
            </p:cNvSpPr>
            <p:nvPr/>
          </p:nvSpPr>
          <p:spPr bwMode="auto">
            <a:xfrm rot="4257471">
              <a:off x="1768" y="3491"/>
              <a:ext cx="222" cy="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F</a:t>
              </a:r>
              <a:endParaRPr lang="ru-RU" sz="1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</p:grpSp>
      <p:grpSp>
        <p:nvGrpSpPr>
          <p:cNvPr id="85" name="Group 89"/>
          <p:cNvGrpSpPr>
            <a:grpSpLocks noChangeAspect="1"/>
          </p:cNvGrpSpPr>
          <p:nvPr/>
        </p:nvGrpSpPr>
        <p:grpSpPr bwMode="auto">
          <a:xfrm rot="-5952891">
            <a:off x="3823494" y="4464727"/>
            <a:ext cx="365125" cy="436563"/>
            <a:chOff x="1719" y="3321"/>
            <a:chExt cx="315" cy="438"/>
          </a:xfrm>
        </p:grpSpPr>
        <p:sp>
          <p:nvSpPr>
            <p:cNvPr id="86" name="Oval 90" descr="60%"/>
            <p:cNvSpPr>
              <a:spLocks noChangeAspect="1" noChangeArrowheads="1"/>
            </p:cNvSpPr>
            <p:nvPr/>
          </p:nvSpPr>
          <p:spPr bwMode="auto">
            <a:xfrm rot="4257471">
              <a:off x="1743" y="3340"/>
              <a:ext cx="169" cy="132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" name="Line 91"/>
            <p:cNvSpPr>
              <a:spLocks noChangeAspect="1" noChangeShapeType="1"/>
            </p:cNvSpPr>
            <p:nvPr/>
          </p:nvSpPr>
          <p:spPr bwMode="auto">
            <a:xfrm rot="4257471">
              <a:off x="1811" y="3536"/>
              <a:ext cx="12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Text Box 92"/>
            <p:cNvSpPr txBox="1">
              <a:spLocks noChangeAspect="1" noChangeArrowheads="1"/>
            </p:cNvSpPr>
            <p:nvPr/>
          </p:nvSpPr>
          <p:spPr bwMode="auto">
            <a:xfrm rot="4257471">
              <a:off x="1766" y="3491"/>
              <a:ext cx="221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F</a:t>
              </a:r>
              <a:endParaRPr lang="ru-RU" sz="1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</p:grpSp>
      <p:sp>
        <p:nvSpPr>
          <p:cNvPr id="89" name="Oval 93" descr="60%"/>
          <p:cNvSpPr>
            <a:spLocks noChangeAspect="1" noChangeArrowheads="1"/>
          </p:cNvSpPr>
          <p:nvPr/>
        </p:nvSpPr>
        <p:spPr bwMode="auto">
          <a:xfrm rot="4257471">
            <a:off x="3473450" y="4671897"/>
            <a:ext cx="168275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0" name="Oval 94" descr="60%"/>
          <p:cNvSpPr>
            <a:spLocks noChangeAspect="1" noChangeArrowheads="1"/>
          </p:cNvSpPr>
          <p:nvPr/>
        </p:nvSpPr>
        <p:spPr bwMode="auto">
          <a:xfrm rot="4257471">
            <a:off x="3286125" y="3462222"/>
            <a:ext cx="168275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1" name="Oval 95" descr="60%"/>
          <p:cNvSpPr>
            <a:spLocks noChangeAspect="1" noChangeArrowheads="1"/>
          </p:cNvSpPr>
          <p:nvPr/>
        </p:nvSpPr>
        <p:spPr bwMode="auto">
          <a:xfrm rot="4257471">
            <a:off x="3008312" y="3727334"/>
            <a:ext cx="168275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" name="Oval 96" descr="60%"/>
          <p:cNvSpPr>
            <a:spLocks noChangeAspect="1" noChangeArrowheads="1"/>
          </p:cNvSpPr>
          <p:nvPr/>
        </p:nvSpPr>
        <p:spPr bwMode="auto">
          <a:xfrm rot="4257471">
            <a:off x="4152106" y="4275815"/>
            <a:ext cx="166688" cy="152400"/>
          </a:xfrm>
          <a:prstGeom prst="ellipse">
            <a:avLst/>
          </a:prstGeom>
          <a:pattFill prst="pct60">
            <a:fgClr>
              <a:srgbClr val="F8121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3" name="Group 97"/>
          <p:cNvGrpSpPr>
            <a:grpSpLocks noChangeAspect="1"/>
          </p:cNvGrpSpPr>
          <p:nvPr/>
        </p:nvGrpSpPr>
        <p:grpSpPr bwMode="auto">
          <a:xfrm>
            <a:off x="2908300" y="3959109"/>
            <a:ext cx="822325" cy="655637"/>
            <a:chOff x="1483" y="2069"/>
            <a:chExt cx="432" cy="344"/>
          </a:xfrm>
        </p:grpSpPr>
        <p:sp>
          <p:nvSpPr>
            <p:cNvPr id="94" name="Rectangle 98"/>
            <p:cNvSpPr>
              <a:spLocks noChangeAspect="1" noChangeArrowheads="1"/>
            </p:cNvSpPr>
            <p:nvPr/>
          </p:nvSpPr>
          <p:spPr bwMode="auto">
            <a:xfrm rot="-3285791">
              <a:off x="1582" y="2080"/>
              <a:ext cx="234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4800" b="1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rPr>
                <a:t>Y</a:t>
              </a:r>
              <a:endParaRPr lang="ru-RU" sz="48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endParaRPr>
            </a:p>
          </p:txBody>
        </p:sp>
        <p:sp>
          <p:nvSpPr>
            <p:cNvPr id="95" name="Oval 99" descr="60%"/>
            <p:cNvSpPr>
              <a:spLocks noChangeAspect="1" noChangeArrowheads="1"/>
            </p:cNvSpPr>
            <p:nvPr/>
          </p:nvSpPr>
          <p:spPr bwMode="auto">
            <a:xfrm rot="4257471">
              <a:off x="1707" y="2073"/>
              <a:ext cx="88" cy="80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6" name="Oval 100" descr="60%"/>
            <p:cNvSpPr>
              <a:spLocks noChangeAspect="1" noChangeArrowheads="1"/>
            </p:cNvSpPr>
            <p:nvPr/>
          </p:nvSpPr>
          <p:spPr bwMode="auto">
            <a:xfrm rot="4257471">
              <a:off x="1561" y="2212"/>
              <a:ext cx="88" cy="80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7" name="Line 101"/>
          <p:cNvSpPr>
            <a:spLocks noChangeAspect="1" noChangeShapeType="1"/>
          </p:cNvSpPr>
          <p:nvPr/>
        </p:nvSpPr>
        <p:spPr bwMode="auto">
          <a:xfrm>
            <a:off x="4570413" y="4233746"/>
            <a:ext cx="7778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98" name="Group 102"/>
          <p:cNvGrpSpPr>
            <a:grpSpLocks/>
          </p:cNvGrpSpPr>
          <p:nvPr/>
        </p:nvGrpSpPr>
        <p:grpSpPr bwMode="auto">
          <a:xfrm>
            <a:off x="6272212" y="2564904"/>
            <a:ext cx="2871788" cy="1344613"/>
            <a:chOff x="4009" y="3158"/>
            <a:chExt cx="1809" cy="847"/>
          </a:xfrm>
        </p:grpSpPr>
        <p:sp>
          <p:nvSpPr>
            <p:cNvPr id="99" name="Oval 103" descr="60%"/>
            <p:cNvSpPr>
              <a:spLocks noChangeAspect="1" noChangeArrowheads="1"/>
            </p:cNvSpPr>
            <p:nvPr/>
          </p:nvSpPr>
          <p:spPr bwMode="auto">
            <a:xfrm>
              <a:off x="4059" y="3219"/>
              <a:ext cx="165" cy="63"/>
            </a:xfrm>
            <a:prstGeom prst="ellipse">
              <a:avLst/>
            </a:prstGeom>
            <a:pattFill prst="pct60">
              <a:fgClr>
                <a:srgbClr val="F8121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0" name="Group 104"/>
            <p:cNvGrpSpPr>
              <a:grpSpLocks noChangeAspect="1"/>
            </p:cNvGrpSpPr>
            <p:nvPr/>
          </p:nvGrpSpPr>
          <p:grpSpPr bwMode="auto">
            <a:xfrm rot="-5400000">
              <a:off x="4057" y="3270"/>
              <a:ext cx="232" cy="274"/>
              <a:chOff x="1718" y="3321"/>
              <a:chExt cx="317" cy="438"/>
            </a:xfrm>
          </p:grpSpPr>
          <p:sp>
            <p:nvSpPr>
              <p:cNvPr id="104" name="Oval 105" descr="60%"/>
              <p:cNvSpPr>
                <a:spLocks noChangeAspect="1" noChangeArrowheads="1"/>
              </p:cNvSpPr>
              <p:nvPr/>
            </p:nvSpPr>
            <p:spPr bwMode="auto">
              <a:xfrm rot="4257471">
                <a:off x="1743" y="3340"/>
                <a:ext cx="169" cy="132"/>
              </a:xfrm>
              <a:prstGeom prst="ellipse">
                <a:avLst/>
              </a:prstGeom>
              <a:pattFill prst="pct60">
                <a:fgClr>
                  <a:srgbClr val="F8121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" name="Line 106"/>
              <p:cNvSpPr>
                <a:spLocks noChangeAspect="1" noChangeShapeType="1"/>
              </p:cNvSpPr>
              <p:nvPr/>
            </p:nvSpPr>
            <p:spPr bwMode="auto">
              <a:xfrm rot="4257471">
                <a:off x="1811" y="3536"/>
                <a:ext cx="12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" name="Text Box 107"/>
              <p:cNvSpPr txBox="1">
                <a:spLocks noChangeAspect="1" noChangeArrowheads="1"/>
              </p:cNvSpPr>
              <p:nvPr/>
            </p:nvSpPr>
            <p:spPr bwMode="auto">
              <a:xfrm rot="4257471">
                <a:off x="1766" y="3489"/>
                <a:ext cx="222" cy="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800" b="1" dirty="0">
                    <a:latin typeface="Arial" pitchFamily="34" charset="0"/>
                    <a:ea typeface="MS PGothic" pitchFamily="34" charset="-128"/>
                    <a:cs typeface="Arial" pitchFamily="34" charset="0"/>
                  </a:rPr>
                  <a:t>F</a:t>
                </a:r>
                <a:endParaRPr lang="ru-RU" sz="1800" b="1" dirty="0"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01" name="Text Box 108"/>
            <p:cNvSpPr txBox="1">
              <a:spLocks noChangeAspect="1" noChangeArrowheads="1"/>
            </p:cNvSpPr>
            <p:nvPr/>
          </p:nvSpPr>
          <p:spPr bwMode="auto">
            <a:xfrm rot="21383275">
              <a:off x="4009" y="3714"/>
              <a:ext cx="24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b="1" dirty="0">
                  <a:latin typeface="Arial" pitchFamily="34" charset="0"/>
                  <a:cs typeface="Arial" pitchFamily="34" charset="0"/>
                </a:rPr>
                <a:t>Y</a:t>
              </a:r>
              <a:endParaRPr lang="ru-RU" sz="2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Text Box 109"/>
            <p:cNvSpPr txBox="1">
              <a:spLocks noChangeArrowheads="1"/>
            </p:cNvSpPr>
            <p:nvPr/>
          </p:nvSpPr>
          <p:spPr bwMode="auto">
            <a:xfrm>
              <a:off x="4286" y="3158"/>
              <a:ext cx="153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Char char="-"/>
              </a:pPr>
              <a:r>
                <a:rPr lang="ru-RU" sz="1200" b="1" dirty="0">
                  <a:latin typeface="Arial" pitchFamily="34" charset="0"/>
                </a:rPr>
                <a:t> антиген</a:t>
              </a:r>
            </a:p>
            <a:p>
              <a:pPr>
                <a:buFontTx/>
                <a:buChar char="-"/>
              </a:pPr>
              <a:r>
                <a:rPr lang="ru-RU" sz="1200" b="1" dirty="0">
                  <a:latin typeface="Arial" pitchFamily="34" charset="0"/>
                </a:rPr>
                <a:t> антиген, меченный флуоресцентной меткой (</a:t>
              </a:r>
              <a:r>
                <a:rPr lang="ru-RU" sz="1200" b="1" dirty="0" err="1">
                  <a:latin typeface="Arial" pitchFamily="34" charset="0"/>
                </a:rPr>
                <a:t>трейсер</a:t>
              </a:r>
              <a:r>
                <a:rPr lang="ru-RU" sz="1200" b="1" dirty="0">
                  <a:latin typeface="Arial" pitchFamily="34" charset="0"/>
                </a:rPr>
                <a:t>)</a:t>
              </a:r>
            </a:p>
          </p:txBody>
        </p:sp>
        <p:sp>
          <p:nvSpPr>
            <p:cNvPr id="103" name="Text Box 110"/>
            <p:cNvSpPr txBox="1">
              <a:spLocks noChangeArrowheads="1"/>
            </p:cNvSpPr>
            <p:nvPr/>
          </p:nvSpPr>
          <p:spPr bwMode="auto">
            <a:xfrm>
              <a:off x="4241" y="3735"/>
              <a:ext cx="6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200" b="1" dirty="0">
                  <a:latin typeface="Arial" pitchFamily="34" charset="0"/>
                </a:rPr>
                <a:t>- антитела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589240"/>
            <a:ext cx="7543800" cy="1058416"/>
          </a:xfrm>
        </p:spPr>
        <p:txBody>
          <a:bodyPr/>
          <a:lstStyle/>
          <a:p>
            <a:r>
              <a:rPr lang="ru-RU" sz="3600" dirty="0" smtClean="0">
                <a:effectLst/>
                <a:latin typeface="Franklin Gothic Medium" pitchFamily="34" charset="0"/>
              </a:rPr>
              <a:t>Принцип поляризации флуоресценции</a:t>
            </a:r>
            <a:endParaRPr lang="ru-RU" sz="36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589240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46088" y="2080815"/>
            <a:ext cx="739775" cy="723900"/>
            <a:chOff x="836" y="1477"/>
            <a:chExt cx="466" cy="456"/>
          </a:xfrm>
        </p:grpSpPr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1066" y="1480"/>
              <a:ext cx="0" cy="453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 rot="5400000">
              <a:off x="1076" y="1479"/>
              <a:ext cx="0" cy="453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 rot="2700000">
              <a:off x="1063" y="1476"/>
              <a:ext cx="0" cy="453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rot="-2700000">
              <a:off x="1076" y="1477"/>
              <a:ext cx="0" cy="453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17"/>
          <p:cNvGrpSpPr>
            <a:grpSpLocks/>
          </p:cNvGrpSpPr>
          <p:nvPr/>
        </p:nvGrpSpPr>
        <p:grpSpPr bwMode="auto">
          <a:xfrm>
            <a:off x="1692276" y="1979215"/>
            <a:ext cx="1296987" cy="936625"/>
            <a:chOff x="1791" y="1389"/>
            <a:chExt cx="817" cy="590"/>
          </a:xfrm>
        </p:grpSpPr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1791" y="1389"/>
              <a:ext cx="817" cy="590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1973" y="1434"/>
              <a:ext cx="0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2426" y="1434"/>
              <a:ext cx="0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109" y="1389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2290" y="1389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6" name="Group 25"/>
          <p:cNvGrpSpPr>
            <a:grpSpLocks/>
          </p:cNvGrpSpPr>
          <p:nvPr/>
        </p:nvGrpSpPr>
        <p:grpSpPr bwMode="auto">
          <a:xfrm>
            <a:off x="3636963" y="2106215"/>
            <a:ext cx="708025" cy="719138"/>
            <a:chOff x="1066" y="2614"/>
            <a:chExt cx="446" cy="453"/>
          </a:xfrm>
        </p:grpSpPr>
        <p:sp>
          <p:nvSpPr>
            <p:cNvPr id="17" name="Line 19"/>
            <p:cNvSpPr>
              <a:spLocks noChangeShapeType="1"/>
            </p:cNvSpPr>
            <p:nvPr/>
          </p:nvSpPr>
          <p:spPr bwMode="auto">
            <a:xfrm>
              <a:off x="1066" y="2614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1156" y="2614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>
              <a:off x="1247" y="2614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1338" y="2614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>
              <a:off x="1429" y="2614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>
              <a:off x="1512" y="2614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3" name="Group 28"/>
          <p:cNvGrpSpPr>
            <a:grpSpLocks/>
          </p:cNvGrpSpPr>
          <p:nvPr/>
        </p:nvGrpSpPr>
        <p:grpSpPr bwMode="auto">
          <a:xfrm>
            <a:off x="6805613" y="1402953"/>
            <a:ext cx="133350" cy="723900"/>
            <a:chOff x="891" y="3518"/>
            <a:chExt cx="84" cy="456"/>
          </a:xfrm>
        </p:grpSpPr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891" y="3518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975" y="3521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" name="Group 33"/>
          <p:cNvGrpSpPr>
            <a:grpSpLocks/>
          </p:cNvGrpSpPr>
          <p:nvPr/>
        </p:nvGrpSpPr>
        <p:grpSpPr bwMode="auto">
          <a:xfrm>
            <a:off x="6805613" y="3203178"/>
            <a:ext cx="398463" cy="735012"/>
            <a:chOff x="1338" y="3511"/>
            <a:chExt cx="251" cy="463"/>
          </a:xfrm>
        </p:grpSpPr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1338" y="3511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1418" y="3514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1505" y="3514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>
              <a:off x="1589" y="3521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1" name="Group 43"/>
          <p:cNvGrpSpPr>
            <a:grpSpLocks/>
          </p:cNvGrpSpPr>
          <p:nvPr/>
        </p:nvGrpSpPr>
        <p:grpSpPr bwMode="auto">
          <a:xfrm>
            <a:off x="4427538" y="2555478"/>
            <a:ext cx="1944688" cy="1847850"/>
            <a:chOff x="2925" y="2115"/>
            <a:chExt cx="1225" cy="1164"/>
          </a:xfrm>
        </p:grpSpPr>
        <p:sp>
          <p:nvSpPr>
            <p:cNvPr id="32" name="Oval 7"/>
            <p:cNvSpPr>
              <a:spLocks noChangeArrowheads="1"/>
            </p:cNvSpPr>
            <p:nvPr/>
          </p:nvSpPr>
          <p:spPr bwMode="auto">
            <a:xfrm>
              <a:off x="2925" y="2205"/>
              <a:ext cx="1225" cy="1074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F8F8F8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 sz="1800"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33" name="Oval 34"/>
            <p:cNvSpPr>
              <a:spLocks noChangeArrowheads="1"/>
            </p:cNvSpPr>
            <p:nvPr/>
          </p:nvSpPr>
          <p:spPr bwMode="auto">
            <a:xfrm rot="-4454429">
              <a:off x="3412" y="2173"/>
              <a:ext cx="454" cy="337"/>
            </a:xfrm>
            <a:prstGeom prst="ellipse">
              <a:avLst/>
            </a:prstGeom>
            <a:gradFill rotWithShape="1">
              <a:gsLst>
                <a:gs pos="0">
                  <a:srgbClr val="5966A5"/>
                </a:gs>
                <a:gs pos="100000">
                  <a:srgbClr val="F8F8F8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eaLnBrk="0" hangingPunct="0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Oval 35"/>
          <p:cNvSpPr>
            <a:spLocks noChangeArrowheads="1"/>
          </p:cNvSpPr>
          <p:nvPr/>
        </p:nvSpPr>
        <p:spPr bwMode="auto">
          <a:xfrm rot="5400000">
            <a:off x="5025232" y="1567259"/>
            <a:ext cx="720725" cy="534987"/>
          </a:xfrm>
          <a:prstGeom prst="ellipse">
            <a:avLst/>
          </a:prstGeom>
          <a:gradFill rotWithShape="1">
            <a:gsLst>
              <a:gs pos="0">
                <a:srgbClr val="5966A5"/>
              </a:gs>
              <a:gs pos="100000">
                <a:srgbClr val="F8F8F8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36"/>
          <p:cNvSpPr>
            <a:spLocks noChangeArrowheads="1"/>
          </p:cNvSpPr>
          <p:nvPr/>
        </p:nvSpPr>
        <p:spPr bwMode="auto">
          <a:xfrm>
            <a:off x="1260476" y="2304653"/>
            <a:ext cx="287337" cy="2889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37"/>
          <p:cNvSpPr>
            <a:spLocks noChangeArrowheads="1"/>
          </p:cNvSpPr>
          <p:nvPr/>
        </p:nvSpPr>
        <p:spPr bwMode="auto">
          <a:xfrm>
            <a:off x="3205163" y="2266553"/>
            <a:ext cx="287338" cy="2889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7" name="Group 42"/>
          <p:cNvGrpSpPr>
            <a:grpSpLocks/>
          </p:cNvGrpSpPr>
          <p:nvPr/>
        </p:nvGrpSpPr>
        <p:grpSpPr bwMode="auto">
          <a:xfrm>
            <a:off x="4500563" y="2266553"/>
            <a:ext cx="504825" cy="576262"/>
            <a:chOff x="3787" y="1246"/>
            <a:chExt cx="318" cy="363"/>
          </a:xfrm>
        </p:grpSpPr>
        <p:sp>
          <p:nvSpPr>
            <p:cNvPr id="38" name="Line 39"/>
            <p:cNvSpPr>
              <a:spLocks noChangeShapeType="1"/>
            </p:cNvSpPr>
            <p:nvPr/>
          </p:nvSpPr>
          <p:spPr bwMode="auto">
            <a:xfrm rot="-2700000">
              <a:off x="3787" y="1246"/>
              <a:ext cx="31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Line 40"/>
            <p:cNvSpPr>
              <a:spLocks noChangeShapeType="1"/>
            </p:cNvSpPr>
            <p:nvPr/>
          </p:nvSpPr>
          <p:spPr bwMode="auto">
            <a:xfrm rot="2700000">
              <a:off x="3792" y="1450"/>
              <a:ext cx="31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0" name="AutoShape 44"/>
          <p:cNvSpPr>
            <a:spLocks noChangeArrowheads="1"/>
          </p:cNvSpPr>
          <p:nvPr/>
        </p:nvSpPr>
        <p:spPr bwMode="auto">
          <a:xfrm>
            <a:off x="6229351" y="1547415"/>
            <a:ext cx="287337" cy="2889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>
            <a:off x="6229351" y="3347640"/>
            <a:ext cx="287337" cy="2889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 Box 46"/>
          <p:cNvSpPr txBox="1">
            <a:spLocks noChangeArrowheads="1"/>
          </p:cNvSpPr>
          <p:nvPr/>
        </p:nvSpPr>
        <p:spPr bwMode="auto">
          <a:xfrm>
            <a:off x="-36512" y="1475978"/>
            <a:ext cx="20162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  <a:cs typeface="Arial" pitchFamily="34" charset="0"/>
              </a:rPr>
              <a:t>Деполяризованный свет</a:t>
            </a: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>
            <a:off x="1631951" y="2876153"/>
            <a:ext cx="1460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Comic Sans MS" pitchFamily="66" charset="0"/>
                <a:cs typeface="Arial" pitchFamily="34" charset="0"/>
              </a:rPr>
              <a:t>Поляризатор</a:t>
            </a:r>
          </a:p>
        </p:txBody>
      </p:sp>
      <p:sp>
        <p:nvSpPr>
          <p:cNvPr id="44" name="Text Box 48"/>
          <p:cNvSpPr txBox="1">
            <a:spLocks noChangeArrowheads="1"/>
          </p:cNvSpPr>
          <p:nvPr/>
        </p:nvSpPr>
        <p:spPr bwMode="auto">
          <a:xfrm>
            <a:off x="2987676" y="1475978"/>
            <a:ext cx="18732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Arial" pitchFamily="34" charset="0"/>
                <a:cs typeface="Arial" pitchFamily="34" charset="0"/>
              </a:rPr>
              <a:t>Поляризованный свет</a:t>
            </a:r>
          </a:p>
        </p:txBody>
      </p:sp>
      <p:sp>
        <p:nvSpPr>
          <p:cNvPr id="45" name="Text Box 49"/>
          <p:cNvSpPr txBox="1">
            <a:spLocks noChangeArrowheads="1"/>
          </p:cNvSpPr>
          <p:nvPr/>
        </p:nvSpPr>
        <p:spPr bwMode="auto">
          <a:xfrm>
            <a:off x="4500563" y="882253"/>
            <a:ext cx="18923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Arial" pitchFamily="34" charset="0"/>
                <a:cs typeface="Arial" pitchFamily="34" charset="0"/>
              </a:rPr>
              <a:t>трейсер</a:t>
            </a:r>
            <a:endParaRPr lang="en-US" sz="140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>
                <a:latin typeface="Arial" pitchFamily="34" charset="0"/>
                <a:cs typeface="Arial" pitchFamily="34" charset="0"/>
              </a:rPr>
              <a:t>(</a:t>
            </a:r>
            <a:r>
              <a:rPr lang="ru-RU" sz="1400">
                <a:latin typeface="Arial" pitchFamily="34" charset="0"/>
                <a:cs typeface="Arial" pitchFamily="34" charset="0"/>
              </a:rPr>
              <a:t>быстрое вращение</a:t>
            </a:r>
            <a:r>
              <a:rPr lang="en-US" sz="1400">
                <a:latin typeface="Arial" pitchFamily="34" charset="0"/>
                <a:cs typeface="Arial" pitchFamily="34" charset="0"/>
              </a:rPr>
              <a:t>)</a:t>
            </a:r>
            <a:endParaRPr lang="ru-RU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 Box 51"/>
          <p:cNvSpPr txBox="1">
            <a:spLocks noChangeArrowheads="1"/>
          </p:cNvSpPr>
          <p:nvPr/>
        </p:nvSpPr>
        <p:spPr bwMode="auto">
          <a:xfrm>
            <a:off x="6084888" y="2122090"/>
            <a:ext cx="210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Излучаемый свет деполяризован</a:t>
            </a:r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7091363" y="3200003"/>
            <a:ext cx="19065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Arial" pitchFamily="34" charset="0"/>
                <a:cs typeface="Arial" pitchFamily="34" charset="0"/>
              </a:rPr>
              <a:t>Высокая поляризация флуоресценции</a:t>
            </a:r>
          </a:p>
        </p:txBody>
      </p:sp>
      <p:sp>
        <p:nvSpPr>
          <p:cNvPr id="48" name="Text Box 53"/>
          <p:cNvSpPr txBox="1">
            <a:spLocks noChangeArrowheads="1"/>
          </p:cNvSpPr>
          <p:nvPr/>
        </p:nvSpPr>
        <p:spPr bwMode="auto">
          <a:xfrm>
            <a:off x="6964363" y="1242615"/>
            <a:ext cx="19637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Arial" pitchFamily="34" charset="0"/>
                <a:cs typeface="Arial" pitchFamily="34" charset="0"/>
              </a:rPr>
              <a:t>Низкая поляризация флуоресценции</a:t>
            </a:r>
          </a:p>
        </p:txBody>
      </p:sp>
      <p:sp>
        <p:nvSpPr>
          <p:cNvPr id="49" name="Text Box 62"/>
          <p:cNvSpPr txBox="1">
            <a:spLocks noChangeArrowheads="1"/>
          </p:cNvSpPr>
          <p:nvPr/>
        </p:nvSpPr>
        <p:spPr bwMode="auto">
          <a:xfrm>
            <a:off x="6227763" y="4063603"/>
            <a:ext cx="17478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rgbClr val="FF99FF"/>
                </a:solidFill>
                <a:latin typeface="Arial" pitchFamily="34" charset="0"/>
              </a:rPr>
              <a:t>Излучаемый свет поляризован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733256"/>
            <a:ext cx="7543800" cy="91440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Оборудование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589240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475381"/>
            <a:ext cx="1607220" cy="2419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47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873949"/>
            <a:ext cx="2808312" cy="1923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bmglabtech4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88640"/>
            <a:ext cx="2376264" cy="2079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-108520" y="2996952"/>
            <a:ext cx="26321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1 образец – 10 с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408088" y="4839543"/>
            <a:ext cx="31000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10 образцов – 7 мин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211960" y="2276872"/>
            <a:ext cx="30764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Franklin Gothic Medium" pitchFamily="34" charset="0"/>
              </a:rPr>
              <a:t>40 образцов – 5 мин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051720" y="620688"/>
            <a:ext cx="16561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Arial" pitchFamily="34" charset="0"/>
                <a:cs typeface="Arial" pitchFamily="34" charset="0"/>
              </a:rPr>
              <a:t>Один образец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292080" y="3318083"/>
            <a:ext cx="26642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Arial" pitchFamily="34" charset="0"/>
                <a:cs typeface="Arial" pitchFamily="34" charset="0"/>
              </a:rPr>
              <a:t>Карусель из 10 образцов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732240" y="620688"/>
            <a:ext cx="25202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Arial" pitchFamily="34" charset="0"/>
                <a:cs typeface="Arial" pitchFamily="34" charset="0"/>
              </a:rPr>
              <a:t>Планшетный формат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538936"/>
            <a:ext cx="9217024" cy="1346448"/>
          </a:xfrm>
        </p:spPr>
        <p:txBody>
          <a:bodyPr/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Тест-системы для определения </a:t>
            </a:r>
            <a:r>
              <a:rPr lang="ru-RU" sz="4400" dirty="0" err="1" smtClean="0">
                <a:latin typeface="Arial" pitchFamily="34" charset="0"/>
                <a:cs typeface="Arial" pitchFamily="34" charset="0"/>
              </a:rPr>
              <a:t>микотоксинов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 в кормах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ph idx="4294967295"/>
          </p:nvPr>
        </p:nvGraphicFramePr>
        <p:xfrm>
          <a:off x="251520" y="122272"/>
          <a:ext cx="8686800" cy="53949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09863"/>
                <a:gridCol w="2298700"/>
                <a:gridCol w="3678237"/>
              </a:tblGrid>
              <a:tr h="90487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Тест-система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Диапазон концентраций, мкг кг</a:t>
                      </a:r>
                      <a:r>
                        <a:rPr kumimoji="0" lang="ru-RU" sz="1800" u="none" strike="noStrike" cap="none" normalizeH="0" baseline="3000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Специфичность, 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Зеараленон-ПФИА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3-40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Зеараленон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– 100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α-зеараленол 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– 40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зеранол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-– 25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10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ДОН-ПФИА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30-1000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ДОН – 100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3-ацетил-ДОН – 90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Ниваленол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– &lt;1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Т2-токсин – &lt;1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Охратоксин А - ПФИА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2-70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Охратоксин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А – 100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Охратоксин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В – 100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Афлатоксин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В1</a:t>
                      </a:r>
                      <a:r>
                        <a:rPr kumimoji="0" lang="ru-RU" sz="1800" u="none" strike="noStrike" cap="none" normalizeH="0" baseline="-3000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– &lt;1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Афлатоксин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В2</a:t>
                      </a:r>
                      <a:r>
                        <a:rPr kumimoji="0" lang="ru-RU" sz="1800" u="none" strike="noStrike" cap="none" normalizeH="0" baseline="-3000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&lt;1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Афлатоксин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В1- ПФИА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1-10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Афлатоксин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В</a:t>
                      </a:r>
                      <a:r>
                        <a:rPr kumimoji="0" lang="ru-RU" sz="1800" u="none" strike="noStrike" cap="none" normalizeH="0" baseline="-3000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– 100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Афлатоксин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В</a:t>
                      </a:r>
                      <a:r>
                        <a:rPr kumimoji="0" lang="ru-RU" sz="1800" u="none" strike="noStrike" cap="none" normalizeH="0" baseline="-3000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– 34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Афлатоксин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G</a:t>
                      </a:r>
                      <a:r>
                        <a:rPr kumimoji="0" lang="ru-RU" sz="1800" u="none" strike="noStrike" cap="none" normalizeH="0" baseline="-3000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– 32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Афлатоксин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G</a:t>
                      </a:r>
                      <a:r>
                        <a:rPr kumimoji="0" lang="ru-RU" sz="1800" u="none" strike="noStrike" cap="none" normalizeH="0" baseline="-3000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– 24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323528" y="5589240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288032"/>
            <a:ext cx="8640960" cy="530120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Скрининговые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методы используются для определения присутствия соединения или класса соединений на определенном уровне</a:t>
            </a:r>
            <a:r>
              <a:rPr lang="fr-BE" sz="2000" dirty="0" smtClean="0">
                <a:effectLst/>
                <a:latin typeface="Arial" pitchFamily="34" charset="0"/>
                <a:cs typeface="Arial" pitchFamily="34" charset="0"/>
              </a:rPr>
              <a:t>.</a:t>
            </a:r>
            <a:endParaRPr lang="ru-RU" sz="2000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Арбитражные (или подтверждающие) применяют для подтверждения результатов скрининга</a:t>
            </a:r>
          </a:p>
          <a:p>
            <a:pPr>
              <a:lnSpc>
                <a:spcPct val="90000"/>
              </a:lnSpc>
            </a:pP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В ФГБУ «ВГНКИ» создана система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скрининговых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(иммунохимических и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хроматографических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)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и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подтверждающих (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хроматомассспектрометрических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) методов определения остаточного содержания ряда ветеринарных лекарственных средств, в частности для определения антибиотиков тетрациклиновой группы,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фторхинолонов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хлорамфеникола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и др.</a:t>
            </a:r>
          </a:p>
          <a:p>
            <a:pPr>
              <a:lnSpc>
                <a:spcPct val="90000"/>
              </a:lnSpc>
            </a:pP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Разработано 6 тест-систем ИФА для определения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хлорамфеникола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, тетрациклинов,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фторхинолонов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нитрофуранов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и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тренболона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, а также 4 тест-системы для экспрессного определения: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зеараленона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ДОНа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охратоксина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А и </a:t>
            </a:r>
            <a:r>
              <a:rPr lang="ru-RU" sz="2000" dirty="0" err="1" smtClean="0">
                <a:effectLst/>
                <a:latin typeface="Arial" pitchFamily="34" charset="0"/>
                <a:cs typeface="Arial" pitchFamily="34" charset="0"/>
              </a:rPr>
              <a:t>афлатоксина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В</a:t>
            </a:r>
            <a:r>
              <a:rPr lang="ru-RU" sz="2000" baseline="-25000" dirty="0" smtClean="0"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 методом ПФИА. </a:t>
            </a:r>
          </a:p>
          <a:p>
            <a:pPr>
              <a:lnSpc>
                <a:spcPct val="90000"/>
              </a:lnSpc>
            </a:pP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>Нормативная документация на тест-системы рассмотрена и утверждена на ТК 454  «Охрана жизни и здоровья животных и ветеринарно-санитарная безопасность продуктов животного происхождения и кормов»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733256"/>
            <a:ext cx="7543800" cy="91440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Резюме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805264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661248"/>
            <a:ext cx="7543800" cy="9144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2555875" y="332656"/>
            <a:ext cx="3240088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effectLst>
                  <a:outerShdw blurRad="38100" dist="38100" dir="2700000" algn="tl">
                    <a:srgbClr val="4E5B6F"/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ФГБУ «ВГНКИ» </a:t>
            </a:r>
          </a:p>
          <a:p>
            <a:pPr algn="ctr">
              <a:defRPr/>
            </a:pPr>
            <a:r>
              <a:rPr lang="ru-RU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Отдел безопасности кормов </a:t>
            </a:r>
          </a:p>
          <a:p>
            <a:pPr algn="ctr">
              <a:defRPr/>
            </a:pPr>
            <a:r>
              <a:rPr lang="ru-RU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и пищевых продуктов</a:t>
            </a:r>
            <a:endParaRPr lang="en-US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Звенигородское шоссе, 5</a:t>
            </a:r>
            <a:endParaRPr lang="en-US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Москва</a:t>
            </a:r>
            <a:r>
              <a:rPr lang="en-US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 123022 </a:t>
            </a:r>
            <a:r>
              <a:rPr lang="ru-RU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Россия</a:t>
            </a:r>
          </a:p>
          <a:p>
            <a:pPr algn="ctr">
              <a:defRPr/>
            </a:pPr>
            <a:r>
              <a:rPr lang="ru-RU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+7(499) 2560381</a:t>
            </a:r>
            <a:endParaRPr lang="en-US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cs typeface="Arial" pitchFamily="34" charset="0"/>
              </a:rPr>
              <a:t>komarov@vgnki.ru</a:t>
            </a:r>
            <a:endParaRPr lang="ru-RU" sz="2400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1"/>
          <p:cNvSpPr>
            <a:spLocks noChangeArrowheads="1"/>
          </p:cNvSpPr>
          <p:nvPr/>
        </p:nvSpPr>
        <p:spPr bwMode="auto">
          <a:xfrm>
            <a:off x="1908175" y="3069506"/>
            <a:ext cx="45720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ЗАО «НВО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Иммунотех</a:t>
            </a:r>
            <a:r>
              <a:rPr lang="ru-RU" dirty="0">
                <a:latin typeface="Arial" pitchFamily="34" charset="0"/>
                <a:cs typeface="Arial" pitchFamily="34" charset="0"/>
              </a:rPr>
              <a:t>» 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119991, г. Москва, ГСП-1, МГУ имени М.В. Ломоносова, Ленинские горы, д.1, строение 11А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+7 (495) 9394683 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mary@immunotek.ru</a:t>
            </a:r>
          </a:p>
        </p:txBody>
      </p:sp>
      <p:pic>
        <p:nvPicPr>
          <p:cNvPr id="7" name="Picture 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7500" y="2853606"/>
            <a:ext cx="2154238" cy="2447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ррр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04094"/>
            <a:ext cx="3273425" cy="1733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67981"/>
            <a:ext cx="1366837" cy="742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www.vgnki.ru/images/logo4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110" y="609713"/>
            <a:ext cx="1619672" cy="15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8241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074440"/>
            <a:ext cx="6614864" cy="2930624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Фуразолидон-ПФИА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Хлорамфеникол-ПФИА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Тетрациклин-ПФИА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Никарбазин-ПФИА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675312"/>
            <a:ext cx="8892480" cy="1138064"/>
          </a:xfrm>
        </p:spPr>
        <p:txBody>
          <a:bodyPr/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Тест-системы в процессе разработки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5589240"/>
            <a:ext cx="6336704" cy="0"/>
          </a:xfrm>
          <a:prstGeom prst="line">
            <a:avLst/>
          </a:prstGeom>
          <a:ln>
            <a:solidFill>
              <a:srgbClr val="FF99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51520" y="4149080"/>
            <a:ext cx="5554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Целевая матрица- корма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720</TotalTime>
  <Words>1506</Words>
  <Application>Microsoft Office PowerPoint</Application>
  <PresentationFormat>Экран (4:3)</PresentationFormat>
  <Paragraphs>358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Базовая</vt:lpstr>
      <vt:lpstr>Применение скрининговых методов при государственном мониторинге пищевой продукции и кормов</vt:lpstr>
      <vt:lpstr>План</vt:lpstr>
      <vt:lpstr>Приоритетные ксенобиотики</vt:lpstr>
      <vt:lpstr>Классификация методов</vt:lpstr>
      <vt:lpstr>Скрининговые методы</vt:lpstr>
      <vt:lpstr>Классификация скрининговых методов</vt:lpstr>
      <vt:lpstr>Классификация скрининговых методов</vt:lpstr>
      <vt:lpstr>Примеры скрининговых методов</vt:lpstr>
      <vt:lpstr>Иммунохимические методы</vt:lpstr>
      <vt:lpstr>Иммунохроматографические методы</vt:lpstr>
      <vt:lpstr>Иммунохроматографические методы</vt:lpstr>
      <vt:lpstr>Иммуноферментный анализ</vt:lpstr>
      <vt:lpstr>Иммуноферментный анализ</vt:lpstr>
      <vt:lpstr>Хлорамфеникол-ИФА</vt:lpstr>
      <vt:lpstr>Тетрациклин-М-ИФА</vt:lpstr>
      <vt:lpstr>Тренболон-ИФА</vt:lpstr>
      <vt:lpstr>Энрофлоксацин-ИФА</vt:lpstr>
      <vt:lpstr>Фторхинолоны-ИФА</vt:lpstr>
      <vt:lpstr>Фуразолидон-ИФА</vt:lpstr>
      <vt:lpstr>Поляризационный флуоресцентный иммуноанализ</vt:lpstr>
      <vt:lpstr>Принцип поляризации флуоресценции</vt:lpstr>
      <vt:lpstr>Оборудование</vt:lpstr>
      <vt:lpstr>Тест-системы для определения микотоксинов в кормах</vt:lpstr>
      <vt:lpstr>Резюме</vt:lpstr>
      <vt:lpstr>Спасибо за внимание!</vt:lpstr>
      <vt:lpstr>Тест-системы в процессе разработки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Ирина</cp:lastModifiedBy>
  <cp:revision>45</cp:revision>
  <dcterms:created xsi:type="dcterms:W3CDTF">2013-06-14T09:47:02Z</dcterms:created>
  <dcterms:modified xsi:type="dcterms:W3CDTF">2013-06-25T17:16:02Z</dcterms:modified>
</cp:coreProperties>
</file>