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72" r:id="rId3"/>
    <p:sldId id="259" r:id="rId4"/>
    <p:sldId id="256" r:id="rId5"/>
    <p:sldId id="262" r:id="rId6"/>
    <p:sldId id="264" r:id="rId7"/>
    <p:sldId id="265" r:id="rId8"/>
    <p:sldId id="266" r:id="rId9"/>
    <p:sldId id="267" r:id="rId10"/>
    <p:sldId id="268" r:id="rId11"/>
    <p:sldId id="275" r:id="rId12"/>
    <p:sldId id="277" r:id="rId13"/>
    <p:sldId id="276" r:id="rId14"/>
    <p:sldId id="274" r:id="rId15"/>
    <p:sldId id="269" r:id="rId16"/>
    <p:sldId id="273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8F7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00" autoAdjust="0"/>
  </p:normalViewPr>
  <p:slideViewPr>
    <p:cSldViewPr>
      <p:cViewPr varScale="1">
        <p:scale>
          <a:sx n="123" d="100"/>
          <a:sy n="123" d="100"/>
        </p:scale>
        <p:origin x="-12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sminin-as-071206\Desktop\&#1050;&#1086;&#1083;-&#1074;&#1086;%20&#1102;&#1079;&#1077;&#1088;&#1086;&#1074;%20&#1079;&#1072;%20&#1074;&#1089;&#1077;%20&#1074;&#1088;&#1077;&#1084;&#1103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sminin-as-071206\Desktop\&#1050;&#1086;&#1083;-&#1074;&#1086;%20&#1102;&#1079;&#1077;&#1088;&#1086;&#1074;%20&#1079;&#1072;%20&#1074;&#1089;&#1077;%20&#1074;&#1088;&#1077;&#1084;&#1103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sminin-as-071206\Desktop\&#1050;&#1086;&#1083;-&#1074;&#1086;%20&#1102;&#1079;&#1077;&#1088;&#1086;&#1074;%20&#1079;&#1072;%20&#1074;&#1089;&#1077;%20&#1074;&#1088;&#1077;&#1084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'По месяцам'!$B$1</c:f>
              <c:strCache>
                <c:ptCount val="1"/>
                <c:pt idx="0">
                  <c:v>Кол-во пользователей</c:v>
                </c:pt>
              </c:strCache>
            </c:strRef>
          </c:tx>
          <c:cat>
            <c:strRef>
              <c:f>'По месяцам'!$A$2:$A$68</c:f>
              <c:strCache>
                <c:ptCount val="67"/>
                <c:pt idx="0">
                  <c:v>2007-12</c:v>
                </c:pt>
                <c:pt idx="1">
                  <c:v>2008-01</c:v>
                </c:pt>
                <c:pt idx="2">
                  <c:v>2008-02</c:v>
                </c:pt>
                <c:pt idx="3">
                  <c:v>2008-03</c:v>
                </c:pt>
                <c:pt idx="4">
                  <c:v>2008-04</c:v>
                </c:pt>
                <c:pt idx="5">
                  <c:v>2008-05</c:v>
                </c:pt>
                <c:pt idx="6">
                  <c:v>2008-06</c:v>
                </c:pt>
                <c:pt idx="7">
                  <c:v>2008-07</c:v>
                </c:pt>
                <c:pt idx="8">
                  <c:v>2008-08</c:v>
                </c:pt>
                <c:pt idx="9">
                  <c:v>2008-09</c:v>
                </c:pt>
                <c:pt idx="10">
                  <c:v>2008-10</c:v>
                </c:pt>
                <c:pt idx="11">
                  <c:v>2008-11</c:v>
                </c:pt>
                <c:pt idx="12">
                  <c:v>2008-12</c:v>
                </c:pt>
                <c:pt idx="13">
                  <c:v>2009-01</c:v>
                </c:pt>
                <c:pt idx="14">
                  <c:v>2009-02</c:v>
                </c:pt>
                <c:pt idx="15">
                  <c:v>2009-03</c:v>
                </c:pt>
                <c:pt idx="16">
                  <c:v>2009-04</c:v>
                </c:pt>
                <c:pt idx="17">
                  <c:v>2009-05</c:v>
                </c:pt>
                <c:pt idx="18">
                  <c:v>2009-06</c:v>
                </c:pt>
                <c:pt idx="19">
                  <c:v>2009-07</c:v>
                </c:pt>
                <c:pt idx="20">
                  <c:v>2009-08</c:v>
                </c:pt>
                <c:pt idx="21">
                  <c:v>2009-09</c:v>
                </c:pt>
                <c:pt idx="22">
                  <c:v>2009-10</c:v>
                </c:pt>
                <c:pt idx="23">
                  <c:v>2009-11</c:v>
                </c:pt>
                <c:pt idx="24">
                  <c:v>2009-12</c:v>
                </c:pt>
                <c:pt idx="25">
                  <c:v>2010-01</c:v>
                </c:pt>
                <c:pt idx="26">
                  <c:v>2010-02</c:v>
                </c:pt>
                <c:pt idx="27">
                  <c:v>2010-03</c:v>
                </c:pt>
                <c:pt idx="28">
                  <c:v>2010-04</c:v>
                </c:pt>
                <c:pt idx="29">
                  <c:v>2010-05</c:v>
                </c:pt>
                <c:pt idx="30">
                  <c:v>2010-06</c:v>
                </c:pt>
                <c:pt idx="31">
                  <c:v>2010-07</c:v>
                </c:pt>
                <c:pt idx="32">
                  <c:v>2010-08</c:v>
                </c:pt>
                <c:pt idx="33">
                  <c:v>2010-09</c:v>
                </c:pt>
                <c:pt idx="34">
                  <c:v>2010-10</c:v>
                </c:pt>
                <c:pt idx="35">
                  <c:v>2010-11</c:v>
                </c:pt>
                <c:pt idx="36">
                  <c:v>2010-12</c:v>
                </c:pt>
                <c:pt idx="37">
                  <c:v>2011-01</c:v>
                </c:pt>
                <c:pt idx="38">
                  <c:v>2011-02</c:v>
                </c:pt>
                <c:pt idx="39">
                  <c:v>2011-03</c:v>
                </c:pt>
                <c:pt idx="40">
                  <c:v>2011-04</c:v>
                </c:pt>
                <c:pt idx="41">
                  <c:v>2011-05</c:v>
                </c:pt>
                <c:pt idx="42">
                  <c:v>2011-06</c:v>
                </c:pt>
                <c:pt idx="43">
                  <c:v>2011-07</c:v>
                </c:pt>
                <c:pt idx="44">
                  <c:v>2011-08</c:v>
                </c:pt>
                <c:pt idx="45">
                  <c:v>2011-09</c:v>
                </c:pt>
                <c:pt idx="46">
                  <c:v>2011-10</c:v>
                </c:pt>
                <c:pt idx="47">
                  <c:v>2011-11</c:v>
                </c:pt>
                <c:pt idx="48">
                  <c:v>2011-12</c:v>
                </c:pt>
                <c:pt idx="49">
                  <c:v>2012-01</c:v>
                </c:pt>
                <c:pt idx="50">
                  <c:v>2012-02</c:v>
                </c:pt>
                <c:pt idx="51">
                  <c:v>2012-03</c:v>
                </c:pt>
                <c:pt idx="52">
                  <c:v>2012-04</c:v>
                </c:pt>
                <c:pt idx="53">
                  <c:v>2012-05</c:v>
                </c:pt>
                <c:pt idx="54">
                  <c:v>2012-06</c:v>
                </c:pt>
                <c:pt idx="55">
                  <c:v>2012-07</c:v>
                </c:pt>
                <c:pt idx="56">
                  <c:v>2012-08</c:v>
                </c:pt>
                <c:pt idx="57">
                  <c:v>2012-09</c:v>
                </c:pt>
                <c:pt idx="58">
                  <c:v>2012-10</c:v>
                </c:pt>
                <c:pt idx="59">
                  <c:v>2012-11</c:v>
                </c:pt>
                <c:pt idx="60">
                  <c:v>2012-12</c:v>
                </c:pt>
                <c:pt idx="61">
                  <c:v>2013-01</c:v>
                </c:pt>
                <c:pt idx="62">
                  <c:v>2013-02</c:v>
                </c:pt>
                <c:pt idx="63">
                  <c:v>2013-03</c:v>
                </c:pt>
                <c:pt idx="64">
                  <c:v>2013-04</c:v>
                </c:pt>
                <c:pt idx="65">
                  <c:v>2013-05</c:v>
                </c:pt>
                <c:pt idx="66">
                  <c:v>2013-06</c:v>
                </c:pt>
              </c:strCache>
            </c:strRef>
          </c:cat>
          <c:val>
            <c:numRef>
              <c:f>'По месяцам'!$B$2:$B$68</c:f>
              <c:numCache>
                <c:formatCode>0</c:formatCode>
                <c:ptCount val="67"/>
                <c:pt idx="0">
                  <c:v>28</c:v>
                </c:pt>
                <c:pt idx="1">
                  <c:v>32</c:v>
                </c:pt>
                <c:pt idx="2">
                  <c:v>41</c:v>
                </c:pt>
                <c:pt idx="3">
                  <c:v>42</c:v>
                </c:pt>
                <c:pt idx="4">
                  <c:v>43</c:v>
                </c:pt>
                <c:pt idx="5">
                  <c:v>43</c:v>
                </c:pt>
                <c:pt idx="6">
                  <c:v>57</c:v>
                </c:pt>
                <c:pt idx="7">
                  <c:v>108</c:v>
                </c:pt>
                <c:pt idx="8">
                  <c:v>147</c:v>
                </c:pt>
                <c:pt idx="9">
                  <c:v>156</c:v>
                </c:pt>
                <c:pt idx="10">
                  <c:v>179</c:v>
                </c:pt>
                <c:pt idx="11">
                  <c:v>204</c:v>
                </c:pt>
                <c:pt idx="12">
                  <c:v>360</c:v>
                </c:pt>
                <c:pt idx="13">
                  <c:v>472</c:v>
                </c:pt>
                <c:pt idx="14">
                  <c:v>545</c:v>
                </c:pt>
                <c:pt idx="15">
                  <c:v>732</c:v>
                </c:pt>
                <c:pt idx="16">
                  <c:v>1275</c:v>
                </c:pt>
                <c:pt idx="17">
                  <c:v>1379</c:v>
                </c:pt>
                <c:pt idx="18">
                  <c:v>1478</c:v>
                </c:pt>
                <c:pt idx="19">
                  <c:v>1487</c:v>
                </c:pt>
                <c:pt idx="20">
                  <c:v>1627</c:v>
                </c:pt>
                <c:pt idx="21">
                  <c:v>1636</c:v>
                </c:pt>
                <c:pt idx="22">
                  <c:v>1671</c:v>
                </c:pt>
                <c:pt idx="23">
                  <c:v>1813</c:v>
                </c:pt>
                <c:pt idx="24">
                  <c:v>1834</c:v>
                </c:pt>
                <c:pt idx="25">
                  <c:v>2405</c:v>
                </c:pt>
                <c:pt idx="26">
                  <c:v>2592</c:v>
                </c:pt>
                <c:pt idx="27">
                  <c:v>2761</c:v>
                </c:pt>
                <c:pt idx="28">
                  <c:v>2981</c:v>
                </c:pt>
                <c:pt idx="29">
                  <c:v>3000</c:v>
                </c:pt>
                <c:pt idx="30">
                  <c:v>3052</c:v>
                </c:pt>
                <c:pt idx="31">
                  <c:v>3136</c:v>
                </c:pt>
                <c:pt idx="32">
                  <c:v>3270</c:v>
                </c:pt>
                <c:pt idx="33">
                  <c:v>3400</c:v>
                </c:pt>
                <c:pt idx="34">
                  <c:v>3602</c:v>
                </c:pt>
                <c:pt idx="35">
                  <c:v>3690</c:v>
                </c:pt>
                <c:pt idx="36">
                  <c:v>3931</c:v>
                </c:pt>
                <c:pt idx="37">
                  <c:v>4228</c:v>
                </c:pt>
                <c:pt idx="38">
                  <c:v>4443</c:v>
                </c:pt>
                <c:pt idx="39">
                  <c:v>4490</c:v>
                </c:pt>
                <c:pt idx="40">
                  <c:v>4570</c:v>
                </c:pt>
                <c:pt idx="41">
                  <c:v>4648</c:v>
                </c:pt>
                <c:pt idx="42">
                  <c:v>9119</c:v>
                </c:pt>
                <c:pt idx="43">
                  <c:v>9626</c:v>
                </c:pt>
                <c:pt idx="44">
                  <c:v>9811</c:v>
                </c:pt>
                <c:pt idx="45">
                  <c:v>9931</c:v>
                </c:pt>
                <c:pt idx="46">
                  <c:v>10180</c:v>
                </c:pt>
                <c:pt idx="47">
                  <c:v>10422</c:v>
                </c:pt>
                <c:pt idx="48">
                  <c:v>11013</c:v>
                </c:pt>
                <c:pt idx="49">
                  <c:v>11216</c:v>
                </c:pt>
                <c:pt idx="50">
                  <c:v>11441</c:v>
                </c:pt>
                <c:pt idx="51">
                  <c:v>11532</c:v>
                </c:pt>
                <c:pt idx="52">
                  <c:v>11736</c:v>
                </c:pt>
                <c:pt idx="53">
                  <c:v>11876</c:v>
                </c:pt>
                <c:pt idx="54">
                  <c:v>12119</c:v>
                </c:pt>
                <c:pt idx="55">
                  <c:v>12366</c:v>
                </c:pt>
                <c:pt idx="56">
                  <c:v>12574</c:v>
                </c:pt>
                <c:pt idx="57">
                  <c:v>12826</c:v>
                </c:pt>
                <c:pt idx="58">
                  <c:v>12965</c:v>
                </c:pt>
                <c:pt idx="59">
                  <c:v>13125</c:v>
                </c:pt>
                <c:pt idx="60">
                  <c:v>13524</c:v>
                </c:pt>
                <c:pt idx="61">
                  <c:v>13794</c:v>
                </c:pt>
                <c:pt idx="62">
                  <c:v>13965</c:v>
                </c:pt>
                <c:pt idx="63">
                  <c:v>14280</c:v>
                </c:pt>
                <c:pt idx="64">
                  <c:v>14422</c:v>
                </c:pt>
                <c:pt idx="65">
                  <c:v>14525</c:v>
                </c:pt>
                <c:pt idx="66">
                  <c:v>14601</c:v>
                </c:pt>
              </c:numCache>
            </c:numRef>
          </c:val>
        </c:ser>
        <c:axId val="112406912"/>
        <c:axId val="112409600"/>
      </c:barChart>
      <c:catAx>
        <c:axId val="112406912"/>
        <c:scaling>
          <c:orientation val="minMax"/>
        </c:scaling>
        <c:axPos val="b"/>
        <c:numFmt formatCode="General" sourceLinked="1"/>
        <c:tickLblPos val="nextTo"/>
        <c:crossAx val="112409600"/>
        <c:crosses val="autoZero"/>
        <c:auto val="1"/>
        <c:lblAlgn val="ctr"/>
        <c:lblOffset val="100"/>
      </c:catAx>
      <c:valAx>
        <c:axId val="112409600"/>
        <c:scaling>
          <c:orientation val="minMax"/>
        </c:scaling>
        <c:axPos val="l"/>
        <c:majorGridlines/>
        <c:numFmt formatCode="0" sourceLinked="1"/>
        <c:tickLblPos val="nextTo"/>
        <c:crossAx val="1124069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 b="1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7.1759259259259259E-2"/>
          <c:y val="0.13265066462098773"/>
          <c:w val="0.84104938271604934"/>
          <c:h val="0.81326758526306953"/>
        </c:manualLayout>
      </c:layout>
      <c:pie3DChart>
        <c:varyColors val="1"/>
        <c:ser>
          <c:idx val="0"/>
          <c:order val="0"/>
          <c:spPr>
            <a:gradFill rotWithShape="0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spPr>
              <a:gradFill rotWithShape="0">
                <a:gsLst>
                  <a:gs pos="0">
                    <a:srgbClr val="A2BFF8"/>
                  </a:gs>
                  <a:gs pos="100000">
                    <a:srgbClr val="3670B6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spPr>
              <a:gradFill rotWithShape="0">
                <a:gsLst>
                  <a:gs pos="0">
                    <a:srgbClr val="FAA1A0"/>
                  </a:gs>
                  <a:gs pos="100000">
                    <a:srgbClr val="B93734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spPr>
              <a:gradFill rotWithShape="0">
                <a:gsLst>
                  <a:gs pos="0">
                    <a:srgbClr val="D4F4A6"/>
                  </a:gs>
                  <a:gs pos="100000">
                    <a:srgbClr val="8DB241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3"/>
            <c:spPr>
              <a:gradFill rotWithShape="0">
                <a:gsLst>
                  <a:gs pos="0">
                    <a:srgbClr val="C5B3E2"/>
                  </a:gs>
                  <a:gs pos="100000">
                    <a:srgbClr val="704F97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4"/>
            <c:spPr>
              <a:gradFill rotWithShape="0">
                <a:gsLst>
                  <a:gs pos="0">
                    <a:srgbClr val="9DE2FF"/>
                  </a:gs>
                  <a:gs pos="100000">
                    <a:srgbClr val="31A1C0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5"/>
            <c:spPr>
              <a:gradFill rotWithShape="0">
                <a:gsLst>
                  <a:gs pos="0">
                    <a:srgbClr val="FFB885"/>
                  </a:gs>
                  <a:gs pos="100000">
                    <a:srgbClr val="F28225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Lbls>
            <c:dLbl>
              <c:idx val="0"/>
              <c:layout>
                <c:manualLayout>
                  <c:x val="-0.16783962768542821"/>
                  <c:y val="0.12528074135824788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ТУ</a:t>
                    </a:r>
                    <a:r>
                      <a:rPr lang="en-US"/>
                      <a:t> </a:t>
                    </a:r>
                    <a:r>
                      <a:rPr lang="ru-RU"/>
                      <a:t>Россельхознадзора </a:t>
                    </a:r>
                    <a:r>
                      <a:rPr lang="ru-RU" b="1"/>
                      <a:t>20.48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Val val="1"/>
              <c:showCatName val="1"/>
            </c:dLbl>
            <c:dLbl>
              <c:idx val="1"/>
              <c:layout>
                <c:manualLayout>
                  <c:x val="-0.18399837173131156"/>
                  <c:y val="-0.18744364459011284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ВУ и учреждения </a:t>
                    </a:r>
                    <a:endParaRPr lang="en-US"/>
                  </a:p>
                  <a:p>
                    <a:r>
                      <a:rPr lang="ru-RU" b="1"/>
                      <a:t>19.63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Val val="1"/>
              <c:showCatName val="1"/>
            </c:dLbl>
            <c:dLbl>
              <c:idx val="2"/>
              <c:layout>
                <c:manualLayout>
                  <c:x val="-7.5296369203849522E-2"/>
                  <c:y val="-0.2827561780774612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ФГБУ Россельхознадзора </a:t>
                    </a:r>
                    <a:r>
                      <a:rPr lang="ru-RU" b="1"/>
                      <a:t>16.93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Val val="1"/>
              <c:showCatName val="1"/>
            </c:dLbl>
            <c:dLbl>
              <c:idx val="3"/>
              <c:layout>
                <c:manualLayout>
                  <c:x val="0.18572360746573344"/>
                  <c:y val="9.961791556846588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ФТС </a:t>
                    </a:r>
                    <a:endParaRPr lang="en-US"/>
                  </a:p>
                  <a:p>
                    <a:r>
                      <a:rPr lang="ru-RU" b="1"/>
                      <a:t>39.65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Val val="1"/>
              <c:showCatName val="1"/>
            </c:dLbl>
            <c:dLbl>
              <c:idx val="4"/>
              <c:layout>
                <c:manualLayout>
                  <c:x val="-7.1065422377758333E-3"/>
                  <c:y val="-2.5126365372408033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ГУВ</a:t>
                    </a:r>
                    <a:endParaRPr lang="en-US"/>
                  </a:p>
                  <a:p>
                    <a:r>
                      <a:rPr lang="ru-RU" b="1"/>
                      <a:t>2.50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Val val="1"/>
              <c:showCatName val="1"/>
            </c:dLbl>
            <c:dLbl>
              <c:idx val="5"/>
              <c:layout>
                <c:manualLayout>
                  <c:x val="0.10247326723048512"/>
                  <c:y val="5.612065321788976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ЦА Россельхознадзора </a:t>
                    </a:r>
                    <a:r>
                      <a:rPr lang="ru-RU" b="1"/>
                      <a:t>0.81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Val val="1"/>
              <c:showCatName val="1"/>
            </c:dLbl>
            <c:txPr>
              <a:bodyPr/>
              <a:lstStyle/>
              <a:p>
                <a:pPr>
                  <a:defRPr sz="1400" b="0"/>
                </a:pPr>
                <a:endParaRPr lang="ru-RU"/>
              </a:p>
            </c:txPr>
            <c:showVal val="1"/>
            <c:showCatName val="1"/>
            <c:showLeaderLines val="1"/>
          </c:dLbls>
          <c:cat>
            <c:strRef>
              <c:f>'По учреждениям'!$A$2:$A$7</c:f>
              <c:strCache>
                <c:ptCount val="6"/>
                <c:pt idx="0">
                  <c:v>ТУ Россельхознадзора</c:v>
                </c:pt>
                <c:pt idx="1">
                  <c:v>ВУ и учреждения</c:v>
                </c:pt>
                <c:pt idx="2">
                  <c:v>ФГБУ Россельхознадзора</c:v>
                </c:pt>
                <c:pt idx="3">
                  <c:v>ФТС</c:v>
                </c:pt>
                <c:pt idx="4">
                  <c:v>ГУВ</c:v>
                </c:pt>
                <c:pt idx="5">
                  <c:v>ЦА Россельхознадзора</c:v>
                </c:pt>
              </c:strCache>
            </c:strRef>
          </c:cat>
          <c:val>
            <c:numRef>
              <c:f>'По учреждениям'!$C$2:$C$7</c:f>
              <c:numCache>
                <c:formatCode>0.00</c:formatCode>
                <c:ptCount val="6"/>
                <c:pt idx="0">
                  <c:v>20.47866805411029</c:v>
                </c:pt>
                <c:pt idx="1">
                  <c:v>19.632327436697885</c:v>
                </c:pt>
                <c:pt idx="2">
                  <c:v>16.92681234824834</c:v>
                </c:pt>
                <c:pt idx="3">
                  <c:v>39.653139091224404</c:v>
                </c:pt>
                <c:pt idx="4">
                  <c:v>2.497398543184183</c:v>
                </c:pt>
                <c:pt idx="5">
                  <c:v>0.81165452653485992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  <c:dispBlanksAs val="zero"/>
  </c:chart>
  <c:spPr>
    <a:solidFill>
      <a:srgbClr val="FFFFFF"/>
    </a:solidFill>
    <a:ln w="3175">
      <a:solidFill>
        <a:srgbClr val="808080"/>
      </a:solidFill>
      <a:prstDash val="solid"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7.9475308641975315E-2"/>
          <c:y val="0.13265066462098773"/>
          <c:w val="0.84104938271604934"/>
          <c:h val="0.81326758526306953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13559803133057299"/>
                  <c:y val="-0.1313815893495240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Аргус
</a:t>
                    </a:r>
                    <a:r>
                      <a:rPr lang="ru-RU" b="1" dirty="0"/>
                      <a:t>51%</a:t>
                    </a: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0.13385985642084777"/>
                  <c:y val="-0.2376030104670652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/>
                      <a:t>Веста
</a:t>
                    </a:r>
                    <a:r>
                      <a:rPr lang="ru-RU" b="1" dirty="0"/>
                      <a:t>21%</a:t>
                    </a: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0.13186828317330457"/>
                  <c:y val="1.1299159894169864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 err="1"/>
                      <a:t>Ассоль
</a:t>
                    </a:r>
                    <a:r>
                      <a:rPr lang="ru-RU" b="1" dirty="0" err="1"/>
                      <a:t>7%</a:t>
                    </a:r>
                    <a:endParaRPr lang="ru-RU" b="1" dirty="0"/>
                  </a:p>
                </c:rich>
              </c:tx>
              <c:showCatName val="1"/>
              <c:showPercent val="1"/>
            </c:dLbl>
            <c:dLbl>
              <c:idx val="3"/>
              <c:layout>
                <c:manualLayout>
                  <c:x val="-2.5559565470982794E-2"/>
                  <c:y val="-9.5020661901124726E-3"/>
                </c:manualLayout>
              </c:layout>
              <c:tx>
                <c:rich>
                  <a:bodyPr/>
                  <a:lstStyle/>
                  <a:p>
                    <a:pPr>
                      <a:defRPr sz="1600" b="0"/>
                    </a:pPr>
                    <a:r>
                      <a:rPr lang="ru-RU" b="0" dirty="0"/>
                      <a:t>Ирена
</a:t>
                    </a:r>
                    <a:r>
                      <a:rPr lang="ru-RU" b="1" dirty="0"/>
                      <a:t>1%</a:t>
                    </a:r>
                  </a:p>
                </c:rich>
              </c:tx>
              <c:spPr/>
              <c:showCatName val="1"/>
              <c:showPercent val="1"/>
            </c:dLbl>
            <c:dLbl>
              <c:idx val="4"/>
              <c:layout>
                <c:manualLayout>
                  <c:x val="0.15658706596101721"/>
                  <c:y val="7.932201245928600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Меркурий
</a:t>
                    </a:r>
                    <a:r>
                      <a:rPr lang="ru-RU" b="1" dirty="0"/>
                      <a:t>20%</a:t>
                    </a:r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'По системам'!$A$2:$A$6</c:f>
              <c:strCache>
                <c:ptCount val="5"/>
                <c:pt idx="0">
                  <c:v>Аргус</c:v>
                </c:pt>
                <c:pt idx="1">
                  <c:v>Веста</c:v>
                </c:pt>
                <c:pt idx="2">
                  <c:v>Ассоль</c:v>
                </c:pt>
                <c:pt idx="3">
                  <c:v>Ирена</c:v>
                </c:pt>
                <c:pt idx="4">
                  <c:v>Меркурий</c:v>
                </c:pt>
              </c:strCache>
            </c:strRef>
          </c:cat>
          <c:val>
            <c:numRef>
              <c:f>'По системам'!$B$2:$B$6</c:f>
              <c:numCache>
                <c:formatCode>General</c:formatCode>
                <c:ptCount val="5"/>
                <c:pt idx="0">
                  <c:v>8615</c:v>
                </c:pt>
                <c:pt idx="1">
                  <c:v>3544</c:v>
                </c:pt>
                <c:pt idx="2">
                  <c:v>1153</c:v>
                </c:pt>
                <c:pt idx="3">
                  <c:v>100</c:v>
                </c:pt>
                <c:pt idx="4">
                  <c:v>3356</c:v>
                </c:pt>
              </c:numCache>
            </c:numRef>
          </c:val>
        </c:ser>
      </c:pie3DChart>
    </c:plotArea>
    <c:plotVisOnly val="1"/>
    <c:dispBlanksAs val="zero"/>
  </c:chart>
  <c:spPr>
    <a:ln>
      <a:solidFill>
        <a:schemeClr val="bg1">
          <a:lumMod val="50000"/>
        </a:schemeClr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1234D-FBAB-4E67-A932-AF0B8B30578C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3A4E6-D6A4-45AD-8D3D-2D396A9D5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99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6FE5CAA-CCAB-4B51-AA40-B23FCE336F23}" type="slidenum">
              <a:rPr lang="ru-RU">
                <a:latin typeface="Arial" pitchFamily="34" charset="0"/>
              </a:rPr>
              <a:pPr/>
              <a:t>12</a:t>
            </a:fld>
            <a:endParaRPr lang="ru-RU">
              <a:latin typeface="Arial" pitchFamily="34" charset="0"/>
            </a:endParaRPr>
          </a:p>
        </p:txBody>
      </p:sp>
      <p:sp>
        <p:nvSpPr>
          <p:cNvPr id="3584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32B-3291-474A-BBDC-1F7DF4707212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522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C7ED1-62A1-4F82-BD00-46B39E467445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208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5F96-60EB-4471-88C1-2B8025210897}" type="datetime1">
              <a:rPr lang="ru-RU" smtClean="0"/>
              <a:pPr/>
              <a:t>24.06.2013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846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B94D-AFC7-4D79-B1ED-C354E6A4BD1D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04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2E3A-C63C-437D-9461-C608DEF4826E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611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A3A1-D614-4C5B-BC5C-81DC590F17BF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2622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D59-7825-4248-9FCD-23A5DF461FC1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962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4DC-9857-4D3C-9725-2BC0E04EDA0B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275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0A2A-2AEA-4652-816D-C7605FA7E251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50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197C-62E9-4957-89A9-4D563ECCDA8F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64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D842-D48F-4994-8BAB-B8B7AB2DD8F8}" type="datetime1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201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8252AE2-383C-42D7-9DD6-E179375C2AA5}" type="datetime1">
              <a:rPr lang="ru-RU" smtClean="0"/>
              <a:pPr/>
              <a:t>24.06.2013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8822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EFC7E-42E7-40A8-BE26-6F469B837FA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5" descr="E:\WORK\ребрендинг VETRF\номер страницы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9953" b="51944"/>
          <a:stretch>
            <a:fillRect/>
          </a:stretch>
        </p:blipFill>
        <p:spPr bwMode="auto">
          <a:xfrm>
            <a:off x="7740352" y="5633016"/>
            <a:ext cx="1403648" cy="122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5148064" y="6453336"/>
            <a:ext cx="3168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ФГБУ </a:t>
            </a:r>
            <a:r>
              <a:rPr lang="ru-RU" sz="1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«ВНИИЗЖ</a:t>
            </a:r>
            <a:r>
              <a:rPr lang="ru-RU" sz="1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10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604448" y="6403099"/>
            <a:ext cx="463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3854E6-1B7F-47EA-9170-055B6FD6ED6A}" type="slidenum">
              <a:rPr lang="ru-RU" sz="1200" b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 algn="r"/>
              <a:t>‹#›</a:t>
            </a:fld>
            <a:endParaRPr lang="ru-RU" sz="1200" b="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565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23036" y="3429000"/>
            <a:ext cx="7772400" cy="720079"/>
          </a:xfrm>
        </p:spPr>
        <p:txBody>
          <a:bodyPr>
            <a:noAutofit/>
          </a:bodyPr>
          <a:lstStyle/>
          <a:p>
            <a:r>
              <a:rPr lang="ru-RU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lang="ru-RU" sz="44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23036" y="4077072"/>
            <a:ext cx="7704856" cy="864096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Автоматизация процессов в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области 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Государственного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етеринарного Надзора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2403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доклада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История создания системы </a:t>
            </a:r>
            <a:r>
              <a:rPr lang="ru-RU" dirty="0" err="1" smtClean="0"/>
              <a:t>Ветис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Основные компоненты и характеристики системы</a:t>
            </a:r>
          </a:p>
          <a:p>
            <a:endParaRPr lang="ru-RU" dirty="0" smtClean="0"/>
          </a:p>
          <a:p>
            <a:r>
              <a:rPr lang="ru-RU" dirty="0" err="1" smtClean="0"/>
              <a:t>Прослеживаемость</a:t>
            </a:r>
            <a:r>
              <a:rPr lang="ru-RU" dirty="0" smtClean="0"/>
              <a:t> перемещения животноводческой продукции</a:t>
            </a:r>
          </a:p>
          <a:p>
            <a:endParaRPr lang="ru-RU" dirty="0" smtClean="0"/>
          </a:p>
          <a:p>
            <a:r>
              <a:rPr lang="ru-RU" dirty="0" smtClean="0"/>
              <a:t>Планы развития системы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0_38d5d_85330a8b_XXL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3000" contrast="30000"/>
          </a:blip>
          <a:srcRect l="9830" r="4129" b="380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467544" y="566124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2006 </a:t>
            </a:r>
            <a:r>
              <a:rPr lang="ru-RU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</a:t>
            </a:r>
            <a:endParaRPr lang="ru-RU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Овал 44"/>
          <p:cNvSpPr/>
          <p:nvPr/>
        </p:nvSpPr>
        <p:spPr>
          <a:xfrm>
            <a:off x="1897162" y="564191"/>
            <a:ext cx="5427183" cy="54271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5503180" y="548680"/>
            <a:ext cx="800293" cy="1224136"/>
            <a:chOff x="1403648" y="1270944"/>
            <a:chExt cx="936103" cy="1250369"/>
          </a:xfrm>
        </p:grpSpPr>
        <p:pic>
          <p:nvPicPr>
            <p:cNvPr id="5" name="Picture 8" descr="C:\Users\kuznetsov-an-120808\Downloads\argu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403648" y="1998093"/>
              <a:ext cx="9361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Аргус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2007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804248" y="2780928"/>
            <a:ext cx="1137530" cy="1224136"/>
            <a:chOff x="2987824" y="1199582"/>
            <a:chExt cx="1228220" cy="1321731"/>
          </a:xfrm>
        </p:grpSpPr>
        <p:pic>
          <p:nvPicPr>
            <p:cNvPr id="6" name="Picture 9" descr="C:\Users\kuznetsov-an-120808\Downloads\mercu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7560" y="1199582"/>
              <a:ext cx="858710" cy="753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87824" y="1998093"/>
              <a:ext cx="12282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Меркурий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553810" y="4293096"/>
            <a:ext cx="754494" cy="1158043"/>
            <a:chOff x="4898552" y="1270944"/>
            <a:chExt cx="814647" cy="1250369"/>
          </a:xfrm>
        </p:grpSpPr>
        <p:pic>
          <p:nvPicPr>
            <p:cNvPr id="7" name="Picture 10" descr="C:\Users\kuznetsov-an-120808\Downloads\iren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8552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898552" y="1998093"/>
              <a:ext cx="8146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Ирена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309431" y="5581302"/>
            <a:ext cx="867445" cy="1160066"/>
            <a:chOff x="6618996" y="1268760"/>
            <a:chExt cx="936602" cy="1252553"/>
          </a:xfrm>
        </p:grpSpPr>
        <p:pic>
          <p:nvPicPr>
            <p:cNvPr id="8" name="Picture 11" descr="C:\Users\kuznetsov-an-120808\Downloads\Adobe_Cs5_png__s_and_psd_by_osdx\Blank png\ps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9330" y="1268760"/>
              <a:ext cx="685081" cy="683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6618996" y="1998093"/>
              <a:ext cx="9366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Цербер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586040" y="1425293"/>
            <a:ext cx="722264" cy="1139611"/>
            <a:chOff x="1475656" y="3933055"/>
            <a:chExt cx="779847" cy="1230466"/>
          </a:xfrm>
        </p:grpSpPr>
        <p:pic>
          <p:nvPicPr>
            <p:cNvPr id="9" name="Picture 12" descr="C:\Users\kuznetsov-an-120808\Downloads\vesta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3933055"/>
              <a:ext cx="779847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515214" y="4640301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Веста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5545495" y="5309656"/>
            <a:ext cx="826705" cy="1108147"/>
            <a:chOff x="3131840" y="3933055"/>
            <a:chExt cx="892614" cy="1196494"/>
          </a:xfrm>
        </p:grpSpPr>
        <p:pic>
          <p:nvPicPr>
            <p:cNvPr id="10" name="Picture 13" descr="C:\Users\kuznetsov-an-120808\Downloads\licens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933055"/>
              <a:ext cx="779848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3144598" y="4606329"/>
              <a:ext cx="879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Гермес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987824" y="5223718"/>
            <a:ext cx="803783" cy="1189015"/>
            <a:chOff x="5123441" y="3861049"/>
            <a:chExt cx="867866" cy="1283810"/>
          </a:xfrm>
        </p:grpSpPr>
        <p:pic>
          <p:nvPicPr>
            <p:cNvPr id="11" name="Picture 14" descr="C:\Users\kuznetsov-an-120808\Downloads\assol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4592" y="3861049"/>
              <a:ext cx="861936" cy="75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123441" y="4621639"/>
              <a:ext cx="8678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Ассоль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2011 - 2013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1686757" y="4145389"/>
            <a:ext cx="1271150" cy="1404370"/>
            <a:chOff x="6360023" y="3917874"/>
            <a:chExt cx="1372492" cy="1516334"/>
          </a:xfrm>
        </p:grpSpPr>
        <p:pic>
          <p:nvPicPr>
            <p:cNvPr id="12" name="Picture 15" descr="C:\Users\kuznetsov-an-120808\Downloads\ereception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3908" y="3917874"/>
              <a:ext cx="861936" cy="75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6360023" y="4633989"/>
              <a:ext cx="1372492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Справочная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426022" y="2708919"/>
            <a:ext cx="766852" cy="1260612"/>
            <a:chOff x="2252358" y="4737547"/>
            <a:chExt cx="827989" cy="1361115"/>
          </a:xfrm>
        </p:grpSpPr>
        <p:pic>
          <p:nvPicPr>
            <p:cNvPr id="29" name="Picture 16" descr="C:\Users\kuznetsov-an-120808\Downloads\Adobe_Cs5_png__s_and_psd_by_osdx\Blank png\en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358" y="4737547"/>
              <a:ext cx="827989" cy="819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26168" y="5575442"/>
              <a:ext cx="6834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Икар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195740" y="260648"/>
            <a:ext cx="1067219" cy="1404627"/>
            <a:chOff x="1014298" y="3576704"/>
            <a:chExt cx="1152303" cy="1516611"/>
          </a:xfrm>
        </p:grpSpPr>
        <p:pic>
          <p:nvPicPr>
            <p:cNvPr id="1027" name="Picture 3" descr="C:\Users\kuznetsov-an-120808\Downloads\Adobe_Cs5_png__s_and_psd_by_osdx\Blank png\lr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0064" y="3576704"/>
              <a:ext cx="677640" cy="677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1014298" y="4293096"/>
              <a:ext cx="1152303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Кадровая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2006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2994595" y="553195"/>
            <a:ext cx="800293" cy="1219621"/>
            <a:chOff x="3890776" y="3860748"/>
            <a:chExt cx="864096" cy="1316856"/>
          </a:xfrm>
        </p:grpSpPr>
        <p:pic>
          <p:nvPicPr>
            <p:cNvPr id="1028" name="Picture 4" descr="C:\Users\kuznetsov-an-120808\Downloads\Adobe_Cs5_png__s_and_psd_by_osdx\Blank png\ai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868" y="3860748"/>
              <a:ext cx="743745" cy="74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3890776" y="4654384"/>
              <a:ext cx="8640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Тор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907704" y="1404565"/>
            <a:ext cx="853964" cy="1204998"/>
            <a:chOff x="4493596" y="2400138"/>
            <a:chExt cx="922047" cy="1301067"/>
          </a:xfrm>
        </p:grpSpPr>
        <p:pic>
          <p:nvPicPr>
            <p:cNvPr id="1029" name="Picture 5" descr="C:\Users\kuznetsov-an-120808\Downloads\Adobe_Cs5_png__s_and_psd_by_osdx\Blank png\ct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04" y="2400138"/>
              <a:ext cx="745467" cy="741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4493596" y="3177985"/>
              <a:ext cx="9220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Сирано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50" name="Скругленная соединительная линия 49"/>
          <p:cNvCxnSpPr>
            <a:stCxn id="4" idx="2"/>
            <a:endCxn id="29" idx="3"/>
          </p:cNvCxnSpPr>
          <p:nvPr/>
        </p:nvCxnSpPr>
        <p:spPr>
          <a:xfrm rot="5400000">
            <a:off x="3390216" y="575475"/>
            <a:ext cx="1315770" cy="3710453"/>
          </a:xfrm>
          <a:prstGeom prst="curvedConnector2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кругленная соединительная линия 49"/>
          <p:cNvCxnSpPr>
            <a:stCxn id="4" idx="2"/>
            <a:endCxn id="36" idx="2"/>
          </p:cNvCxnSpPr>
          <p:nvPr/>
        </p:nvCxnSpPr>
        <p:spPr>
          <a:xfrm rot="5400000">
            <a:off x="4649035" y="518524"/>
            <a:ext cx="12700" cy="2508585"/>
          </a:xfrm>
          <a:prstGeom prst="curvedConnector3">
            <a:avLst>
              <a:gd name="adj1" fmla="val 1800000"/>
            </a:avLst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кругленная соединительная линия 49"/>
          <p:cNvCxnSpPr>
            <a:stCxn id="4" idx="2"/>
            <a:endCxn id="33" idx="2"/>
          </p:cNvCxnSpPr>
          <p:nvPr/>
        </p:nvCxnSpPr>
        <p:spPr>
          <a:xfrm rot="5400000" flipH="1">
            <a:off x="5262568" y="1132058"/>
            <a:ext cx="107541" cy="1173977"/>
          </a:xfrm>
          <a:prstGeom prst="curvedConnector3">
            <a:avLst>
              <a:gd name="adj1" fmla="val -212570"/>
            </a:avLst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кругленная соединительная линия 49"/>
          <p:cNvCxnSpPr>
            <a:stCxn id="4" idx="2"/>
            <a:endCxn id="11" idx="3"/>
          </p:cNvCxnSpPr>
          <p:nvPr/>
        </p:nvCxnSpPr>
        <p:spPr>
          <a:xfrm rot="5400000">
            <a:off x="2944739" y="2615258"/>
            <a:ext cx="3801030" cy="2116146"/>
          </a:xfrm>
          <a:prstGeom prst="curvedConnector2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кругленная соединительная линия 49"/>
          <p:cNvCxnSpPr>
            <a:stCxn id="4" idx="2"/>
            <a:endCxn id="7" idx="1"/>
          </p:cNvCxnSpPr>
          <p:nvPr/>
        </p:nvCxnSpPr>
        <p:spPr>
          <a:xfrm rot="16200000" flipH="1">
            <a:off x="4810037" y="2866105"/>
            <a:ext cx="2837063" cy="650483"/>
          </a:xfrm>
          <a:prstGeom prst="curvedConnector2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кругленная соединительная линия 49"/>
          <p:cNvCxnSpPr>
            <a:stCxn id="4" idx="2"/>
            <a:endCxn id="6" idx="1"/>
          </p:cNvCxnSpPr>
          <p:nvPr/>
        </p:nvCxnSpPr>
        <p:spPr>
          <a:xfrm rot="16200000" flipH="1">
            <a:off x="5740031" y="1936111"/>
            <a:ext cx="1356930" cy="1030339"/>
          </a:xfrm>
          <a:prstGeom prst="curvedConnector2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Скругленная соединительная линия 49"/>
          <p:cNvCxnSpPr>
            <a:stCxn id="4" idx="2"/>
            <a:endCxn id="10" idx="0"/>
          </p:cNvCxnSpPr>
          <p:nvPr/>
        </p:nvCxnSpPr>
        <p:spPr>
          <a:xfrm rot="16200000" flipH="1">
            <a:off x="4136557" y="3539585"/>
            <a:ext cx="3536840" cy="3301"/>
          </a:xfrm>
          <a:prstGeom prst="curved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кругленная соединительная линия 49"/>
          <p:cNvCxnSpPr>
            <a:stCxn id="9" idx="1"/>
            <a:endCxn id="6" idx="1"/>
          </p:cNvCxnSpPr>
          <p:nvPr/>
        </p:nvCxnSpPr>
        <p:spPr>
          <a:xfrm rot="10800000" flipH="1" flipV="1">
            <a:off x="6586040" y="1742076"/>
            <a:ext cx="347626" cy="1387670"/>
          </a:xfrm>
          <a:prstGeom prst="curvedConnector3">
            <a:avLst>
              <a:gd name="adj1" fmla="val -65760"/>
            </a:avLst>
          </a:prstGeom>
          <a:ln w="127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Скругленная соединительная линия 49"/>
          <p:cNvCxnSpPr>
            <a:stCxn id="9" idx="1"/>
            <a:endCxn id="8" idx="0"/>
          </p:cNvCxnSpPr>
          <p:nvPr/>
        </p:nvCxnSpPr>
        <p:spPr>
          <a:xfrm rot="10800000" flipV="1">
            <a:off x="4719606" y="1742076"/>
            <a:ext cx="1866435" cy="3839226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кругленная соединительная линия 49"/>
          <p:cNvCxnSpPr>
            <a:stCxn id="9" idx="1"/>
            <a:endCxn id="11" idx="0"/>
          </p:cNvCxnSpPr>
          <p:nvPr/>
        </p:nvCxnSpPr>
        <p:spPr>
          <a:xfrm rot="10800000" flipV="1">
            <a:off x="3388036" y="1742076"/>
            <a:ext cx="3198004" cy="348164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Скругленная соединительная линия 49"/>
          <p:cNvCxnSpPr>
            <a:stCxn id="9" idx="1"/>
            <a:endCxn id="1029" idx="3"/>
          </p:cNvCxnSpPr>
          <p:nvPr/>
        </p:nvCxnSpPr>
        <p:spPr>
          <a:xfrm rot="10800000" flipV="1">
            <a:off x="2664818" y="1742076"/>
            <a:ext cx="3921223" cy="5674"/>
          </a:xfrm>
          <a:prstGeom prst="curvedConnector3">
            <a:avLst>
              <a:gd name="adj1" fmla="val 54441"/>
            </a:avLst>
          </a:prstGeom>
          <a:ln w="127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Скругленная соединительная линия 49"/>
          <p:cNvCxnSpPr>
            <a:stCxn id="8" idx="0"/>
            <a:endCxn id="29" idx="3"/>
          </p:cNvCxnSpPr>
          <p:nvPr/>
        </p:nvCxnSpPr>
        <p:spPr>
          <a:xfrm rot="16200000" flipV="1">
            <a:off x="2209882" y="3071578"/>
            <a:ext cx="2492716" cy="2526731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Скругленная соединительная линия 49"/>
          <p:cNvCxnSpPr>
            <a:stCxn id="8" idx="0"/>
            <a:endCxn id="1028" idx="3"/>
          </p:cNvCxnSpPr>
          <p:nvPr/>
        </p:nvCxnSpPr>
        <p:spPr>
          <a:xfrm rot="16200000" flipV="1">
            <a:off x="1885305" y="2747002"/>
            <a:ext cx="4684368" cy="984232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кругленная соединительная линия 49"/>
          <p:cNvCxnSpPr>
            <a:stCxn id="8" idx="0"/>
            <a:endCxn id="33" idx="2"/>
          </p:cNvCxnSpPr>
          <p:nvPr/>
        </p:nvCxnSpPr>
        <p:spPr>
          <a:xfrm rot="5400000" flipH="1" flipV="1">
            <a:off x="2766464" y="3618417"/>
            <a:ext cx="3916027" cy="9745"/>
          </a:xfrm>
          <a:prstGeom prst="curvedConnector3">
            <a:avLst>
              <a:gd name="adj1" fmla="val 50000"/>
            </a:avLst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Скругленная соединительная линия 49"/>
          <p:cNvCxnSpPr>
            <a:stCxn id="8" idx="0"/>
            <a:endCxn id="9" idx="1"/>
          </p:cNvCxnSpPr>
          <p:nvPr/>
        </p:nvCxnSpPr>
        <p:spPr>
          <a:xfrm rot="5400000" flipH="1" flipV="1">
            <a:off x="3733209" y="2728472"/>
            <a:ext cx="3839226" cy="1866435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Скругленная соединительная линия 49"/>
          <p:cNvCxnSpPr>
            <a:stCxn id="8" idx="0"/>
            <a:endCxn id="6" idx="1"/>
          </p:cNvCxnSpPr>
          <p:nvPr/>
        </p:nvCxnSpPr>
        <p:spPr>
          <a:xfrm rot="5400000" flipH="1" flipV="1">
            <a:off x="4600857" y="3248494"/>
            <a:ext cx="2451556" cy="2214061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кругленная соединительная линия 49"/>
          <p:cNvCxnSpPr>
            <a:stCxn id="8" idx="0"/>
            <a:endCxn id="7" idx="1"/>
          </p:cNvCxnSpPr>
          <p:nvPr/>
        </p:nvCxnSpPr>
        <p:spPr>
          <a:xfrm rot="5400000" flipH="1" flipV="1">
            <a:off x="5150996" y="4178489"/>
            <a:ext cx="971423" cy="1834205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Скругленная соединительная линия 49"/>
          <p:cNvCxnSpPr>
            <a:stCxn id="8" idx="0"/>
            <a:endCxn id="10" idx="0"/>
          </p:cNvCxnSpPr>
          <p:nvPr/>
        </p:nvCxnSpPr>
        <p:spPr>
          <a:xfrm rot="5400000" flipH="1" flipV="1">
            <a:off x="5177293" y="4851968"/>
            <a:ext cx="271646" cy="1187023"/>
          </a:xfrm>
          <a:prstGeom prst="curvedConnector3">
            <a:avLst>
              <a:gd name="adj1" fmla="val 184154"/>
            </a:avLst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Скругленная соединительная линия 49"/>
          <p:cNvCxnSpPr>
            <a:stCxn id="8" idx="0"/>
            <a:endCxn id="11" idx="0"/>
          </p:cNvCxnSpPr>
          <p:nvPr/>
        </p:nvCxnSpPr>
        <p:spPr>
          <a:xfrm rot="16200000" flipV="1">
            <a:off x="3875029" y="4736725"/>
            <a:ext cx="357584" cy="1331569"/>
          </a:xfrm>
          <a:prstGeom prst="curvedConnector3">
            <a:avLst>
              <a:gd name="adj1" fmla="val 163929"/>
            </a:avLst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Скругленная соединительная линия 49"/>
          <p:cNvCxnSpPr>
            <a:stCxn id="8" idx="0"/>
            <a:endCxn id="1029" idx="3"/>
          </p:cNvCxnSpPr>
          <p:nvPr/>
        </p:nvCxnSpPr>
        <p:spPr>
          <a:xfrm rot="16200000" flipV="1">
            <a:off x="1775435" y="2637132"/>
            <a:ext cx="3833552" cy="2054788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2006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7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8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10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11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12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13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09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8" grpId="0"/>
      <p:bldP spid="58" grpId="1"/>
      <p:bldP spid="86" grpId="0"/>
      <p:bldP spid="86" grpId="1"/>
      <p:bldP spid="87" grpId="0"/>
      <p:bldP spid="87" grpId="1"/>
      <p:bldP spid="88" grpId="0"/>
      <p:bldP spid="88" grpId="1"/>
      <p:bldP spid="90" grpId="0"/>
      <p:bldP spid="90" grpId="1"/>
      <p:bldP spid="91" grpId="0"/>
      <p:bldP spid="91" grpId="1"/>
      <p:bldP spid="93" grpId="0"/>
      <p:bldP spid="9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:\Users\kuznetsov-an-120808\Downloads\arg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4741" y="548680"/>
            <a:ext cx="666707" cy="66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C:\Users\kuznetsov-an-120808\Downloads\mercu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3666" y="2780928"/>
            <a:ext cx="795304" cy="69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C:\Users\kuznetsov-an-120808\Downloads\iren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810" y="4293096"/>
            <a:ext cx="722264" cy="63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C:\Users\kuznetsov-an-120808\Downloads\Adobe_Cs5_png__s_and_psd_by_osdx\Blank png\p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2357" y="5581302"/>
            <a:ext cx="634496" cy="63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C:\Users\kuznetsov-an-120808\Downloads\vest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6040" y="1425293"/>
            <a:ext cx="722264" cy="63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C:\Users\kuznetsov-an-120808\Downloads\licens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5495" y="5309656"/>
            <a:ext cx="722265" cy="63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C:\Users\kuznetsov-an-120808\Downloads\asso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8890" y="5223718"/>
            <a:ext cx="798291" cy="70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 descr="C:\Users\kuznetsov-an-120808\Downloads\ereceptio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3372" y="4145389"/>
            <a:ext cx="798292" cy="70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6" descr="C:\Users\kuznetsov-an-120808\Downloads\Adobe_Cs5_png__s_and_psd_by_osdx\Blank png\en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6022" y="2708919"/>
            <a:ext cx="766852" cy="75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uznetsov-an-120808\Downloads\Adobe_Cs5_png__s_and_psd_by_osdx\Blank png\lr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5574" y="260648"/>
            <a:ext cx="627604" cy="62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uznetsov-an-120808\Downloads\Adobe_Cs5_png__s_and_psd_by_osdx\Blank png\ai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6545" y="553195"/>
            <a:ext cx="688828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uznetsov-an-120808\Downloads\Adobe_Cs5_png__s_and_psd_by_osdx\Blank png\ct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4395" y="1404565"/>
            <a:ext cx="690422" cy="68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1494382" y="564191"/>
            <a:ext cx="6447396" cy="6177177"/>
            <a:chOff x="1494382" y="564191"/>
            <a:chExt cx="6447396" cy="6177177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1897162" y="564191"/>
              <a:ext cx="5427183" cy="5427183"/>
              <a:chOff x="1897162" y="564191"/>
              <a:chExt cx="5427183" cy="5427183"/>
            </a:xfrm>
          </p:grpSpPr>
          <p:sp>
            <p:nvSpPr>
              <p:cNvPr id="45" name="Овал 44"/>
              <p:cNvSpPr/>
              <p:nvPr/>
            </p:nvSpPr>
            <p:spPr>
              <a:xfrm>
                <a:off x="1897162" y="564191"/>
                <a:ext cx="5427183" cy="5427183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0" name="Скругленная соединительная линия 49"/>
              <p:cNvCxnSpPr>
                <a:stCxn id="4" idx="2"/>
                <a:endCxn id="29" idx="3"/>
              </p:cNvCxnSpPr>
              <p:nvPr/>
            </p:nvCxnSpPr>
            <p:spPr>
              <a:xfrm rot="5400000">
                <a:off x="3390216" y="575475"/>
                <a:ext cx="1315770" cy="3710453"/>
              </a:xfrm>
              <a:prstGeom prst="curvedConnector2">
                <a:avLst/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Скругленная соединительная линия 49"/>
              <p:cNvCxnSpPr>
                <a:stCxn id="4" idx="2"/>
                <a:endCxn id="36" idx="2"/>
              </p:cNvCxnSpPr>
              <p:nvPr/>
            </p:nvCxnSpPr>
            <p:spPr>
              <a:xfrm rot="5400000">
                <a:off x="4649035" y="518524"/>
                <a:ext cx="12700" cy="2508585"/>
              </a:xfrm>
              <a:prstGeom prst="curvedConnector3">
                <a:avLst>
                  <a:gd name="adj1" fmla="val 1800000"/>
                </a:avLst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Скругленная соединительная линия 49"/>
              <p:cNvCxnSpPr>
                <a:stCxn id="4" idx="2"/>
                <a:endCxn id="33" idx="2"/>
              </p:cNvCxnSpPr>
              <p:nvPr/>
            </p:nvCxnSpPr>
            <p:spPr>
              <a:xfrm rot="5400000" flipH="1">
                <a:off x="5262568" y="1132058"/>
                <a:ext cx="107541" cy="1173977"/>
              </a:xfrm>
              <a:prstGeom prst="curvedConnector3">
                <a:avLst>
                  <a:gd name="adj1" fmla="val -212570"/>
                </a:avLst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Скругленная соединительная линия 49"/>
              <p:cNvCxnSpPr>
                <a:stCxn id="4" idx="2"/>
                <a:endCxn id="11" idx="3"/>
              </p:cNvCxnSpPr>
              <p:nvPr/>
            </p:nvCxnSpPr>
            <p:spPr>
              <a:xfrm rot="5400000">
                <a:off x="2944739" y="2615258"/>
                <a:ext cx="3801030" cy="2116146"/>
              </a:xfrm>
              <a:prstGeom prst="curvedConnector2">
                <a:avLst/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Скругленная соединительная линия 49"/>
              <p:cNvCxnSpPr>
                <a:stCxn id="4" idx="2"/>
                <a:endCxn id="7" idx="1"/>
              </p:cNvCxnSpPr>
              <p:nvPr/>
            </p:nvCxnSpPr>
            <p:spPr>
              <a:xfrm rot="16200000" flipH="1">
                <a:off x="4810037" y="2866105"/>
                <a:ext cx="2837063" cy="650483"/>
              </a:xfrm>
              <a:prstGeom prst="curvedConnector2">
                <a:avLst/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Скругленная соединительная линия 49"/>
              <p:cNvCxnSpPr>
                <a:stCxn id="4" idx="2"/>
                <a:endCxn id="6" idx="1"/>
              </p:cNvCxnSpPr>
              <p:nvPr/>
            </p:nvCxnSpPr>
            <p:spPr>
              <a:xfrm rot="16200000" flipH="1">
                <a:off x="5740031" y="1936111"/>
                <a:ext cx="1356930" cy="1030339"/>
              </a:xfrm>
              <a:prstGeom prst="curvedConnector2">
                <a:avLst/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Скругленная соединительная линия 49"/>
              <p:cNvCxnSpPr>
                <a:stCxn id="4" idx="2"/>
                <a:endCxn id="10" idx="0"/>
              </p:cNvCxnSpPr>
              <p:nvPr/>
            </p:nvCxnSpPr>
            <p:spPr>
              <a:xfrm rot="16200000" flipH="1">
                <a:off x="4136557" y="3539585"/>
                <a:ext cx="3536840" cy="3301"/>
              </a:xfrm>
              <a:prstGeom prst="curvedConnector3">
                <a:avLst>
                  <a:gd name="adj1" fmla="val 50000"/>
                </a:avLst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Скругленная соединительная линия 49"/>
              <p:cNvCxnSpPr>
                <a:stCxn id="9" idx="1"/>
                <a:endCxn id="6" idx="1"/>
              </p:cNvCxnSpPr>
              <p:nvPr/>
            </p:nvCxnSpPr>
            <p:spPr>
              <a:xfrm rot="10800000" flipH="1" flipV="1">
                <a:off x="6586040" y="1742076"/>
                <a:ext cx="347626" cy="1387670"/>
              </a:xfrm>
              <a:prstGeom prst="curvedConnector3">
                <a:avLst>
                  <a:gd name="adj1" fmla="val -65760"/>
                </a:avLst>
              </a:prstGeom>
              <a:ln w="127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Скругленная соединительная линия 49"/>
              <p:cNvCxnSpPr>
                <a:stCxn id="9" idx="1"/>
                <a:endCxn id="8" idx="0"/>
              </p:cNvCxnSpPr>
              <p:nvPr/>
            </p:nvCxnSpPr>
            <p:spPr>
              <a:xfrm rot="10800000" flipV="1">
                <a:off x="4719606" y="1742076"/>
                <a:ext cx="1866435" cy="3839226"/>
              </a:xfrm>
              <a:prstGeom prst="curvedConnector2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Скругленная соединительная линия 49"/>
              <p:cNvCxnSpPr>
                <a:stCxn id="9" idx="1"/>
                <a:endCxn id="11" idx="0"/>
              </p:cNvCxnSpPr>
              <p:nvPr/>
            </p:nvCxnSpPr>
            <p:spPr>
              <a:xfrm rot="10800000" flipV="1">
                <a:off x="3388036" y="1742076"/>
                <a:ext cx="3198004" cy="3481642"/>
              </a:xfrm>
              <a:prstGeom prst="curvedConnector2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Скругленная соединительная линия 49"/>
              <p:cNvCxnSpPr>
                <a:stCxn id="9" idx="1"/>
                <a:endCxn id="1029" idx="3"/>
              </p:cNvCxnSpPr>
              <p:nvPr/>
            </p:nvCxnSpPr>
            <p:spPr>
              <a:xfrm rot="10800000" flipV="1">
                <a:off x="2664818" y="1742076"/>
                <a:ext cx="3921223" cy="5674"/>
              </a:xfrm>
              <a:prstGeom prst="curvedConnector3">
                <a:avLst>
                  <a:gd name="adj1" fmla="val 50000"/>
                </a:avLst>
              </a:prstGeom>
              <a:ln w="127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Скругленная соединительная линия 49"/>
              <p:cNvCxnSpPr>
                <a:stCxn id="8" idx="0"/>
                <a:endCxn id="29" idx="3"/>
              </p:cNvCxnSpPr>
              <p:nvPr/>
            </p:nvCxnSpPr>
            <p:spPr>
              <a:xfrm rot="16200000" flipV="1">
                <a:off x="2209882" y="3071578"/>
                <a:ext cx="2492716" cy="2526731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Скругленная соединительная линия 49"/>
              <p:cNvCxnSpPr>
                <a:stCxn id="8" idx="0"/>
                <a:endCxn id="1028" idx="3"/>
              </p:cNvCxnSpPr>
              <p:nvPr/>
            </p:nvCxnSpPr>
            <p:spPr>
              <a:xfrm rot="16200000" flipV="1">
                <a:off x="1885305" y="2747002"/>
                <a:ext cx="4684368" cy="984232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Скругленная соединительная линия 49"/>
              <p:cNvCxnSpPr>
                <a:stCxn id="8" idx="0"/>
                <a:endCxn id="33" idx="2"/>
              </p:cNvCxnSpPr>
              <p:nvPr/>
            </p:nvCxnSpPr>
            <p:spPr>
              <a:xfrm rot="5400000" flipH="1" flipV="1">
                <a:off x="2766464" y="3618417"/>
                <a:ext cx="3916027" cy="9745"/>
              </a:xfrm>
              <a:prstGeom prst="curvedConnector3">
                <a:avLst>
                  <a:gd name="adj1" fmla="val 50000"/>
                </a:avLst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Скругленная соединительная линия 49"/>
              <p:cNvCxnSpPr>
                <a:stCxn id="8" idx="0"/>
                <a:endCxn id="9" idx="1"/>
              </p:cNvCxnSpPr>
              <p:nvPr/>
            </p:nvCxnSpPr>
            <p:spPr>
              <a:xfrm rot="5400000" flipH="1" flipV="1">
                <a:off x="3733209" y="2728472"/>
                <a:ext cx="3839226" cy="1866435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Скругленная соединительная линия 49"/>
              <p:cNvCxnSpPr>
                <a:stCxn id="8" idx="0"/>
                <a:endCxn id="6" idx="1"/>
              </p:cNvCxnSpPr>
              <p:nvPr/>
            </p:nvCxnSpPr>
            <p:spPr>
              <a:xfrm rot="5400000" flipH="1" flipV="1">
                <a:off x="4600857" y="3248494"/>
                <a:ext cx="2451556" cy="2214061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Скругленная соединительная линия 49"/>
              <p:cNvCxnSpPr>
                <a:stCxn id="8" idx="0"/>
                <a:endCxn id="7" idx="1"/>
              </p:cNvCxnSpPr>
              <p:nvPr/>
            </p:nvCxnSpPr>
            <p:spPr>
              <a:xfrm rot="5400000" flipH="1" flipV="1">
                <a:off x="5150996" y="4178489"/>
                <a:ext cx="971423" cy="1834205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Скругленная соединительная линия 49"/>
              <p:cNvCxnSpPr>
                <a:stCxn id="8" idx="0"/>
                <a:endCxn id="10" idx="0"/>
              </p:cNvCxnSpPr>
              <p:nvPr/>
            </p:nvCxnSpPr>
            <p:spPr>
              <a:xfrm rot="5400000" flipH="1" flipV="1">
                <a:off x="5177293" y="4851968"/>
                <a:ext cx="271646" cy="1187023"/>
              </a:xfrm>
              <a:prstGeom prst="curvedConnector3">
                <a:avLst>
                  <a:gd name="adj1" fmla="val 184154"/>
                </a:avLst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Скругленная соединительная линия 49"/>
              <p:cNvCxnSpPr>
                <a:stCxn id="8" idx="0"/>
                <a:endCxn id="11" idx="0"/>
              </p:cNvCxnSpPr>
              <p:nvPr/>
            </p:nvCxnSpPr>
            <p:spPr>
              <a:xfrm rot="16200000" flipV="1">
                <a:off x="3875029" y="4736725"/>
                <a:ext cx="357584" cy="1331569"/>
              </a:xfrm>
              <a:prstGeom prst="curvedConnector3">
                <a:avLst>
                  <a:gd name="adj1" fmla="val 163929"/>
                </a:avLst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Скругленная соединительная линия 49"/>
              <p:cNvCxnSpPr>
                <a:stCxn id="8" idx="0"/>
                <a:endCxn id="1029" idx="3"/>
              </p:cNvCxnSpPr>
              <p:nvPr/>
            </p:nvCxnSpPr>
            <p:spPr>
              <a:xfrm rot="16200000" flipV="1">
                <a:off x="1775435" y="2637132"/>
                <a:ext cx="3833552" cy="2054788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/>
            <p:cNvSpPr txBox="1"/>
            <p:nvPr/>
          </p:nvSpPr>
          <p:spPr>
            <a:xfrm>
              <a:off x="5503180" y="1260573"/>
              <a:ext cx="800293" cy="512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Аргус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2007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04248" y="3520478"/>
              <a:ext cx="1137530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Меркурий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3810" y="4966553"/>
              <a:ext cx="754494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Ирена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09431" y="6256782"/>
              <a:ext cx="867445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Цербер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22677" y="2080317"/>
              <a:ext cx="669869" cy="484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Веста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557311" y="5933217"/>
              <a:ext cx="814889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Гермес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87824" y="5928147"/>
              <a:ext cx="803783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Ассоль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2011 - 2013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86757" y="4808627"/>
              <a:ext cx="1271150" cy="7411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Справочная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94382" y="3484945"/>
              <a:ext cx="632992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Икар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195740" y="924143"/>
              <a:ext cx="1067219" cy="7411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Кадровая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2006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994595" y="1288230"/>
              <a:ext cx="800293" cy="484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Тор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07704" y="2124977"/>
              <a:ext cx="853964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Сирано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69" name="Picture 7" descr="E:\WORK\ребрендинг VETRF\rotate\rotat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92696"/>
            <a:ext cx="5010151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0" y="4174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lang="ru-RU" sz="48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0" y="5790789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etrf.ru</a:t>
            </a:r>
            <a:endParaRPr lang="ru-RU" sz="32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803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1476 -0.00417 C 0.07135 -0.01088 0.13247 0.04375 0.19184 0.12592 C 0.30139 0.28889 0.3059 0.54051 0.18542 0.68055 C 0.07552 0.81597 -0.0993 0.81435 -0.20035 0.66018 C -0.29097 0.51828 -0.29913 0.3037 -0.19583 0.18125 C -0.10174 0.06875 0.04583 0.06689 0.13264 0.19606 C 0.21094 0.3162 0.21875 0.49722 0.13195 0.59953 C 0.05399 0.6912 -0.0691 0.69791 -0.13854 0.58865 C -0.20451 0.4956 -0.21371 0.35023 -0.14219 0.26319 C -0.07899 0.19004 0.01788 0.18032 0.07292 0.26527 C 0.1224 0.33981 0.13195 0.45393 0.07813 0.51713 C 0.03195 0.57222 -0.03733 0.58032 -0.07899 0.51967 C -0.11406 0.46967 -0.12621 0.39351 -0.0875 0.34861 C -0.0599 0.31365 -0.01319 0.29838 0.01406 0.33472 C 0.03229 0.36713 0.04288 0.4074 0.02413 0.43449 C 0.01302 0.45139 -0.00451 0.46018 -0.01927 0.45 C -0.02604 0.44351 -0.02951 0.43842 -0.0316 0.42824 " pathEditMode="relative" rAng="3152776" ptsTypes="fffffffffffffffff">
                                      <p:cBhvr>
                                        <p:cTn id="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4203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452 -3.7037E-6 C 0.075 0.04306 0.11197 0.12755 0.13871 0.23611 C 0.1842 0.44607 0.10677 0.67547 -0.04757 0.73172 C -0.19063 0.78982 -0.34723 0.68658 -0.38837 0.49005 C -0.42327 0.30973 -0.36094 0.11204 -0.22813 0.06111 C -0.1066 0.01574 0.02691 0.09908 0.06232 0.26505 C 0.09392 0.41852 0.04218 0.58588 -0.06928 0.62778 C -0.16928 0.66528 -0.2823 0.59908 -0.30938 0.46111 C -0.33855 0.33936 -0.29914 0.20394 -0.20643 0.16598 C -0.1257 0.13681 -0.03577 0.18449 -0.01389 0.2926 C 0.00659 0.3882 -0.02188 0.4963 -0.09098 0.52246 C -0.15053 0.54537 -0.21546 0.5125 -0.23351 0.4338 C -0.24844 0.36829 -0.23473 0.29283 -0.18525 0.27477 C -0.14879 0.25926 -0.10191 0.27246 -0.08889 0.32176 C -0.08316 0.36065 -0.08681 0.40301 -0.11268 0.41667 C -0.12813 0.42547 -0.14671 0.42292 -0.1566 0.40579 C -0.16112 0.39584 -0.16198 0.38912 -0.16077 0.37871 " pathEditMode="relative" rAng="4696483" ptsTypes="fffffffffffffffff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50" y="3939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52 0.01805 C 0.04861 0.11157 0.04549 0.20949 0.02361 0.3199 C -0.02344 0.5287 -0.18212 0.66574 -0.33333 0.6 C -0.47812 0.54606 -0.56788 0.34652 -0.52187 0.15185 C -0.4776 -0.02477 -0.34531 -0.14561 -0.21267 -0.0926 C -0.09288 -0.04213 -0.01406 0.12384 -0.05191 0.28796 C -0.08802 0.44074 -0.19948 0.54398 -0.30989 0.49791 C -0.40833 0.45694 -0.47639 0.3199 -0.44444 0.18449 C -0.4184 0.06134 -0.32969 -0.02408 -0.23646 0.01087 C -0.15659 0.0449 -0.10156 0.15023 -0.12743 0.25694 C -0.14896 0.35092 -0.21649 0.42106 -0.28541 0.39351 C -0.34427 0.3699 -0.38628 0.29583 -0.36944 0.21666 C -0.35451 0.15046 -0.31284 0.09722 -0.26371 0.11782 C -0.22725 0.13125 -0.19323 0.17638 -0.20243 0.22731 C -0.21267 0.26273 -0.23368 0.29675 -0.26007 0.28819 C -0.27743 0.28587 -0.29219 0.27037 -0.29305 0.24861 C -0.29219 0.23726 -0.29097 0.23078 -0.28507 0.22222 " pathEditMode="relative" rAng="6669287" ptsTypes="fffffffffffffffff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51" y="2495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11111E-6 -1.11111E-6 C 0.00556 0.11366 -0.03542 0.19537 -0.09705 0.27431 C -0.21858 0.42037 -0.40764 0.42755 -0.51111 0.26644 C -0.61389 0.12014 -0.61267 -0.1125 -0.49739 -0.24676 C -0.39097 -0.36713 -0.23073 -0.3787 -0.13802 -0.24167 C -0.05555 -0.11574 -0.05278 0.08102 -0.14913 0.19491 C -0.23958 0.30046 -0.375 0.31111 -0.45139 0.1956 C -0.51927 0.09213 -0.52413 -0.07199 -0.44392 -0.16551 C -0.37396 -0.25255 -0.26476 -0.26412 -0.19878 -0.16967 C -0.14392 -0.08518 -0.13785 0.04283 -0.20156 0.1162 C -0.25642 0.18125 -0.34167 0.19445 -0.38976 0.12338 C -0.43055 0.06227 -0.43767 -0.03009 -0.39253 -0.08588 C -0.35399 -0.13217 -0.29757 -0.14861 -0.26371 -0.09722 C -0.23767 -0.06065 -0.22639 0.00162 -0.25399 0.03889 C -0.27656 0.06204 -0.30781 0.07639 -0.32708 0.05093 C -0.3408 0.03681 -0.34757 0.01343 -0.33976 -0.00579 C -0.33472 -0.01481 -0.33108 -0.01944 -0.32274 -0.02292 " pathEditMode="relative" rAng="8548544" ptsTypes="fffffffffffffffff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76" y="368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3 -0.01944 C -0.03907 0.08611 -0.10243 0.13634 -0.18368 0.17153 C -0.34063 0.23333 -0.51337 0.13102 -0.55313 -0.07407 C -0.59966 -0.26528 -0.52309 -0.47407 -0.3757 -0.5287 C -0.24063 -0.57593 -0.09236 -0.49398 -0.05313 -0.3169 C -0.0198 -0.15579 -0.08125 0.02222 -0.20486 0.07014 C -0.32066 0.1132 -0.44618 0.04421 -0.47761 -0.10347 C -0.50521 -0.23588 -0.45643 -0.3868 -0.35382 -0.42454 C -0.2625 -0.46296 -0.16025 -0.41042 -0.13125 -0.28727 C -0.1092 -0.1794 -0.14532 -0.06042 -0.22657 -0.03102 C -0.29723 -0.0044 -0.3783 -0.0412 -0.39861 -0.1331 C -0.41545 -0.2118 -0.39202 -0.29907 -0.33334 -0.32315 C -0.28351 -0.34259 -0.22726 -0.32523 -0.21355 -0.25926 C -0.20174 -0.21134 -0.21181 -0.14861 -0.24879 -0.13102 C -0.27674 -0.12315 -0.30938 -0.12824 -0.31858 -0.16227 C -0.32639 -0.18287 -0.32466 -0.20787 -0.31164 -0.22083 C -0.30417 -0.22593 -0.29931 -0.22801 -0.2908 -0.22639 " pathEditMode="relative" rAng="10083776" ptsTypes="fffffffffffffffff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6" y="-1483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778 -3.7037E-7 C -0.04479 0.07755 -0.12569 0.08032 -0.2158 0.05394 C -0.38819 0.00139 -0.5118 -0.21968 -0.46805 -0.44282 C -0.43455 -0.65417 -0.27777 -0.79606 -0.11753 -0.74213 C 0.03021 -0.69167 0.13733 -0.50694 0.10295 -0.31134 C 0.06962 -0.13588 -0.05972 -0.01157 -0.19479 -0.05741 C -0.32205 -0.09792 -0.41336 -0.25185 -0.38316 -0.41157 C -0.35486 -0.55741 -0.24861 -0.66389 -0.13732 -0.62755 C -0.03611 -0.6 0.03959 -0.47755 0.01754 -0.34005 C -0.00538 -0.22338 -0.08663 -0.13565 -0.17604 -0.16782 C -0.25347 -0.19236 -0.31371 -0.28472 -0.29652 -0.38565 C -0.28142 -0.47454 -0.22222 -0.53657 -0.16041 -0.51736 C -0.10468 -0.50069 -0.05798 -0.44306 -0.07066 -0.37176 C -0.07882 -0.3206 -0.11336 -0.26921 -0.15573 -0.27824 C -0.18559 -0.29097 -0.21597 -0.31736 -0.20937 -0.35741 C -0.2085 -0.38333 -0.19722 -0.40324 -0.17968 -0.40579 C -0.1684 -0.40625 -0.16458 -0.40255 -0.15798 -0.39722 " pathEditMode="relative" rAng="11858397" ptsTypes="fffffffffffffffff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66" y="-350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61111E-6 2.22222E-6 C -0.08698 0.01319 -0.15052 -0.03982 -0.2118 -0.1213 C -0.3276 -0.27685 -0.34045 -0.53519 -0.22204 -0.68125 C -0.11562 -0.82477 0.06216 -0.83148 0.16754 -0.68148 C 0.26389 -0.54167 0.2783 -0.32477 0.17726 -0.19468 C 0.08368 -0.07847 -0.06371 -0.06783 -0.15243 -0.19514 C -0.23784 -0.31158 -0.25156 -0.49398 -0.16649 -0.59977 C -0.08941 -0.69537 0.03438 -0.70834 0.10782 -0.60371 C 0.17743 -0.51482 0.19063 -0.36829 0.12084 -0.27408 C 0.05868 -0.19838 -0.03906 -0.18334 -0.096 -0.26945 C -0.14843 -0.33982 -0.16076 -0.45278 -0.1085 -0.52084 C -0.06371 -0.58102 0.00695 -0.59028 0.04879 -0.5331 C 0.08577 -0.48287 0.1007 -0.40602 0.06355 -0.35834 C 0.03785 -0.32408 -0.00868 -0.30718 -0.03906 -0.34167 C -0.05711 -0.37153 -0.07118 -0.4132 -0.05121 -0.44028 C -0.03923 -0.45996 -0.02395 -0.46852 -0.0092 -0.45834 C -3.61111E-6 -0.45047 0.00122 -0.4463 0.00486 -0.43704 " pathEditMode="relative" rAng="13821772" ptsTypes="fffffffffffffffff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97" y="-4238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4.07407E-6 C -0.07951 -0.04862 -0.11354 -0.1375 -0.13437 -0.24954 C -0.17291 -0.46227 -0.08385 -0.69237 0.07396 -0.73565 C 0.22032 -0.78519 0.37518 -0.66783 0.40712 -0.4676 C 0.43559 -0.28172 0.36389 -0.08612 0.22674 -0.04422 C 0.10209 -0.00903 -0.0283 -0.10162 -0.05486 -0.27176 C -0.08281 -0.43033 -0.02378 -0.59584 0.08976 -0.62778 C 0.19271 -0.65625 0.30382 -0.58241 0.32622 -0.4419 C 0.35122 -0.31806 0.30573 -0.18334 0.2092 -0.15093 C 0.12691 -0.1294 0.03768 -0.1838 0.0224 -0.29653 C 0.00469 -0.39283 0.03785 -0.49769 0.10886 -0.52014 C 0.17049 -0.54098 0.23438 -0.50024 0.24809 -0.42269 C 0.26042 -0.35394 0.24358 -0.27778 0.19323 -0.2625 C 0.15782 -0.25093 0.11129 -0.26852 0.09896 -0.31899 C 0.09497 -0.35695 0.09931 -0.40232 0.12657 -0.41181 C 0.14462 -0.42014 0.16094 -0.41737 0.16962 -0.39792 C 0.17431 -0.38496 0.17379 -0.38079 0.17344 -0.37037 " pathEditMode="relative" rAng="-5911609" ptsTypes="fffffffffffffffff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3907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35 0.01713 C -0.05469 -0.07407 -0.05521 -0.1743 -0.0349 -0.28611 C 0.00243 -0.49838 0.15989 -0.64953 0.31475 -0.59305 C 0.46232 -0.5493 0.56024 -0.35069 0.52048 -0.15324 C 0.48264 0.02963 0.3526 0.16112 0.21632 0.11528 C 0.09409 0.06968 0.00885 -0.09027 0.0434 -0.25787 C 0.07204 -0.41574 0.18073 -0.52685 0.2927 -0.48726 C 0.39375 -0.45162 0.46753 -0.31782 0.43993 -0.17986 C 0.42048 -0.05463 0.33402 0.03912 0.23698 0.00903 C 0.15642 -0.02199 0.096 -0.12314 0.11979 -0.23356 C 0.13732 -0.32916 0.20225 -0.40347 0.27343 -0.37986 C 0.33472 -0.36134 0.3776 -0.28634 0.36389 -0.20902 C 0.35139 -0.14097 0.31111 -0.0831 0.26041 -0.0993 C 0.22534 -0.11041 0.18975 -0.15486 0.19618 -0.20717 C 0.20503 -0.24282 0.22448 -0.28194 0.25191 -0.27291 C 0.27083 -0.2699 0.28454 -0.25694 0.28593 -0.23541 C 0.28524 -0.2206 0.28333 -0.21643 0.27951 -0.20717 " pathEditMode="relative" rAng="-69094021" ptsTypes="fffffffffffffffff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57" y="-2706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61111E-6 1.48148E-6 C -0.00868 -0.11343 0.03073 -0.19607 0.09149 -0.27315 C 0.20677 -0.41968 0.39583 -0.43009 0.50139 -0.27222 C 0.60573 -0.13056 0.60729 0.10324 0.49652 0.23611 C 0.39236 0.35903 0.23333 0.37268 0.13958 0.23657 C 0.05694 0.11134 0.05052 -0.08148 0.14479 -0.19352 C 0.23125 -0.30185 0.36441 -0.31458 0.4408 -0.20162 C 0.51024 -0.09954 0.51788 0.06342 0.4401 0.15694 C 0.37448 0.24514 0.26632 0.25995 0.19878 0.16481 C 0.14461 0.08125 0.13489 -0.04491 0.19809 -0.11852 C 0.25052 -0.1838 0.3335 -0.19815 0.38229 -0.12708 C 0.42552 -0.06783 0.43142 0.02407 0.38958 0.07754 C 0.35191 0.1243 0.29618 0.14282 0.26041 0.09305 C 0.23611 0.05879 0.22482 -0.00371 0.25052 -0.04167 C 0.2717 -0.06482 0.30347 -0.08264 0.32257 -0.05556 C 0.33698 -0.03935 0.34288 -0.01829 0.33559 -0.0007 C 0.32934 0.01134 0.32604 0.01366 0.31909 0.01805 " pathEditMode="relative" rAng="-88710264" ptsTypes="fffffffffffffffff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28" y="-428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16667E-6 -0.02477 C 0.04739 -0.12315 0.11788 -0.15602 0.20312 -0.1662 C 0.36493 -0.18542 0.52031 -0.03194 0.52934 0.18472 C 0.54479 0.3875 0.43489 0.57708 0.28333 0.58912 C 0.14166 0.59861 0.00833 0.47431 -0.00122 0.28449 C -0.00747 0.11296 0.07916 -0.04699 0.20763 -0.05694 C 0.32812 -0.06991 0.44027 0.03357 0.44687 0.18912 C 0.45364 0.33056 0.38246 0.46806 0.27569 0.47755 C 0.18159 0.49236 0.08836 0.41158 0.08003 0.27732 C 0.07656 0.16343 0.12899 0.05417 0.21441 0.04908 C 0.28732 0.04144 0.35972 0.1007 0.36545 0.19931 C 0.37152 0.28426 0.33229 0.36296 0.27361 0.37037 C 0.22135 0.37593 0.16805 0.34306 0.16336 0.27245 C 0.16024 0.22431 0.1809 0.16412 0.21961 0.15533 C 0.24757 0.15509 0.28107 0.16806 0.28368 0.20579 C 0.2875 0.23125 0.28177 0.25301 0.2677 0.26134 C 0.25711 0.26551 0.25347 0.26435 0.24566 0.26227 " pathEditMode="relative" rAng="0" ptsTypes="fffffffffffffffff">
                                      <p:cBhvr>
                                        <p:cTn id="5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58" y="2312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139 -0.00579 C 0.07639 -0.06042 0.14966 -0.04144 0.22743 0.00625 C 0.37518 0.09652 0.45278 0.33217 0.37969 0.52615 C 0.31754 0.7125 0.15122 0.80347 0.01545 0.71412 C -0.11076 0.62824 -0.18038 0.43287 -0.1177 0.26157 C -0.05937 0.10856 0.07535 0.02708 0.1908 0.10393 C 0.3 0.17222 0.35868 0.33634 0.30643 0.47523 C 0.25955 0.60254 0.14653 0.675 0.05052 0.61203 C -0.03663 0.56203 -0.0875 0.43125 -0.04479 0.30902 C -0.00503 0.20787 0.08108 0.14791 0.15695 0.20046 C 0.22327 0.2419 0.26389 0.34097 0.23195 0.43055 C 0.20556 0.5081 0.14219 0.55069 0.08855 0.51852 C 0.04115 0.48819 0.00712 0.4243 0.02952 0.35972 C 0.04462 0.3162 0.08507 0.27685 0.12188 0.2956 C 0.14618 0.31389 0.17032 0.34791 0.15851 0.38217 C 0.15261 0.40602 0.13959 0.42152 0.12396 0.41944 C 0.11337 0.41597 0.11059 0.41319 0.10469 0.40555 " pathEditMode="relative" rAng="1792007" ptsTypes="fffffffffffffffff">
                                      <p:cBhvr>
                                        <p:cTn id="6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70" y="3782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decel="86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64800000">
                                      <p:cBhvr>
                                        <p:cTn id="72" dur="3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338241" y="692696"/>
            <a:ext cx="864096" cy="1250369"/>
            <a:chOff x="1403648" y="1270944"/>
            <a:chExt cx="936103" cy="1250369"/>
          </a:xfrm>
        </p:grpSpPr>
        <p:pic>
          <p:nvPicPr>
            <p:cNvPr id="5" name="Picture 8" descr="C:\Users\kuznetsov-an-120808\Downloads\argu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403648" y="1998093"/>
              <a:ext cx="9361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Аргус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2007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Группа 20"/>
          <p:cNvGrpSpPr/>
          <p:nvPr/>
        </p:nvGrpSpPr>
        <p:grpSpPr>
          <a:xfrm>
            <a:off x="2843808" y="692696"/>
            <a:ext cx="1228220" cy="1252553"/>
            <a:chOff x="2987824" y="1268760"/>
            <a:chExt cx="1228220" cy="1252553"/>
          </a:xfrm>
        </p:grpSpPr>
        <p:pic>
          <p:nvPicPr>
            <p:cNvPr id="6" name="Picture 9" descr="C:\Users\kuznetsov-an-120808\Downloads\mercu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1597" y="1268760"/>
              <a:ext cx="779846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87824" y="1998093"/>
              <a:ext cx="12282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Меркурий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Группа 21"/>
          <p:cNvGrpSpPr/>
          <p:nvPr/>
        </p:nvGrpSpPr>
        <p:grpSpPr>
          <a:xfrm>
            <a:off x="4519042" y="5157192"/>
            <a:ext cx="814647" cy="1250369"/>
            <a:chOff x="4898552" y="1270944"/>
            <a:chExt cx="814647" cy="1250369"/>
          </a:xfrm>
        </p:grpSpPr>
        <p:pic>
          <p:nvPicPr>
            <p:cNvPr id="7" name="Picture 10" descr="C:\Users\kuznetsov-an-120808\Downloads\iren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8552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898552" y="1998093"/>
              <a:ext cx="8146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Ирена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" name="Группа 22"/>
          <p:cNvGrpSpPr/>
          <p:nvPr/>
        </p:nvGrpSpPr>
        <p:grpSpPr>
          <a:xfrm>
            <a:off x="4463342" y="670609"/>
            <a:ext cx="936602" cy="1252553"/>
            <a:chOff x="6618996" y="1268760"/>
            <a:chExt cx="936602" cy="1252553"/>
          </a:xfrm>
        </p:grpSpPr>
        <p:pic>
          <p:nvPicPr>
            <p:cNvPr id="8" name="Picture 11" descr="C:\Users\kuznetsov-an-120808\Downloads\Adobe_Cs5_png__s_and_psd_by_osdx\Blank png\ps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9330" y="1268760"/>
              <a:ext cx="685081" cy="683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6618996" y="1998093"/>
              <a:ext cx="9366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Цербер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Группа 23"/>
          <p:cNvGrpSpPr/>
          <p:nvPr/>
        </p:nvGrpSpPr>
        <p:grpSpPr>
          <a:xfrm>
            <a:off x="1627836" y="692696"/>
            <a:ext cx="779847" cy="1230466"/>
            <a:chOff x="1475656" y="3933055"/>
            <a:chExt cx="779847" cy="1230466"/>
          </a:xfrm>
        </p:grpSpPr>
        <p:pic>
          <p:nvPicPr>
            <p:cNvPr id="9" name="Picture 12" descr="C:\Users\kuznetsov-an-120808\Downloads\vesta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3933055"/>
              <a:ext cx="779847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515214" y="4640301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Веста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3" name="Группа 24"/>
          <p:cNvGrpSpPr/>
          <p:nvPr/>
        </p:nvGrpSpPr>
        <p:grpSpPr>
          <a:xfrm>
            <a:off x="5955067" y="5157192"/>
            <a:ext cx="892614" cy="1296144"/>
            <a:chOff x="3131840" y="3933055"/>
            <a:chExt cx="892614" cy="1196494"/>
          </a:xfrm>
        </p:grpSpPr>
        <p:pic>
          <p:nvPicPr>
            <p:cNvPr id="10" name="Picture 13" descr="C:\Users\kuznetsov-an-120808\Downloads\licens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933055"/>
              <a:ext cx="779848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3144598" y="4606329"/>
              <a:ext cx="879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Гермес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4" name="Группа 25"/>
          <p:cNvGrpSpPr/>
          <p:nvPr/>
        </p:nvGrpSpPr>
        <p:grpSpPr>
          <a:xfrm>
            <a:off x="323528" y="2924944"/>
            <a:ext cx="867866" cy="1283810"/>
            <a:chOff x="5123441" y="3861049"/>
            <a:chExt cx="867866" cy="1283810"/>
          </a:xfrm>
        </p:grpSpPr>
        <p:pic>
          <p:nvPicPr>
            <p:cNvPr id="11" name="Picture 14" descr="C:\Users\kuznetsov-an-120808\Downloads\assol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4592" y="3861049"/>
              <a:ext cx="861936" cy="75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123441" y="4621639"/>
              <a:ext cx="8678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Ассоль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2011 - 2013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" name="Группа 26"/>
          <p:cNvGrpSpPr/>
          <p:nvPr/>
        </p:nvGrpSpPr>
        <p:grpSpPr>
          <a:xfrm>
            <a:off x="1403648" y="2935960"/>
            <a:ext cx="1372492" cy="1573160"/>
            <a:chOff x="6360023" y="3861048"/>
            <a:chExt cx="1372492" cy="1573160"/>
          </a:xfrm>
        </p:grpSpPr>
        <p:pic>
          <p:nvPicPr>
            <p:cNvPr id="12" name="Picture 15" descr="C:\Users\kuznetsov-an-120808\Downloads\ereception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3908" y="3861048"/>
              <a:ext cx="861936" cy="75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6360023" y="4633989"/>
              <a:ext cx="1372492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Справочная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" name="Группа 27"/>
          <p:cNvGrpSpPr/>
          <p:nvPr/>
        </p:nvGrpSpPr>
        <p:grpSpPr>
          <a:xfrm>
            <a:off x="323528" y="5152749"/>
            <a:ext cx="831079" cy="1364175"/>
            <a:chOff x="2252358" y="4734487"/>
            <a:chExt cx="831079" cy="1364175"/>
          </a:xfrm>
        </p:grpSpPr>
        <p:pic>
          <p:nvPicPr>
            <p:cNvPr id="29" name="Picture 16" descr="C:\Users\kuznetsov-an-120808\Downloads\Adobe_Cs5_png__s_and_psd_by_osdx\Blank png\en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358" y="4734487"/>
              <a:ext cx="831079" cy="822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26168" y="5575442"/>
              <a:ext cx="6834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Икар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Группа 30"/>
          <p:cNvGrpSpPr/>
          <p:nvPr/>
        </p:nvGrpSpPr>
        <p:grpSpPr>
          <a:xfrm>
            <a:off x="2896682" y="5152749"/>
            <a:ext cx="1152303" cy="1516611"/>
            <a:chOff x="1014298" y="3576704"/>
            <a:chExt cx="1152303" cy="1516611"/>
          </a:xfrm>
        </p:grpSpPr>
        <p:pic>
          <p:nvPicPr>
            <p:cNvPr id="1027" name="Picture 3" descr="C:\Users\kuznetsov-an-120808\Downloads\Adobe_Cs5_png__s_and_psd_by_osdx\Blank png\lr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0064" y="3576704"/>
              <a:ext cx="677640" cy="677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1014298" y="4293096"/>
              <a:ext cx="1152303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Кадровая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2006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Группа 31"/>
          <p:cNvGrpSpPr/>
          <p:nvPr/>
        </p:nvGrpSpPr>
        <p:grpSpPr>
          <a:xfrm>
            <a:off x="1619588" y="5152748"/>
            <a:ext cx="864096" cy="1444603"/>
            <a:chOff x="3890776" y="3860748"/>
            <a:chExt cx="864096" cy="1316856"/>
          </a:xfrm>
        </p:grpSpPr>
        <p:pic>
          <p:nvPicPr>
            <p:cNvPr id="1028" name="Picture 4" descr="C:\Users\kuznetsov-an-120808\Downloads\Adobe_Cs5_png__s_and_psd_by_osdx\Blank png\ai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868" y="3860748"/>
              <a:ext cx="743745" cy="74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3890776" y="4654384"/>
              <a:ext cx="8640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Тор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Группа 33"/>
          <p:cNvGrpSpPr/>
          <p:nvPr/>
        </p:nvGrpSpPr>
        <p:grpSpPr>
          <a:xfrm>
            <a:off x="5925634" y="614099"/>
            <a:ext cx="922047" cy="1301067"/>
            <a:chOff x="4493596" y="2400138"/>
            <a:chExt cx="922047" cy="1301067"/>
          </a:xfrm>
        </p:grpSpPr>
        <p:pic>
          <p:nvPicPr>
            <p:cNvPr id="1029" name="Picture 5" descr="C:\Users\kuznetsov-an-120808\Downloads\Adobe_Cs5_png__s_and_psd_by_osdx\Blank png\ct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04" y="2400138"/>
              <a:ext cx="745467" cy="741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4493596" y="3177985"/>
              <a:ext cx="9220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Сирано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0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72008"/>
            <a:ext cx="9144000" cy="548680"/>
          </a:xfrm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ru-RU" sz="2400" dirty="0" smtClean="0">
                <a:solidFill>
                  <a:schemeClr val="tx1"/>
                </a:solidFill>
              </a:rPr>
              <a:t>Специализированные компоненты </a:t>
            </a:r>
            <a:r>
              <a:rPr lang="ru-RU" sz="2400" b="1" dirty="0" err="1" smtClean="0">
                <a:solidFill>
                  <a:schemeClr val="tx1"/>
                </a:solidFill>
              </a:rPr>
              <a:t>Ветис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2" name="Подзаголовок 6"/>
          <p:cNvSpPr txBox="1">
            <a:spLocks/>
          </p:cNvSpPr>
          <p:nvPr/>
        </p:nvSpPr>
        <p:spPr>
          <a:xfrm>
            <a:off x="0" y="4509120"/>
            <a:ext cx="9144000" cy="5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271463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Справочники и реестры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Подзаголовок 6"/>
          <p:cNvSpPr txBox="1">
            <a:spLocks/>
          </p:cNvSpPr>
          <p:nvPr/>
        </p:nvSpPr>
        <p:spPr>
          <a:xfrm>
            <a:off x="179512" y="2276872"/>
            <a:ext cx="8964488" cy="54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Информационные компоненты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09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Актуальный правовой статус</a:t>
            </a:r>
            <a:endParaRPr lang="ru-RU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58006" y="1926481"/>
            <a:ext cx="864096" cy="1250369"/>
            <a:chOff x="1403648" y="1270944"/>
            <a:chExt cx="936103" cy="1250369"/>
          </a:xfrm>
        </p:grpSpPr>
        <p:pic>
          <p:nvPicPr>
            <p:cNvPr id="9" name="Picture 8" descr="C:\Users\kuznetsov-an-120808\Downloads\argu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403648" y="1998093"/>
              <a:ext cx="9361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Аргус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2007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74676" y="3160292"/>
            <a:ext cx="3230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Электронный паспорт: </a:t>
            </a:r>
          </a:p>
          <a:p>
            <a:r>
              <a:rPr lang="ru-RU" sz="1400" b="1" dirty="0" smtClean="0"/>
              <a:t>ФС-7711</a:t>
            </a:r>
            <a:r>
              <a:rPr lang="ru-RU" sz="1400" dirty="0" smtClean="0"/>
              <a:t> № </a:t>
            </a:r>
            <a:r>
              <a:rPr lang="ru-RU" sz="1400" b="1" dirty="0" smtClean="0"/>
              <a:t>0097</a:t>
            </a:r>
            <a:r>
              <a:rPr lang="ru-RU" sz="1400" dirty="0" smtClean="0"/>
              <a:t> </a:t>
            </a:r>
            <a:r>
              <a:rPr lang="ru-RU" sz="1400" dirty="0"/>
              <a:t>от 25.07.2011</a:t>
            </a:r>
            <a:endParaRPr lang="ru-RU" sz="1400" dirty="0" smtClean="0"/>
          </a:p>
          <a:p>
            <a:r>
              <a:rPr lang="en-US" sz="1400" dirty="0"/>
              <a:t>http://www.rsoc.ru/it/register/?id=90035</a:t>
            </a:r>
            <a:endParaRPr lang="ru-RU" sz="1400" dirty="0"/>
          </a:p>
        </p:txBody>
      </p:sp>
      <p:grpSp>
        <p:nvGrpSpPr>
          <p:cNvPr id="5" name="Группа 20"/>
          <p:cNvGrpSpPr/>
          <p:nvPr/>
        </p:nvGrpSpPr>
        <p:grpSpPr>
          <a:xfrm>
            <a:off x="2170295" y="4232523"/>
            <a:ext cx="1228220" cy="1252553"/>
            <a:chOff x="2987824" y="1268760"/>
            <a:chExt cx="1228220" cy="1252553"/>
          </a:xfrm>
        </p:grpSpPr>
        <p:pic>
          <p:nvPicPr>
            <p:cNvPr id="13" name="Picture 9" descr="C:\Users\kuznetsov-an-120808\Downloads\mercu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1597" y="1268760"/>
              <a:ext cx="779846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87824" y="1998093"/>
              <a:ext cx="12282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Меркурий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74676" y="5545044"/>
            <a:ext cx="3230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Электронный паспорт: </a:t>
            </a:r>
          </a:p>
          <a:p>
            <a:r>
              <a:rPr lang="ru-RU" sz="1400" b="1" dirty="0" smtClean="0"/>
              <a:t>ФС-7711</a:t>
            </a:r>
            <a:r>
              <a:rPr lang="ru-RU" sz="1400" dirty="0" smtClean="0"/>
              <a:t> № </a:t>
            </a:r>
            <a:r>
              <a:rPr lang="ru-RU" sz="1400" b="1" dirty="0" smtClean="0"/>
              <a:t>0183</a:t>
            </a:r>
            <a:r>
              <a:rPr lang="ru-RU" sz="1400" dirty="0" smtClean="0"/>
              <a:t> </a:t>
            </a:r>
            <a:r>
              <a:rPr lang="ru-RU" sz="1400" dirty="0"/>
              <a:t>от </a:t>
            </a:r>
            <a:r>
              <a:rPr lang="ru-RU" sz="1400" dirty="0" smtClean="0"/>
              <a:t>27.12.2011</a:t>
            </a:r>
          </a:p>
          <a:p>
            <a:r>
              <a:rPr lang="en-US" sz="1400" dirty="0"/>
              <a:t>http://www.rsoc.ru/it/register/?</a:t>
            </a:r>
            <a:r>
              <a:rPr lang="en-US" sz="1400" dirty="0" smtClean="0"/>
              <a:t>id=9003</a:t>
            </a:r>
            <a:r>
              <a:rPr lang="ru-RU" sz="1400" dirty="0" smtClean="0"/>
              <a:t>7</a:t>
            </a:r>
            <a:endParaRPr lang="ru-RU" sz="1400" dirty="0"/>
          </a:p>
        </p:txBody>
      </p:sp>
      <p:grpSp>
        <p:nvGrpSpPr>
          <p:cNvPr id="6" name="Группа 23"/>
          <p:cNvGrpSpPr/>
          <p:nvPr/>
        </p:nvGrpSpPr>
        <p:grpSpPr>
          <a:xfrm>
            <a:off x="5971496" y="1916832"/>
            <a:ext cx="779847" cy="1230466"/>
            <a:chOff x="1475656" y="3933055"/>
            <a:chExt cx="779847" cy="1230466"/>
          </a:xfrm>
        </p:grpSpPr>
        <p:pic>
          <p:nvPicPr>
            <p:cNvPr id="17" name="Picture 12" descr="C:\Users\kuznetsov-an-120808\Downloads\vest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3933055"/>
              <a:ext cx="779847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515214" y="4640301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Веста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797628" y="3180328"/>
            <a:ext cx="3230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Электронный паспорт: </a:t>
            </a:r>
          </a:p>
          <a:p>
            <a:r>
              <a:rPr lang="ru-RU" sz="1400" b="1" dirty="0" smtClean="0"/>
              <a:t>ФС-7711</a:t>
            </a:r>
            <a:r>
              <a:rPr lang="ru-RU" sz="1400" dirty="0" smtClean="0"/>
              <a:t> № </a:t>
            </a:r>
            <a:r>
              <a:rPr lang="ru-RU" sz="1400" b="1" dirty="0" smtClean="0"/>
              <a:t>0184</a:t>
            </a:r>
            <a:r>
              <a:rPr lang="ru-RU" sz="1400" dirty="0" smtClean="0"/>
              <a:t> </a:t>
            </a:r>
            <a:r>
              <a:rPr lang="ru-RU" sz="1400" dirty="0"/>
              <a:t>от </a:t>
            </a:r>
            <a:r>
              <a:rPr lang="ru-RU" sz="1400" dirty="0" smtClean="0"/>
              <a:t>27.12.2011</a:t>
            </a:r>
          </a:p>
          <a:p>
            <a:r>
              <a:rPr lang="en-US" sz="1400" dirty="0"/>
              <a:t>http://www.rsoc.ru/it/register/?</a:t>
            </a:r>
            <a:r>
              <a:rPr lang="en-US" sz="1400" dirty="0" smtClean="0"/>
              <a:t>id=900</a:t>
            </a:r>
            <a:r>
              <a:rPr lang="ru-RU" sz="1400" dirty="0" smtClean="0"/>
              <a:t>42</a:t>
            </a:r>
            <a:endParaRPr lang="ru-RU" sz="1400" dirty="0"/>
          </a:p>
        </p:txBody>
      </p:sp>
      <p:grpSp>
        <p:nvGrpSpPr>
          <p:cNvPr id="7" name="Группа 24"/>
          <p:cNvGrpSpPr/>
          <p:nvPr/>
        </p:nvGrpSpPr>
        <p:grpSpPr>
          <a:xfrm>
            <a:off x="5915112" y="4232523"/>
            <a:ext cx="892614" cy="1296144"/>
            <a:chOff x="3131840" y="3933055"/>
            <a:chExt cx="892614" cy="1196494"/>
          </a:xfrm>
        </p:grpSpPr>
        <p:pic>
          <p:nvPicPr>
            <p:cNvPr id="21" name="Picture 13" descr="C:\Users\kuznetsov-an-120808\Downloads\licens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933055"/>
              <a:ext cx="779848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3144598" y="4606329"/>
              <a:ext cx="879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Гермес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797628" y="5600675"/>
            <a:ext cx="3230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Электронный паспорт: </a:t>
            </a:r>
          </a:p>
          <a:p>
            <a:r>
              <a:rPr lang="ru-RU" sz="1400" b="1" dirty="0" smtClean="0"/>
              <a:t>ФС-7711</a:t>
            </a:r>
            <a:r>
              <a:rPr lang="ru-RU" sz="1400" dirty="0" smtClean="0"/>
              <a:t> № </a:t>
            </a:r>
            <a:r>
              <a:rPr lang="ru-RU" sz="1400" b="1" dirty="0" smtClean="0"/>
              <a:t>0193</a:t>
            </a:r>
            <a:r>
              <a:rPr lang="ru-RU" sz="1400" dirty="0" smtClean="0"/>
              <a:t> </a:t>
            </a:r>
            <a:r>
              <a:rPr lang="ru-RU" sz="1400" dirty="0"/>
              <a:t>от </a:t>
            </a:r>
            <a:r>
              <a:rPr lang="ru-RU" sz="1400" dirty="0" smtClean="0"/>
              <a:t>31.01.2012</a:t>
            </a:r>
          </a:p>
          <a:p>
            <a:r>
              <a:rPr lang="en-US" sz="1400" dirty="0"/>
              <a:t>http://www.rsoc.ru/it/register/?</a:t>
            </a:r>
            <a:r>
              <a:rPr lang="en-US" sz="1400" dirty="0" smtClean="0"/>
              <a:t>id=900</a:t>
            </a:r>
            <a:r>
              <a:rPr lang="ru-RU" sz="1400" dirty="0" smtClean="0"/>
              <a:t>43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126876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Федеральные Государственные Информационные Системы</a:t>
            </a:r>
          </a:p>
        </p:txBody>
      </p:sp>
    </p:spTree>
    <p:extLst>
      <p:ext uri="{BB962C8B-B14F-4D97-AF65-F5344CB8AC3E}">
        <p14:creationId xmlns:p14="http://schemas.microsoft.com/office/powerpoint/2010/main" xmlns="" val="4994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Пользователи </a:t>
            </a:r>
            <a:r>
              <a:rPr lang="ru-RU" dirty="0" err="1" smtClean="0"/>
              <a:t>Ветис</a:t>
            </a:r>
            <a:endParaRPr lang="ru-RU" dirty="0"/>
          </a:p>
        </p:txBody>
      </p:sp>
      <p:graphicFrame>
        <p:nvGraphicFramePr>
          <p:cNvPr id="6" name="Chart 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7516" y="1880473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- более </a:t>
            </a:r>
            <a:r>
              <a:rPr lang="ru-RU" sz="1600" b="1" dirty="0" smtClean="0"/>
              <a:t>14 000 </a:t>
            </a:r>
            <a:r>
              <a:rPr lang="ru-RU" sz="1600" dirty="0" smtClean="0"/>
              <a:t>пользователей госучреждений;</a:t>
            </a:r>
          </a:p>
          <a:p>
            <a:pPr>
              <a:buFontTx/>
              <a:buChar char="-"/>
            </a:pPr>
            <a:r>
              <a:rPr lang="ru-RU" sz="1600" b="1" dirty="0" smtClean="0"/>
              <a:t> 10</a:t>
            </a:r>
            <a:r>
              <a:rPr lang="ru-RU" sz="1600" dirty="0" smtClean="0"/>
              <a:t> </a:t>
            </a:r>
            <a:r>
              <a:rPr lang="ru-RU" sz="1600" dirty="0" smtClean="0"/>
              <a:t>новых пользователей </a:t>
            </a:r>
            <a:r>
              <a:rPr lang="ru-RU" sz="1600" dirty="0" smtClean="0"/>
              <a:t>госучреждений ежедневно;</a:t>
            </a:r>
          </a:p>
          <a:p>
            <a:pPr>
              <a:buFontTx/>
              <a:buChar char="-"/>
            </a:pPr>
            <a:r>
              <a:rPr lang="ru-RU" sz="1600" dirty="0" smtClean="0"/>
              <a:t> кроме этого, более </a:t>
            </a:r>
            <a:r>
              <a:rPr lang="ru-RU" sz="1600" b="1" dirty="0" smtClean="0"/>
              <a:t>65 000</a:t>
            </a:r>
            <a:r>
              <a:rPr lang="ru-RU" sz="1600" dirty="0" smtClean="0"/>
              <a:t> хозяйствующих субъектов.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Пользователи по учреждениям</a:t>
            </a:r>
            <a:endParaRPr lang="ru-RU" dirty="0"/>
          </a:p>
        </p:txBody>
      </p:sp>
      <p:graphicFrame>
        <p:nvGraphicFramePr>
          <p:cNvPr id="11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296211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886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Пользователи по системам</a:t>
            </a:r>
            <a:endParaRPr lang="ru-RU" dirty="0"/>
          </a:p>
        </p:txBody>
      </p:sp>
      <p:graphicFrame>
        <p:nvGraphicFramePr>
          <p:cNvPr id="13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588363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19617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Характеристики использования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000" dirty="0" smtClean="0"/>
              <a:t>В </a:t>
            </a:r>
            <a:r>
              <a:rPr lang="ru-RU" sz="3000" b="1" dirty="0" smtClean="0"/>
              <a:t>ИС Меркурий</a:t>
            </a:r>
            <a:r>
              <a:rPr lang="ru-RU" sz="3000" dirty="0" smtClean="0"/>
              <a:t> с начала использования оформлено более </a:t>
            </a:r>
            <a:r>
              <a:rPr lang="ru-RU" sz="3000" b="1" dirty="0" smtClean="0"/>
              <a:t>550 000</a:t>
            </a:r>
            <a:r>
              <a:rPr lang="ru-RU" sz="3000" dirty="0" smtClean="0"/>
              <a:t> ВСД. Ежедневно оформляется по </a:t>
            </a:r>
            <a:r>
              <a:rPr lang="ru-RU" sz="3000" b="1" dirty="0" smtClean="0"/>
              <a:t>500</a:t>
            </a:r>
            <a:r>
              <a:rPr lang="ru-RU" sz="3000" dirty="0" smtClean="0"/>
              <a:t> ВСД.</a:t>
            </a:r>
          </a:p>
          <a:p>
            <a:endParaRPr lang="ru-RU" sz="3000" dirty="0" smtClean="0"/>
          </a:p>
          <a:p>
            <a:r>
              <a:rPr lang="ru-RU" sz="3000" dirty="0" smtClean="0"/>
              <a:t>В </a:t>
            </a:r>
            <a:r>
              <a:rPr lang="ru-RU" sz="3000" b="1" dirty="0" smtClean="0"/>
              <a:t>ИС Веста</a:t>
            </a:r>
            <a:r>
              <a:rPr lang="ru-RU" sz="3000" dirty="0" smtClean="0"/>
              <a:t> с начала использования оформлено более </a:t>
            </a:r>
            <a:r>
              <a:rPr lang="ru-RU" sz="3000" b="1" dirty="0" smtClean="0"/>
              <a:t>6 200 000</a:t>
            </a:r>
            <a:r>
              <a:rPr lang="ru-RU" sz="3000" dirty="0" smtClean="0"/>
              <a:t> исследований. Ежедневно оформляется более </a:t>
            </a:r>
            <a:r>
              <a:rPr lang="ru-RU" sz="3000" b="1" dirty="0" smtClean="0"/>
              <a:t>10 000</a:t>
            </a:r>
            <a:r>
              <a:rPr lang="ru-RU" sz="3000" dirty="0" smtClean="0"/>
              <a:t> исследований.</a:t>
            </a:r>
          </a:p>
          <a:p>
            <a:endParaRPr lang="ru-RU" sz="3000" dirty="0" smtClean="0"/>
          </a:p>
          <a:p>
            <a:r>
              <a:rPr lang="ru-RU" sz="3000" dirty="0" smtClean="0"/>
              <a:t>В </a:t>
            </a:r>
            <a:r>
              <a:rPr lang="ru-RU" sz="3000" b="1" dirty="0" smtClean="0"/>
              <a:t>ИС Аргус</a:t>
            </a:r>
            <a:r>
              <a:rPr lang="ru-RU" sz="3000" dirty="0" smtClean="0"/>
              <a:t> с начала использования оформлено более </a:t>
            </a:r>
            <a:r>
              <a:rPr lang="ru-RU" sz="3000" b="1" dirty="0" smtClean="0"/>
              <a:t>1 100 000</a:t>
            </a:r>
            <a:r>
              <a:rPr lang="ru-RU" sz="3000" dirty="0" smtClean="0"/>
              <a:t> записей журнала. Ежедневно оформляется около </a:t>
            </a:r>
            <a:r>
              <a:rPr lang="ru-RU" sz="3000" b="1" dirty="0" smtClean="0"/>
              <a:t>6</a:t>
            </a:r>
            <a:r>
              <a:rPr lang="ru-RU" sz="3000" b="1" dirty="0" smtClean="0"/>
              <a:t>00</a:t>
            </a:r>
            <a:r>
              <a:rPr lang="ru-RU" sz="3000" dirty="0" smtClean="0"/>
              <a:t> записей.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9617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9D1A40E-B329-49BA-97B1-A9A18342BF4F}" type="slidenum">
              <a:rPr lang="en-GB">
                <a:latin typeface="Arial" pitchFamily="34" charset="0"/>
              </a:rPr>
              <a:pPr/>
              <a:t>12</a:t>
            </a:fld>
            <a:endParaRPr lang="en-GB">
              <a:latin typeface="Arial" pitchFamily="34" charset="0"/>
            </a:endParaRPr>
          </a:p>
        </p:txBody>
      </p:sp>
      <p:graphicFrame>
        <p:nvGraphicFramePr>
          <p:cNvPr id="12315" name="Group 27"/>
          <p:cNvGraphicFramePr>
            <a:graphicFrameLocks noGrp="1"/>
          </p:cNvGraphicFramePr>
          <p:nvPr/>
        </p:nvGraphicFramePr>
        <p:xfrm>
          <a:off x="417513" y="2276872"/>
          <a:ext cx="8185150" cy="3916810"/>
        </p:xfrm>
        <a:graphic>
          <a:graphicData uri="http://schemas.openxmlformats.org/drawingml/2006/table">
            <a:tbl>
              <a:tblPr/>
              <a:tblGrid>
                <a:gridCol w="2727325"/>
                <a:gridCol w="2728912"/>
                <a:gridCol w="2728913"/>
              </a:tblGrid>
              <a:tr h="8572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Ручной режим</a:t>
                      </a:r>
                    </a:p>
                  </a:txBody>
                  <a:tcPr marL="90000" marR="90000" marT="62676" marB="46800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Автономный режим</a:t>
                      </a:r>
                    </a:p>
                  </a:txBody>
                  <a:tcPr marL="90000" marR="90000" marT="62676" marB="46800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Продукция (на ввоз)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Живые животные, корма и кормовые добавки, непищевая продукция и другое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Мясо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и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мясопродукция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пищевая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продукция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рыба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и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морепродукты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лекарственные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средства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мелкие домашние животные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Кол-во оформленных решений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2011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11336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(30%)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25324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(70%)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Кол-во оформленных решений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201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0917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28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29233 (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72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%)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 ИС Аргус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8799" y="18448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Сравнение</a:t>
            </a:r>
            <a:r>
              <a:rPr lang="en-GB" dirty="0" smtClean="0"/>
              <a:t> </a:t>
            </a:r>
            <a:r>
              <a:rPr lang="en-GB" dirty="0" err="1" smtClean="0"/>
              <a:t>ручного</a:t>
            </a:r>
            <a:r>
              <a:rPr lang="en-GB" dirty="0" smtClean="0"/>
              <a:t> и </a:t>
            </a:r>
            <a:r>
              <a:rPr lang="en-GB" dirty="0" err="1" smtClean="0"/>
              <a:t>автономного</a:t>
            </a:r>
            <a:r>
              <a:rPr lang="en-GB" dirty="0" smtClean="0"/>
              <a:t> </a:t>
            </a:r>
            <a:r>
              <a:rPr lang="en-GB" dirty="0" err="1" smtClean="0"/>
              <a:t>режимов</a:t>
            </a:r>
            <a:r>
              <a:rPr lang="ru-RU" dirty="0" smtClean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за</a:t>
            </a:r>
            <a:r>
              <a:rPr lang="en-GB" dirty="0" smtClean="0"/>
              <a:t> </a:t>
            </a:r>
            <a:r>
              <a:rPr lang="en-GB" dirty="0" smtClean="0"/>
              <a:t>2011</a:t>
            </a:r>
            <a:r>
              <a:rPr lang="en-US" dirty="0" smtClean="0"/>
              <a:t>/2012</a:t>
            </a:r>
            <a:r>
              <a:rPr lang="en-GB" dirty="0" smtClean="0"/>
              <a:t> </a:t>
            </a:r>
            <a:r>
              <a:rPr lang="en-GB" dirty="0" err="1" smtClean="0"/>
              <a:t>год</a:t>
            </a:r>
            <a:r>
              <a:rPr lang="ru-RU" dirty="0" err="1" smtClean="0"/>
              <a:t>ы</a:t>
            </a:r>
            <a:r>
              <a:rPr lang="en-GB" dirty="0" smtClean="0"/>
              <a:t>)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3096666"/>
            <a:ext cx="2152650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4900" y="3096666"/>
            <a:ext cx="2152650" cy="30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3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6925" y="3096666"/>
            <a:ext cx="2135188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31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18313" y="3096666"/>
            <a:ext cx="21463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8313" name="Text Box 9"/>
          <p:cNvSpPr txBox="1">
            <a:spLocks noChangeArrowheads="1"/>
          </p:cNvSpPr>
          <p:nvPr/>
        </p:nvSpPr>
        <p:spPr bwMode="auto">
          <a:xfrm>
            <a:off x="0" y="2520404"/>
            <a:ext cx="91440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dirty="0">
                <a:solidFill>
                  <a:schemeClr val="tx1"/>
                </a:solidFill>
              </a:rPr>
              <a:t>В </a:t>
            </a:r>
            <a:r>
              <a:rPr lang="ru-RU" sz="1400" b="1" dirty="0">
                <a:solidFill>
                  <a:schemeClr val="tx1"/>
                </a:solidFill>
              </a:rPr>
              <a:t>2013</a:t>
            </a:r>
            <a:r>
              <a:rPr lang="ru-RU" sz="1400" dirty="0">
                <a:solidFill>
                  <a:schemeClr val="tx1"/>
                </a:solidFill>
              </a:rPr>
              <a:t> году в системе «Меркурий» оформлено:</a:t>
            </a:r>
          </a:p>
          <a:p>
            <a:pPr>
              <a:lnSpc>
                <a:spcPct val="120000"/>
              </a:lnSpc>
            </a:pPr>
            <a:r>
              <a:rPr lang="ru-RU" sz="1400" dirty="0">
                <a:solidFill>
                  <a:schemeClr val="tx1"/>
                </a:solidFill>
              </a:rPr>
              <a:t>Форма 1: </a:t>
            </a:r>
            <a:r>
              <a:rPr lang="ru-RU" sz="1400" b="1" dirty="0">
                <a:solidFill>
                  <a:schemeClr val="tx1"/>
                </a:solidFill>
              </a:rPr>
              <a:t>2370</a:t>
            </a:r>
            <a:r>
              <a:rPr lang="ru-RU" sz="1400" dirty="0">
                <a:solidFill>
                  <a:schemeClr val="tx1"/>
                </a:solidFill>
              </a:rPr>
              <a:t>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Форма </a:t>
            </a:r>
            <a:r>
              <a:rPr lang="ru-RU" sz="1400" dirty="0">
                <a:solidFill>
                  <a:schemeClr val="tx1"/>
                </a:solidFill>
              </a:rPr>
              <a:t>2: </a:t>
            </a:r>
            <a:r>
              <a:rPr lang="ru-RU" sz="1400" b="1" dirty="0">
                <a:solidFill>
                  <a:schemeClr val="tx1"/>
                </a:solidFill>
              </a:rPr>
              <a:t>64251</a:t>
            </a:r>
            <a:r>
              <a:rPr lang="ru-RU" sz="1400" dirty="0">
                <a:solidFill>
                  <a:schemeClr val="tx1"/>
                </a:solidFill>
              </a:rPr>
              <a:t>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Форма </a:t>
            </a:r>
            <a:r>
              <a:rPr lang="ru-RU" sz="1400" dirty="0">
                <a:solidFill>
                  <a:schemeClr val="tx1"/>
                </a:solidFill>
              </a:rPr>
              <a:t>3: </a:t>
            </a:r>
            <a:r>
              <a:rPr lang="ru-RU" sz="1400" b="1" dirty="0">
                <a:solidFill>
                  <a:schemeClr val="tx1"/>
                </a:solidFill>
              </a:rPr>
              <a:t>9557</a:t>
            </a:r>
            <a:r>
              <a:rPr lang="ru-RU" sz="1400" dirty="0">
                <a:solidFill>
                  <a:schemeClr val="tx1"/>
                </a:solidFill>
              </a:rPr>
              <a:t>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Справка </a:t>
            </a:r>
            <a:r>
              <a:rPr lang="ru-RU" sz="1400" dirty="0">
                <a:solidFill>
                  <a:schemeClr val="tx1"/>
                </a:solidFill>
              </a:rPr>
              <a:t>4: </a:t>
            </a:r>
            <a:r>
              <a:rPr lang="ru-RU" sz="1400" b="1" dirty="0">
                <a:solidFill>
                  <a:schemeClr val="tx1"/>
                </a:solidFill>
              </a:rPr>
              <a:t>5508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98314" name="Picture 5" descr="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43119" y="1484784"/>
            <a:ext cx="2247746" cy="9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 ИС Меркурий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272808" cy="418058"/>
          </a:xfrm>
        </p:spPr>
        <p:txBody>
          <a:bodyPr>
            <a:normAutofit/>
          </a:bodyPr>
          <a:lstStyle/>
          <a:p>
            <a:pPr algn="l"/>
            <a:r>
              <a:rPr lang="ru-RU" sz="1200" b="1" dirty="0" smtClean="0"/>
              <a:t>Работа в подсистеме </a:t>
            </a:r>
            <a:r>
              <a:rPr lang="ru-RU" sz="1200" b="1" dirty="0" err="1" smtClean="0"/>
              <a:t>Меркурий.ГВЭ</a:t>
            </a:r>
            <a:r>
              <a:rPr lang="ru-RU" sz="1200" b="1" dirty="0" smtClean="0"/>
              <a:t> за 2012 - 2013 годы</a:t>
            </a:r>
            <a:endParaRPr lang="ru-RU" sz="1200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13652145"/>
              </p:ext>
            </p:extLst>
          </p:nvPr>
        </p:nvGraphicFramePr>
        <p:xfrm>
          <a:off x="899592" y="755892"/>
          <a:ext cx="7344816" cy="55356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6412"/>
                <a:gridCol w="1818446"/>
                <a:gridCol w="2059958"/>
              </a:tblGrid>
              <a:tr h="17775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Учреждение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Пользователей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ВСД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г. Москва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638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23530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Псковской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271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Московской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149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361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Волгоградской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108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Республике Башкортостан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88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Ростовской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85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Краснодарскому краю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69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Сахалинской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49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Республике Алтай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45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Камчатскому краю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44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Смоленской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32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Ханты-Мансийскому автономному округу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Ленинградской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Нижегородской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Омской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9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Тюменской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9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Тульской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6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Ставропольскому краю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Астраханской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Курганской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Саратовской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Республике Дагестан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Свердловской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Хабаровскому краю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Ямало-Ненецкому автономному округу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Белгородской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Магаданской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Тверской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Вологодской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Карачаево-Черкесской Республике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Ненецкому АО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Оренбургской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Республике Адыгея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155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Fcy;&amp;acy;&amp;jcy;&amp;lcy;:Shema-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7920880" cy="586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899592" y="274638"/>
            <a:ext cx="7272808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Прослеживаемость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перемещения поднадзорной продукции в </a:t>
            </a:r>
            <a:r>
              <a:rPr kumimoji="0" 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7" y="705470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err="1" smtClean="0"/>
              <a:t>Ветис</a:t>
            </a:r>
            <a:r>
              <a:rPr lang="ru-RU" sz="900" dirty="0" smtClean="0"/>
              <a:t> позволяет </a:t>
            </a:r>
            <a:r>
              <a:rPr lang="ru-RU" sz="900" dirty="0" smtClean="0"/>
              <a:t>решить одну из главных проблем в обеспечении пищевой и биологической безопасности страны - обеспечение сквозной </a:t>
            </a:r>
            <a:r>
              <a:rPr lang="ru-RU" sz="900" dirty="0" err="1" smtClean="0"/>
              <a:t>прослеживаемости</a:t>
            </a:r>
            <a:r>
              <a:rPr lang="ru-RU" sz="900" dirty="0" smtClean="0"/>
              <a:t> всей животноводческой продукции. Причем, позволяет решить не только в рамках Российской Федерации, но и на всей территории Таможенного Союза. 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xmlns="" val="271517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 развития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Электронная ветеринарная сертификация.</a:t>
            </a:r>
          </a:p>
          <a:p>
            <a:r>
              <a:rPr lang="ru-RU" dirty="0" smtClean="0"/>
              <a:t>Интеграция с внешними информационными системами ведомств: ФТС, </a:t>
            </a:r>
            <a:r>
              <a:rPr lang="ru-RU" dirty="0" err="1" smtClean="0"/>
              <a:t>Росрыболовство</a:t>
            </a:r>
            <a:r>
              <a:rPr lang="ru-RU" dirty="0" smtClean="0"/>
              <a:t>, ФНС, ЕАСУ</a:t>
            </a:r>
            <a:r>
              <a:rPr lang="en-US" dirty="0" smtClean="0"/>
              <a:t>-</a:t>
            </a:r>
            <a:r>
              <a:rPr lang="ru-RU" dirty="0" smtClean="0"/>
              <a:t>Казахстан, </a:t>
            </a:r>
            <a:r>
              <a:rPr lang="en-US" dirty="0" smtClean="0"/>
              <a:t>Traces-EU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Реестры хозяйствующих субъектов и поднадзорных объектов.</a:t>
            </a:r>
          </a:p>
          <a:p>
            <a:r>
              <a:rPr lang="ru-RU" dirty="0" smtClean="0"/>
              <a:t>Автоматизация учета юридически-значимых действий - Цербер.</a:t>
            </a:r>
          </a:p>
          <a:p>
            <a:r>
              <a:rPr lang="ru-RU" dirty="0" smtClean="0"/>
              <a:t>Автоматизация формирования отчетности - </a:t>
            </a:r>
            <a:r>
              <a:rPr lang="ru-RU" dirty="0" err="1" smtClean="0"/>
              <a:t>Ассоль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Поддержка принятия решения при установлении диагноза – </a:t>
            </a:r>
            <a:r>
              <a:rPr lang="ru-RU" dirty="0" err="1" smtClean="0"/>
              <a:t>Хэриотт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Автоматизация учета хозяйственной деятельности лабораторий – Веста.</a:t>
            </a:r>
          </a:p>
          <a:p>
            <a:r>
              <a:rPr lang="ru-RU" dirty="0" smtClean="0"/>
              <a:t>Автоматизация учета результатов ВСЭ – Меркурий и Веста.</a:t>
            </a:r>
          </a:p>
          <a:p>
            <a:r>
              <a:rPr lang="ru-RU" dirty="0" smtClean="0"/>
              <a:t>Автоматизация раннего оповещения – Сирано.</a:t>
            </a:r>
          </a:p>
          <a:p>
            <a:r>
              <a:rPr lang="ru-RU" dirty="0" smtClean="0"/>
              <a:t>и т.д….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24031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42900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</a:t>
            </a:r>
          </a:p>
          <a:p>
            <a:pPr algn="ctr"/>
            <a:r>
              <a:rPr lang="en-US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help.vetrf.ru</a:t>
            </a:r>
            <a:endParaRPr lang="ru-RU" sz="7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44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2317</TotalTime>
  <Words>756</Words>
  <Application>Microsoft Office PowerPoint</Application>
  <PresentationFormat>Экран (4:3)</PresentationFormat>
  <Paragraphs>286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Ветис</vt:lpstr>
      <vt:lpstr>План доклада</vt:lpstr>
      <vt:lpstr>Слайд 3</vt:lpstr>
      <vt:lpstr>Слайд 4</vt:lpstr>
      <vt:lpstr>Слайд 5</vt:lpstr>
      <vt:lpstr>Слайд 6</vt:lpstr>
      <vt:lpstr>Актуальный правовой статус</vt:lpstr>
      <vt:lpstr>Пользователи Ветис</vt:lpstr>
      <vt:lpstr>Пользователи по учреждениям</vt:lpstr>
      <vt:lpstr>Пользователи по системам</vt:lpstr>
      <vt:lpstr>Характеристики использования</vt:lpstr>
      <vt:lpstr>Использование ИС Аргус</vt:lpstr>
      <vt:lpstr>Использование ИС Меркурий</vt:lpstr>
      <vt:lpstr>Работа в подсистеме Меркурий.ГВЭ за 2012 - 2013 годы</vt:lpstr>
      <vt:lpstr>Слайд 15</vt:lpstr>
      <vt:lpstr>Планы развития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kuznetsov-an-120808</dc:creator>
  <cp:lastModifiedBy>Osminin</cp:lastModifiedBy>
  <cp:revision>112</cp:revision>
  <dcterms:created xsi:type="dcterms:W3CDTF">2013-06-21T06:41:49Z</dcterms:created>
  <dcterms:modified xsi:type="dcterms:W3CDTF">2013-06-24T20:50:45Z</dcterms:modified>
</cp:coreProperties>
</file>