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272" r:id="rId3"/>
    <p:sldId id="273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13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1" r:id="rId23"/>
    <p:sldId id="310" r:id="rId24"/>
    <p:sldId id="312" r:id="rId25"/>
    <p:sldId id="29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8F7F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00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1234D-FBAB-4E67-A932-AF0B8B30578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3A4E6-D6A4-45AD-8D3D-2D396A9D5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99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32B-3291-474A-BBDC-1F7DF4707212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522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C7ED1-62A1-4F82-BD00-46B39E467445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208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5F96-60EB-4471-88C1-2B8025210897}" type="datetime1">
              <a:rPr lang="ru-RU" smtClean="0"/>
              <a:pPr/>
              <a:t>26.06.2013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846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B94D-AFC7-4D79-B1ED-C354E6A4BD1D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204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2E3A-C63C-437D-9461-C608DEF4826E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611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A3A1-D614-4C5B-BC5C-81DC590F17BF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2622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D59-7825-4248-9FCD-23A5DF461FC1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962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4DC-9857-4D3C-9725-2BC0E04EDA0B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275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0A2A-2AEA-4652-816D-C7605FA7E251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50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197C-62E9-4957-89A9-4D563ECCDA8F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64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D842-D48F-4994-8BAB-B8B7AB2DD8F8}" type="datetime1">
              <a:rPr lang="ru-RU" smtClean="0"/>
              <a:pPr/>
              <a:t>26.06.2013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201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8252AE2-383C-42D7-9DD6-E179375C2AA5}" type="datetime1">
              <a:rPr lang="ru-RU" smtClean="0"/>
              <a:pPr/>
              <a:t>26.06.2013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8822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EFC7E-42E7-40A8-BE26-6F469B837FA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5" descr="E:\WORK\ребрендинг VETRF\номер страницы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9953" b="51944"/>
          <a:stretch>
            <a:fillRect/>
          </a:stretch>
        </p:blipFill>
        <p:spPr bwMode="auto">
          <a:xfrm>
            <a:off x="7740352" y="5633016"/>
            <a:ext cx="1403648" cy="1224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5148064" y="6453336"/>
            <a:ext cx="3168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ФГБУ «ВНИИЗЖ»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604448" y="6403099"/>
            <a:ext cx="463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3854E6-1B7F-47EA-9170-055B6FD6ED6A}" type="slidenum">
              <a:rPr lang="ru-RU" sz="1200" b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 algn="r"/>
              <a:t>‹#›</a:t>
            </a:fld>
            <a:endParaRPr lang="ru-RU" sz="1200" b="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565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23036" y="3429000"/>
            <a:ext cx="7772400" cy="720079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Веста	</a:t>
            </a:r>
            <a:endParaRPr lang="ru-RU" sz="44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23036" y="4077072"/>
            <a:ext cx="7704856" cy="864096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Система автоматизации учета лабораторных исследований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2403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План доклада</a:t>
            </a:r>
            <a:endParaRPr lang="ru-RU" sz="35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500" dirty="0" smtClean="0"/>
              <a:t>Основное назначение</a:t>
            </a:r>
            <a:endParaRPr lang="ru-RU" sz="2500" dirty="0" smtClean="0"/>
          </a:p>
          <a:p>
            <a:r>
              <a:rPr lang="ru-RU" sz="2500" dirty="0" smtClean="0"/>
              <a:t>Цели создания</a:t>
            </a:r>
          </a:p>
          <a:p>
            <a:r>
              <a:rPr lang="ru-RU" sz="2500" dirty="0" smtClean="0"/>
              <a:t>Общая схема системы</a:t>
            </a:r>
            <a:endParaRPr lang="ru-RU" sz="2500" dirty="0" smtClean="0"/>
          </a:p>
          <a:p>
            <a:r>
              <a:rPr lang="ru-RU" sz="2500" dirty="0" smtClean="0"/>
              <a:t>Подсистемы и порядок работы</a:t>
            </a:r>
            <a:endParaRPr lang="ru-RU" sz="2500" dirty="0" smtClean="0"/>
          </a:p>
          <a:p>
            <a:r>
              <a:rPr lang="ru-RU" sz="2500" dirty="0" smtClean="0"/>
              <a:t>Вопросы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Основное назначение</a:t>
            </a:r>
            <a:endParaRPr lang="ru-RU" sz="35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80975" indent="180975">
              <a:spcBef>
                <a:spcPts val="600"/>
              </a:spcBef>
              <a:buFontTx/>
              <a:buChar char="•"/>
              <a:tabLst>
                <a:tab pos="361950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800" dirty="0" smtClean="0">
                <a:solidFill>
                  <a:srgbClr val="000000"/>
                </a:solidFill>
              </a:rPr>
              <a:t>Система «</a:t>
            </a:r>
            <a:r>
              <a:rPr lang="en-US" sz="2800" dirty="0" err="1" smtClean="0">
                <a:solidFill>
                  <a:srgbClr val="000000"/>
                </a:solidFill>
              </a:rPr>
              <a:t>Веста</a:t>
            </a:r>
            <a:r>
              <a:rPr lang="ru-RU" sz="2800" dirty="0" smtClean="0">
                <a:solidFill>
                  <a:srgbClr val="000000"/>
                </a:solidFill>
              </a:rPr>
              <a:t>»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предназначена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для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автоматизации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процесса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сбора</a:t>
            </a:r>
            <a:r>
              <a:rPr lang="en-US" sz="2800" dirty="0" smtClean="0">
                <a:solidFill>
                  <a:srgbClr val="000000"/>
                </a:solidFill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</a:rPr>
              <a:t>передачи</a:t>
            </a:r>
            <a:r>
              <a:rPr lang="en-US" sz="2800" dirty="0" smtClean="0">
                <a:solidFill>
                  <a:srgbClr val="000000"/>
                </a:solidFill>
              </a:rPr>
              <a:t> и </a:t>
            </a:r>
            <a:r>
              <a:rPr lang="en-US" sz="2800" dirty="0" err="1" smtClean="0">
                <a:solidFill>
                  <a:srgbClr val="000000"/>
                </a:solidFill>
              </a:rPr>
              <a:t>анализа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информации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по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проведению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лабораторного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тестирования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образцов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поднадзорной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продукции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при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исследованиях</a:t>
            </a:r>
            <a:r>
              <a:rPr lang="en-US" sz="2800" dirty="0" smtClean="0">
                <a:solidFill>
                  <a:srgbClr val="000000"/>
                </a:solidFill>
              </a:rPr>
              <a:t> в </a:t>
            </a:r>
            <a:r>
              <a:rPr lang="en-US" sz="2800" dirty="0" err="1" smtClean="0">
                <a:solidFill>
                  <a:srgbClr val="000000"/>
                </a:solidFill>
              </a:rPr>
              <a:t>области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диагностики</a:t>
            </a:r>
            <a:r>
              <a:rPr lang="en-US" sz="2800" dirty="0" smtClean="0">
                <a:solidFill>
                  <a:srgbClr val="000000"/>
                </a:solidFill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</a:rPr>
              <a:t>пищевой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безопасности</a:t>
            </a:r>
            <a:r>
              <a:rPr lang="en-US" sz="2800" dirty="0" smtClean="0">
                <a:solidFill>
                  <a:srgbClr val="000000"/>
                </a:solidFill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</a:rPr>
              <a:t>качества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продовольствия</a:t>
            </a:r>
            <a:r>
              <a:rPr lang="en-US" sz="2800" dirty="0" smtClean="0">
                <a:solidFill>
                  <a:srgbClr val="000000"/>
                </a:solidFill>
              </a:rPr>
              <a:t> и </a:t>
            </a:r>
            <a:r>
              <a:rPr lang="en-US" sz="2800" dirty="0" err="1" smtClean="0">
                <a:solidFill>
                  <a:srgbClr val="000000"/>
                </a:solidFill>
              </a:rPr>
              <a:t>кормов</a:t>
            </a:r>
            <a:r>
              <a:rPr lang="en-US" sz="2800" dirty="0" smtClean="0">
                <a:solidFill>
                  <a:srgbClr val="000000"/>
                </a:solidFill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</a:rPr>
              <a:t>качества</a:t>
            </a:r>
            <a:r>
              <a:rPr lang="en-US" sz="2800" dirty="0" smtClean="0">
                <a:solidFill>
                  <a:srgbClr val="000000"/>
                </a:solidFill>
              </a:rPr>
              <a:t> и </a:t>
            </a:r>
            <a:r>
              <a:rPr lang="en-US" sz="2800" dirty="0" err="1" smtClean="0">
                <a:solidFill>
                  <a:srgbClr val="000000"/>
                </a:solidFill>
              </a:rPr>
              <a:t>безопасности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лекарственных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средств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для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животных</a:t>
            </a:r>
            <a:r>
              <a:rPr lang="en-US" sz="2800" dirty="0" smtClean="0">
                <a:solidFill>
                  <a:srgbClr val="000000"/>
                </a:solidFill>
              </a:rPr>
              <a:t> и </a:t>
            </a:r>
            <a:r>
              <a:rPr lang="en-US" sz="2800" dirty="0" err="1" smtClean="0">
                <a:solidFill>
                  <a:srgbClr val="000000"/>
                </a:solidFill>
              </a:rPr>
              <a:t>т.п</a:t>
            </a:r>
            <a:r>
              <a:rPr lang="en-US" sz="2800" dirty="0" smtClean="0">
                <a:solidFill>
                  <a:srgbClr val="000000"/>
                </a:solidFill>
              </a:rPr>
              <a:t>.</a:t>
            </a:r>
          </a:p>
          <a:p>
            <a:pPr marL="180975" indent="180975">
              <a:spcBef>
                <a:spcPts val="600"/>
              </a:spcBef>
              <a:buFontTx/>
              <a:buChar char="•"/>
              <a:tabLst>
                <a:tab pos="361950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800" dirty="0" smtClean="0">
                <a:solidFill>
                  <a:srgbClr val="000000"/>
                </a:solidFill>
              </a:rPr>
              <a:t> С помощью системы «Веста» осуществляется централизованный контроль за выполнением государственных </a:t>
            </a:r>
            <a:r>
              <a:rPr lang="ru-RU" sz="2800" dirty="0" smtClean="0">
                <a:solidFill>
                  <a:srgbClr val="000000"/>
                </a:solidFill>
              </a:rPr>
              <a:t>программ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ru-RU" sz="2800" dirty="0" smtClean="0">
                <a:solidFill>
                  <a:srgbClr val="000000"/>
                </a:solidFill>
              </a:rPr>
              <a:t>по мониторингу </a:t>
            </a:r>
            <a:r>
              <a:rPr lang="ru-RU" sz="2800" dirty="0" smtClean="0">
                <a:solidFill>
                  <a:srgbClr val="000000"/>
                </a:solidFill>
              </a:rPr>
              <a:t>безопасности пищевой продукции и </a:t>
            </a:r>
            <a:r>
              <a:rPr lang="ru-RU" sz="2800" dirty="0" smtClean="0">
                <a:solidFill>
                  <a:srgbClr val="000000"/>
                </a:solidFill>
              </a:rPr>
              <a:t>эпизоотическому мониторингу.</a:t>
            </a:r>
            <a:endParaRPr lang="ru-RU" sz="2800" dirty="0" smtClean="0">
              <a:solidFill>
                <a:srgbClr val="000000"/>
              </a:solidFill>
            </a:endParaRPr>
          </a:p>
          <a:p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Цели создания</a:t>
            </a:r>
            <a:endParaRPr lang="ru-RU" sz="35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80975" indent="180975">
              <a:spcBef>
                <a:spcPts val="5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800" dirty="0" smtClean="0"/>
              <a:t>Создание информационно-аналитического комплекса, обслуживающего сеть ветеринарных лабораторий в Российской Федерации.</a:t>
            </a:r>
          </a:p>
          <a:p>
            <a:pPr marL="180975" indent="180975">
              <a:spcBef>
                <a:spcPts val="5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sz="2800" dirty="0" err="1" smtClean="0"/>
              <a:t>Создание</a:t>
            </a:r>
            <a:r>
              <a:rPr lang="en-GB" sz="2800" dirty="0" smtClean="0"/>
              <a:t> </a:t>
            </a:r>
            <a:r>
              <a:rPr lang="en-GB" sz="2800" dirty="0" err="1" smtClean="0"/>
              <a:t>единой</a:t>
            </a:r>
            <a:r>
              <a:rPr lang="en-GB" sz="2800" dirty="0" smtClean="0"/>
              <a:t> </a:t>
            </a:r>
            <a:r>
              <a:rPr lang="en-GB" sz="2800" dirty="0" err="1" smtClean="0"/>
              <a:t>централизованной</a:t>
            </a:r>
            <a:r>
              <a:rPr lang="en-GB" sz="2800" dirty="0" smtClean="0"/>
              <a:t> </a:t>
            </a:r>
            <a:r>
              <a:rPr lang="en-GB" sz="2800" dirty="0" err="1" smtClean="0"/>
              <a:t>базы</a:t>
            </a:r>
            <a:r>
              <a:rPr lang="en-GB" sz="2800" dirty="0" smtClean="0"/>
              <a:t> </a:t>
            </a:r>
            <a:r>
              <a:rPr lang="en-GB" sz="2800" dirty="0" err="1" smtClean="0"/>
              <a:t>данных</a:t>
            </a:r>
            <a:r>
              <a:rPr lang="ru-RU" sz="2800" dirty="0" smtClean="0"/>
              <a:t> результатов лабораторных исследований поднадзорной продукции с возможностью доступа </a:t>
            </a:r>
            <a:r>
              <a:rPr lang="en-GB" sz="2800" dirty="0" smtClean="0"/>
              <a:t>в </a:t>
            </a:r>
            <a:r>
              <a:rPr lang="en-GB" sz="2800" dirty="0" err="1" smtClean="0"/>
              <a:t>любой</a:t>
            </a:r>
            <a:r>
              <a:rPr lang="en-GB" sz="2800" dirty="0" smtClean="0"/>
              <a:t> </a:t>
            </a:r>
            <a:r>
              <a:rPr lang="en-GB" sz="2800" dirty="0" err="1" smtClean="0"/>
              <a:t>момент</a:t>
            </a:r>
            <a:r>
              <a:rPr lang="en-GB" sz="2800" dirty="0" smtClean="0"/>
              <a:t> </a:t>
            </a:r>
            <a:r>
              <a:rPr lang="en-GB" sz="2800" dirty="0" err="1" smtClean="0"/>
              <a:t>времени</a:t>
            </a:r>
            <a:r>
              <a:rPr lang="en-GB" sz="2800" dirty="0" smtClean="0"/>
              <a:t> к </a:t>
            </a:r>
            <a:r>
              <a:rPr lang="en-GB" sz="2800" dirty="0" err="1" smtClean="0"/>
              <a:t>актуальной</a:t>
            </a:r>
            <a:r>
              <a:rPr lang="en-GB" sz="2800" dirty="0" smtClean="0"/>
              <a:t> </a:t>
            </a:r>
            <a:r>
              <a:rPr lang="en-GB" sz="2800" dirty="0" err="1" smtClean="0"/>
              <a:t>информации</a:t>
            </a:r>
            <a:r>
              <a:rPr lang="en-GB" sz="2800" dirty="0" smtClean="0"/>
              <a:t> </a:t>
            </a:r>
            <a:r>
              <a:rPr lang="en-GB" sz="2800" dirty="0" err="1" smtClean="0"/>
              <a:t>для</a:t>
            </a:r>
            <a:r>
              <a:rPr lang="en-GB" sz="2800" dirty="0" smtClean="0"/>
              <a:t> </a:t>
            </a:r>
            <a:r>
              <a:rPr lang="en-GB" sz="2800" dirty="0" err="1" smtClean="0"/>
              <a:t>формирования</a:t>
            </a:r>
            <a:r>
              <a:rPr lang="en-GB" sz="2800" dirty="0" smtClean="0"/>
              <a:t> </a:t>
            </a:r>
            <a:r>
              <a:rPr lang="en-GB" sz="2800" dirty="0" err="1" smtClean="0"/>
              <a:t>отчетов</a:t>
            </a:r>
            <a:r>
              <a:rPr lang="en-GB" sz="2800" dirty="0" smtClean="0"/>
              <a:t>, </a:t>
            </a:r>
            <a:r>
              <a:rPr lang="en-GB" sz="2800" dirty="0" err="1" smtClean="0"/>
              <a:t>быстрого</a:t>
            </a:r>
            <a:r>
              <a:rPr lang="en-GB" sz="2800" dirty="0" smtClean="0"/>
              <a:t> </a:t>
            </a:r>
            <a:r>
              <a:rPr lang="en-GB" sz="2800" dirty="0" err="1" smtClean="0"/>
              <a:t>поиска</a:t>
            </a:r>
            <a:r>
              <a:rPr lang="en-GB" sz="2800" dirty="0" smtClean="0"/>
              <a:t> и </a:t>
            </a:r>
            <a:r>
              <a:rPr lang="en-GB" sz="2800" dirty="0" err="1" smtClean="0"/>
              <a:t>анализа</a:t>
            </a:r>
            <a:r>
              <a:rPr lang="en-GB" sz="2800" dirty="0" smtClean="0"/>
              <a:t> </a:t>
            </a:r>
            <a:r>
              <a:rPr lang="en-GB" sz="2800" dirty="0" err="1" smtClean="0"/>
              <a:t>информации</a:t>
            </a:r>
            <a:r>
              <a:rPr lang="en-GB" sz="2800" dirty="0" smtClean="0"/>
              <a:t>.</a:t>
            </a:r>
            <a:endParaRPr lang="ru-RU" sz="2800" dirty="0" smtClean="0"/>
          </a:p>
          <a:p>
            <a:pPr marL="180975" indent="180975">
              <a:spcBef>
                <a:spcPts val="5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sz="2800" dirty="0" err="1" smtClean="0"/>
              <a:t>Сокращение</a:t>
            </a:r>
            <a:r>
              <a:rPr lang="en-GB" sz="2800" dirty="0" smtClean="0"/>
              <a:t> </a:t>
            </a:r>
            <a:r>
              <a:rPr lang="en-GB" sz="2800" dirty="0" err="1" smtClean="0"/>
              <a:t>времени</a:t>
            </a:r>
            <a:r>
              <a:rPr lang="en-GB" sz="2800" dirty="0" smtClean="0"/>
              <a:t> </a:t>
            </a:r>
            <a:r>
              <a:rPr lang="en-GB" sz="2800" dirty="0" err="1" smtClean="0"/>
              <a:t>на</a:t>
            </a:r>
            <a:r>
              <a:rPr lang="en-GB" sz="2800" dirty="0" smtClean="0"/>
              <a:t> </a:t>
            </a:r>
            <a:r>
              <a:rPr lang="en-GB" sz="2800" dirty="0" err="1" smtClean="0"/>
              <a:t>оформление</a:t>
            </a:r>
            <a:r>
              <a:rPr lang="en-GB" sz="2800" dirty="0" smtClean="0"/>
              <a:t> </a:t>
            </a:r>
            <a:r>
              <a:rPr lang="ru-RU" sz="2800" dirty="0" smtClean="0"/>
              <a:t>лабораторной отчетности</a:t>
            </a:r>
            <a:r>
              <a:rPr lang="en-GB" sz="2800" dirty="0" smtClean="0"/>
              <a:t>.</a:t>
            </a:r>
            <a:endParaRPr lang="ru-RU" sz="2800" dirty="0" smtClean="0"/>
          </a:p>
          <a:p>
            <a:pPr marL="180975" indent="180975">
              <a:spcBef>
                <a:spcPts val="5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800" dirty="0" smtClean="0"/>
              <a:t>Учет</a:t>
            </a:r>
            <a:r>
              <a:rPr lang="en-GB" sz="2800" dirty="0" smtClean="0"/>
              <a:t> </a:t>
            </a:r>
            <a:r>
              <a:rPr lang="ru-RU" sz="2800" dirty="0" smtClean="0"/>
              <a:t>всех стадий проведения исследований</a:t>
            </a:r>
            <a:r>
              <a:rPr lang="en-GB" sz="2800" dirty="0" smtClean="0"/>
              <a:t>.</a:t>
            </a:r>
            <a:endParaRPr lang="ru-RU" sz="2800" dirty="0" smtClean="0"/>
          </a:p>
          <a:p>
            <a:pPr marL="180975" indent="180975">
              <a:spcBef>
                <a:spcPts val="5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800" dirty="0" smtClean="0"/>
              <a:t>Сокращение</a:t>
            </a:r>
            <a:r>
              <a:rPr lang="en-GB" sz="2800" dirty="0" smtClean="0"/>
              <a:t> </a:t>
            </a:r>
            <a:r>
              <a:rPr lang="en-GB" sz="2800" dirty="0" err="1" smtClean="0"/>
              <a:t>трудовых</a:t>
            </a:r>
            <a:r>
              <a:rPr lang="en-GB" sz="2800" dirty="0" smtClean="0"/>
              <a:t>, </a:t>
            </a:r>
            <a:r>
              <a:rPr lang="en-GB" sz="2800" dirty="0" err="1" smtClean="0"/>
              <a:t>материальных</a:t>
            </a:r>
            <a:r>
              <a:rPr lang="en-GB" sz="2800" dirty="0" smtClean="0"/>
              <a:t> и </a:t>
            </a:r>
            <a:r>
              <a:rPr lang="en-GB" sz="2800" dirty="0" err="1" smtClean="0"/>
              <a:t>финансовых</a:t>
            </a:r>
            <a:r>
              <a:rPr lang="en-GB" sz="2800" dirty="0" smtClean="0"/>
              <a:t> </a:t>
            </a:r>
            <a:r>
              <a:rPr lang="en-GB" sz="2800" dirty="0" err="1" smtClean="0"/>
              <a:t>затрат</a:t>
            </a:r>
            <a:r>
              <a:rPr lang="en-GB" sz="2800" dirty="0" smtClean="0"/>
              <a:t> </a:t>
            </a:r>
            <a:r>
              <a:rPr lang="en-GB" sz="2800" dirty="0" err="1" smtClean="0"/>
              <a:t>на</a:t>
            </a:r>
            <a:r>
              <a:rPr lang="en-GB" sz="2800" dirty="0" smtClean="0"/>
              <a:t> </a:t>
            </a:r>
            <a:r>
              <a:rPr lang="en-GB" sz="2800" dirty="0" err="1" smtClean="0"/>
              <a:t>оформление</a:t>
            </a:r>
            <a:r>
              <a:rPr lang="ru-RU" sz="2800" dirty="0" smtClean="0"/>
              <a:t> документации,</a:t>
            </a:r>
            <a:r>
              <a:rPr lang="en-GB" sz="2800" dirty="0" err="1" smtClean="0"/>
              <a:t>минимизации</a:t>
            </a:r>
            <a:r>
              <a:rPr lang="en-GB" sz="2800" dirty="0" smtClean="0"/>
              <a:t> </a:t>
            </a:r>
            <a:r>
              <a:rPr lang="en-GB" sz="2800" dirty="0" err="1" smtClean="0"/>
              <a:t>человеческих</a:t>
            </a:r>
            <a:r>
              <a:rPr lang="en-GB" sz="2800" dirty="0" smtClean="0"/>
              <a:t> </a:t>
            </a:r>
            <a:r>
              <a:rPr lang="en-GB" sz="2800" dirty="0" err="1" smtClean="0"/>
              <a:t>ошибок</a:t>
            </a:r>
            <a:r>
              <a:rPr lang="en-GB" sz="2800" dirty="0" smtClean="0"/>
              <a:t>, </a:t>
            </a:r>
            <a:r>
              <a:rPr lang="en-GB" sz="2800" dirty="0" err="1" smtClean="0"/>
              <a:t>благодаря</a:t>
            </a:r>
            <a:r>
              <a:rPr lang="en-GB" sz="2800" dirty="0" smtClean="0"/>
              <a:t> </a:t>
            </a:r>
            <a:r>
              <a:rPr lang="en-GB" sz="2800" dirty="0" err="1" smtClean="0"/>
              <a:t>наличию</a:t>
            </a:r>
            <a:r>
              <a:rPr lang="en-GB" sz="2800" dirty="0" smtClean="0"/>
              <a:t> </a:t>
            </a:r>
            <a:r>
              <a:rPr lang="en-GB" sz="2800" dirty="0" err="1" smtClean="0"/>
              <a:t>готовых</a:t>
            </a:r>
            <a:r>
              <a:rPr lang="en-GB" sz="2800" dirty="0" smtClean="0"/>
              <a:t> </a:t>
            </a:r>
            <a:r>
              <a:rPr lang="en-GB" sz="2800" dirty="0" err="1" smtClean="0"/>
              <a:t>форм</a:t>
            </a:r>
            <a:r>
              <a:rPr lang="en-GB" sz="2800" dirty="0" smtClean="0"/>
              <a:t> </a:t>
            </a:r>
            <a:r>
              <a:rPr lang="en-GB" sz="2800" dirty="0" err="1" smtClean="0"/>
              <a:t>для</a:t>
            </a:r>
            <a:r>
              <a:rPr lang="en-GB" sz="2800" dirty="0" smtClean="0"/>
              <a:t> </a:t>
            </a:r>
            <a:r>
              <a:rPr lang="en-GB" sz="2800" dirty="0" err="1" smtClean="0"/>
              <a:t>ввода</a:t>
            </a:r>
            <a:r>
              <a:rPr lang="en-GB" sz="2800" dirty="0" smtClean="0"/>
              <a:t> </a:t>
            </a:r>
            <a:r>
              <a:rPr lang="en-GB" sz="2800" dirty="0" err="1" smtClean="0"/>
              <a:t>информации</a:t>
            </a:r>
            <a:r>
              <a:rPr lang="en-GB" sz="2800" dirty="0" smtClean="0"/>
              <a:t>, а </a:t>
            </a:r>
            <a:r>
              <a:rPr lang="en-GB" sz="2800" dirty="0" err="1" smtClean="0"/>
              <a:t>также</a:t>
            </a:r>
            <a:r>
              <a:rPr lang="en-GB" sz="2800" dirty="0" smtClean="0"/>
              <a:t> </a:t>
            </a:r>
            <a:r>
              <a:rPr lang="en-GB" sz="2800" dirty="0" err="1" smtClean="0"/>
              <a:t>проверки</a:t>
            </a:r>
            <a:r>
              <a:rPr lang="en-GB" sz="2800" dirty="0" smtClean="0"/>
              <a:t> </a:t>
            </a:r>
            <a:r>
              <a:rPr lang="en-GB" sz="2800" dirty="0" err="1" smtClean="0"/>
              <a:t>вводимых</a:t>
            </a:r>
            <a:r>
              <a:rPr lang="en-GB" sz="2800" dirty="0" smtClean="0"/>
              <a:t> </a:t>
            </a:r>
            <a:r>
              <a:rPr lang="en-GB" sz="2800" dirty="0" err="1" smtClean="0"/>
              <a:t>пользователем</a:t>
            </a:r>
            <a:r>
              <a:rPr lang="en-GB" sz="2800" dirty="0" smtClean="0"/>
              <a:t> </a:t>
            </a:r>
            <a:r>
              <a:rPr lang="en-GB" sz="2800" dirty="0" err="1" smtClean="0"/>
              <a:t>данных</a:t>
            </a:r>
            <a:r>
              <a:rPr lang="en-GB" sz="2800" dirty="0" smtClean="0"/>
              <a:t>.</a:t>
            </a:r>
            <a:endParaRPr lang="ru-RU" sz="2800" dirty="0" smtClean="0"/>
          </a:p>
          <a:p>
            <a:pPr marL="180975" indent="180975">
              <a:spcBef>
                <a:spcPts val="500"/>
              </a:spcBef>
              <a:buClr>
                <a:srgbClr val="601A24"/>
              </a:buClr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800" dirty="0" smtClean="0"/>
              <a:t>Предоставление информационных сервисов для клиентов лабораторий. </a:t>
            </a:r>
            <a:endParaRPr lang="en-GB" sz="2000" dirty="0" smtClean="0"/>
          </a:p>
          <a:p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Пользователи и роли</a:t>
            </a:r>
            <a:endParaRPr lang="ru-RU" sz="35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600"/>
              </a:spcBef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sz="1600" dirty="0" err="1" smtClean="0">
                <a:solidFill>
                  <a:srgbClr val="000000"/>
                </a:solidFill>
              </a:rPr>
              <a:t>Использование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smtClean="0">
                <a:solidFill>
                  <a:srgbClr val="000000"/>
                </a:solidFill>
              </a:rPr>
              <a:t>системы «Веста»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доступно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для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любой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лаборатории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Российской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Федерации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вне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зависимости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от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формы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собственности</a:t>
            </a:r>
            <a:r>
              <a:rPr lang="en-US" sz="1600" dirty="0" smtClean="0">
                <a:solidFill>
                  <a:srgbClr val="000000"/>
                </a:solidFill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</a:rPr>
              <a:t>ведомственной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</a:rPr>
              <a:t>принадлежности</a:t>
            </a:r>
            <a:r>
              <a:rPr lang="en-US" sz="1600" dirty="0" smtClean="0">
                <a:solidFill>
                  <a:srgbClr val="000000"/>
                </a:solidFill>
              </a:rPr>
              <a:t> и </a:t>
            </a:r>
            <a:r>
              <a:rPr lang="en-US" sz="1600" dirty="0" err="1" smtClean="0">
                <a:solidFill>
                  <a:srgbClr val="000000"/>
                </a:solidFill>
              </a:rPr>
              <a:t>специализации</a:t>
            </a:r>
            <a:r>
              <a:rPr lang="ru-RU" sz="16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spcBef>
                <a:spcPts val="600"/>
              </a:spcBef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sz="1600" dirty="0" err="1" smtClean="0">
                <a:solidFill>
                  <a:srgbClr val="000000"/>
                </a:solidFill>
              </a:rPr>
              <a:t>Система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предназначена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для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использования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сотрудниками</a:t>
            </a:r>
            <a:r>
              <a:rPr lang="en-GB" sz="1600" dirty="0" smtClean="0">
                <a:solidFill>
                  <a:srgbClr val="000000"/>
                </a:solidFill>
              </a:rPr>
              <a:t>: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sz="1600" dirty="0" err="1" smtClean="0">
                <a:solidFill>
                  <a:srgbClr val="000000"/>
                </a:solidFill>
              </a:rPr>
              <a:t>ветеринарных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лабораторий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разных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уровней</a:t>
            </a:r>
            <a:r>
              <a:rPr lang="en-GB" sz="1600" dirty="0" smtClean="0">
                <a:solidFill>
                  <a:srgbClr val="000000"/>
                </a:solidFill>
              </a:rPr>
              <a:t>;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sz="1600" dirty="0" err="1" smtClean="0">
                <a:solidFill>
                  <a:srgbClr val="000000"/>
                </a:solidFill>
              </a:rPr>
              <a:t>лабораторий</a:t>
            </a:r>
            <a:r>
              <a:rPr lang="en-GB" sz="1600" dirty="0" smtClean="0">
                <a:solidFill>
                  <a:srgbClr val="000000"/>
                </a:solidFill>
              </a:rPr>
              <a:t> ВСЭ;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1600" dirty="0" smtClean="0">
                <a:solidFill>
                  <a:srgbClr val="000000"/>
                </a:solidFill>
              </a:rPr>
              <a:t>территориальных управлений;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sz="1600" dirty="0" err="1" smtClean="0">
                <a:solidFill>
                  <a:srgbClr val="000000"/>
                </a:solidFill>
              </a:rPr>
              <a:t>центрального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аппарата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Россельхознадзора</a:t>
            </a:r>
            <a:r>
              <a:rPr lang="en-GB" sz="1600" dirty="0" smtClean="0">
                <a:solidFill>
                  <a:srgbClr val="000000"/>
                </a:solidFill>
              </a:rPr>
              <a:t>;</a:t>
            </a:r>
          </a:p>
          <a:p>
            <a:pPr marL="0" indent="0"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sz="1600" dirty="0" err="1" smtClean="0">
                <a:solidFill>
                  <a:srgbClr val="000000"/>
                </a:solidFill>
              </a:rPr>
              <a:t>Каждый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пользователь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системы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имеет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свой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набор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доступных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функций</a:t>
            </a:r>
            <a:r>
              <a:rPr lang="en-GB" sz="1600" dirty="0" smtClean="0">
                <a:solidFill>
                  <a:srgbClr val="000000"/>
                </a:solidFill>
              </a:rPr>
              <a:t>, </a:t>
            </a:r>
            <a:r>
              <a:rPr lang="en-GB" sz="1600" dirty="0" err="1" smtClean="0">
                <a:solidFill>
                  <a:srgbClr val="000000"/>
                </a:solidFill>
              </a:rPr>
              <a:t>реализованный</a:t>
            </a:r>
            <a:r>
              <a:rPr lang="en-GB" sz="1600" dirty="0" smtClean="0">
                <a:solidFill>
                  <a:srgbClr val="000000"/>
                </a:solidFill>
              </a:rPr>
              <a:t> в </a:t>
            </a:r>
            <a:r>
              <a:rPr lang="en-GB" sz="1600" dirty="0" err="1" smtClean="0">
                <a:solidFill>
                  <a:srgbClr val="000000"/>
                </a:solidFill>
              </a:rPr>
              <a:t>подсистемах</a:t>
            </a:r>
            <a:r>
              <a:rPr lang="en-GB" sz="1600" dirty="0" smtClean="0">
                <a:solidFill>
                  <a:srgbClr val="000000"/>
                </a:solidFill>
              </a:rPr>
              <a:t>: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sz="1600" dirty="0" err="1" smtClean="0">
                <a:solidFill>
                  <a:srgbClr val="000000"/>
                </a:solidFill>
              </a:rPr>
              <a:t>приёмка</a:t>
            </a:r>
            <a:r>
              <a:rPr lang="en-GB" sz="1600" dirty="0" smtClean="0">
                <a:solidFill>
                  <a:srgbClr val="000000"/>
                </a:solidFill>
              </a:rPr>
              <a:t>;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1600" dirty="0" smtClean="0">
                <a:solidFill>
                  <a:srgbClr val="000000"/>
                </a:solidFill>
              </a:rPr>
              <a:t>проведение исследований;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1600" dirty="0" smtClean="0">
                <a:solidFill>
                  <a:srgbClr val="000000"/>
                </a:solidFill>
              </a:rPr>
              <a:t>отчетность;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1600" dirty="0" smtClean="0">
                <a:solidFill>
                  <a:srgbClr val="000000"/>
                </a:solidFill>
              </a:rPr>
              <a:t>администратор;</a:t>
            </a: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1600" dirty="0" smtClean="0">
                <a:solidFill>
                  <a:srgbClr val="000000"/>
                </a:solidFill>
              </a:rPr>
              <a:t>статистика;</a:t>
            </a:r>
            <a:endParaRPr lang="en-US" sz="1600" dirty="0" smtClean="0">
              <a:solidFill>
                <a:srgbClr val="000000"/>
              </a:solidFill>
            </a:endParaRPr>
          </a:p>
          <a:p>
            <a:pPr marL="1250950" lvl="1" indent="-530225">
              <a:spcBef>
                <a:spcPts val="500"/>
              </a:spcBef>
              <a:buClr>
                <a:srgbClr val="601A24"/>
              </a:buClr>
              <a:buFont typeface="Arial" charset="0"/>
              <a:buChar char="–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1600" dirty="0" smtClean="0">
                <a:solidFill>
                  <a:srgbClr val="000000"/>
                </a:solidFill>
              </a:rPr>
              <a:t>подсистема для ТУ;</a:t>
            </a:r>
          </a:p>
          <a:p>
            <a:pPr>
              <a:buNone/>
            </a:pPr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Использование системы</a:t>
            </a:r>
            <a:endParaRPr lang="ru-RU" sz="35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800" dirty="0" smtClean="0">
                <a:solidFill>
                  <a:srgbClr val="000000"/>
                </a:solidFill>
              </a:rPr>
              <a:t>Система «Веста» введена в эксплуатацию: приказ </a:t>
            </a:r>
            <a:r>
              <a:rPr lang="ru-RU" sz="2800" dirty="0" err="1" smtClean="0">
                <a:solidFill>
                  <a:srgbClr val="000000"/>
                </a:solidFill>
              </a:rPr>
              <a:t>Россельхознадзора</a:t>
            </a:r>
            <a:r>
              <a:rPr lang="ru-RU" sz="2800" dirty="0" smtClean="0">
                <a:solidFill>
                  <a:srgbClr val="000000"/>
                </a:solidFill>
              </a:rPr>
              <a:t> от 7 ноября 2011г. № 554 (http://www.fsvps.ru/fsvps-docs/ru/laws/orders/2011/vesta.pdf).</a:t>
            </a:r>
          </a:p>
          <a:p>
            <a:r>
              <a:rPr lang="ru-RU" sz="2800" dirty="0" smtClean="0">
                <a:solidFill>
                  <a:srgbClr val="000000"/>
                </a:solidFill>
              </a:rPr>
              <a:t>Система</a:t>
            </a:r>
            <a:r>
              <a:rPr lang="en-US" sz="2800" dirty="0" smtClean="0">
                <a:solidFill>
                  <a:srgbClr val="000000"/>
                </a:solidFill>
              </a:rPr>
              <a:t> «</a:t>
            </a:r>
            <a:r>
              <a:rPr lang="en-US" sz="2800" dirty="0" err="1" smtClean="0">
                <a:solidFill>
                  <a:srgbClr val="000000"/>
                </a:solidFill>
              </a:rPr>
              <a:t>Веста</a:t>
            </a:r>
            <a:r>
              <a:rPr lang="en-US" sz="2800" dirty="0" smtClean="0">
                <a:solidFill>
                  <a:srgbClr val="000000"/>
                </a:solidFill>
              </a:rPr>
              <a:t>» </a:t>
            </a:r>
            <a:r>
              <a:rPr lang="ru-RU" sz="2800" dirty="0" smtClean="0">
                <a:solidFill>
                  <a:srgbClr val="000000"/>
                </a:solidFill>
              </a:rPr>
              <a:t>внесена </a:t>
            </a:r>
            <a:r>
              <a:rPr lang="en-US" sz="2800" dirty="0" smtClean="0">
                <a:solidFill>
                  <a:srgbClr val="000000"/>
                </a:solidFill>
              </a:rPr>
              <a:t>в </a:t>
            </a:r>
            <a:r>
              <a:rPr lang="ru-RU" sz="2800" dirty="0" smtClean="0">
                <a:solidFill>
                  <a:srgbClr val="000000"/>
                </a:solidFill>
              </a:rPr>
              <a:t>Р</a:t>
            </a:r>
            <a:r>
              <a:rPr lang="en-US" sz="2800" dirty="0" err="1" smtClean="0">
                <a:solidFill>
                  <a:srgbClr val="000000"/>
                </a:solidFill>
              </a:rPr>
              <a:t>еестр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федеральных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государственных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информационных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систем</a:t>
            </a:r>
            <a:r>
              <a:rPr lang="ru-RU" sz="2800" dirty="0" smtClean="0">
                <a:solidFill>
                  <a:srgbClr val="000000"/>
                </a:solidFill>
              </a:rPr>
              <a:t>: номер электронного паспорта: серия ФС-7711 номер 0184 от 27.12.2011 (http://www.rsoc.ru/it/register/?id=90042).</a:t>
            </a:r>
            <a:endParaRPr lang="en-US" sz="2800" dirty="0" smtClean="0">
              <a:solidFill>
                <a:srgbClr val="000000"/>
              </a:solidFill>
            </a:endParaRPr>
          </a:p>
          <a:p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С помощью системы «Веста»:</a:t>
            </a:r>
          </a:p>
          <a:p>
            <a:r>
              <a:rPr lang="ru-RU" sz="2800" dirty="0" smtClean="0"/>
              <a:t>оформлено экспертиз – </a:t>
            </a:r>
            <a:r>
              <a:rPr lang="ru-RU" sz="2800" b="1" dirty="0" smtClean="0"/>
              <a:t>669</a:t>
            </a:r>
            <a:r>
              <a:rPr lang="en-US" sz="2800" b="1" dirty="0" smtClean="0"/>
              <a:t> </a:t>
            </a:r>
            <a:r>
              <a:rPr lang="ru-RU" sz="2800" b="1" dirty="0" smtClean="0"/>
              <a:t>225</a:t>
            </a:r>
            <a:r>
              <a:rPr lang="ru-RU" sz="2800" dirty="0" smtClean="0"/>
              <a:t>, исследовано проб – </a:t>
            </a:r>
            <a:r>
              <a:rPr lang="ru-RU" sz="2800" b="1" dirty="0" smtClean="0"/>
              <a:t>1</a:t>
            </a:r>
            <a:r>
              <a:rPr lang="en-US" sz="2800" b="1" dirty="0" smtClean="0"/>
              <a:t> </a:t>
            </a:r>
            <a:r>
              <a:rPr lang="ru-RU" sz="2800" b="1" dirty="0" smtClean="0"/>
              <a:t>139</a:t>
            </a:r>
            <a:r>
              <a:rPr lang="en-US" sz="2800" b="1" dirty="0" smtClean="0"/>
              <a:t> </a:t>
            </a:r>
            <a:r>
              <a:rPr lang="ru-RU" sz="2800" b="1" dirty="0" smtClean="0"/>
              <a:t>963</a:t>
            </a:r>
            <a:r>
              <a:rPr lang="ru-RU" sz="2800" dirty="0" smtClean="0"/>
              <a:t>, проведено исследований – </a:t>
            </a:r>
            <a:r>
              <a:rPr lang="ru-RU" sz="2800" b="1" dirty="0" smtClean="0"/>
              <a:t>6</a:t>
            </a:r>
            <a:r>
              <a:rPr lang="en-US" sz="2800" b="1" dirty="0" smtClean="0"/>
              <a:t> </a:t>
            </a:r>
            <a:r>
              <a:rPr lang="ru-RU" sz="2800" b="1" dirty="0" smtClean="0"/>
              <a:t>343</a:t>
            </a:r>
            <a:r>
              <a:rPr lang="en-US" sz="2800" b="1" dirty="0" smtClean="0"/>
              <a:t> </a:t>
            </a:r>
            <a:r>
              <a:rPr lang="ru-RU" sz="2800" b="1" dirty="0" smtClean="0"/>
              <a:t>707</a:t>
            </a:r>
            <a:r>
              <a:rPr lang="ru-RU" sz="2800" dirty="0" smtClean="0"/>
              <a:t>;</a:t>
            </a:r>
          </a:p>
          <a:p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В системе «Веста» зарегистрировано:</a:t>
            </a:r>
          </a:p>
          <a:p>
            <a:r>
              <a:rPr lang="ru-RU" sz="2800" dirty="0" smtClean="0"/>
              <a:t>Лабораторий – </a:t>
            </a:r>
            <a:r>
              <a:rPr lang="en-US" sz="2800" b="1" dirty="0" smtClean="0"/>
              <a:t>83</a:t>
            </a:r>
            <a:r>
              <a:rPr lang="ru-RU" sz="2800" dirty="0" smtClean="0"/>
              <a:t>, пользователей – </a:t>
            </a:r>
            <a:r>
              <a:rPr lang="ru-RU" sz="2800" b="1" dirty="0" smtClean="0"/>
              <a:t>3056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Территориальных управлений – </a:t>
            </a:r>
            <a:r>
              <a:rPr lang="ru-RU" sz="2800" b="1" dirty="0" smtClean="0"/>
              <a:t>59</a:t>
            </a:r>
            <a:r>
              <a:rPr lang="ru-RU" sz="2800" dirty="0" smtClean="0"/>
              <a:t>, пользователей </a:t>
            </a:r>
            <a:r>
              <a:rPr lang="ru-RU" sz="2800" b="1" dirty="0" smtClean="0"/>
              <a:t>589</a:t>
            </a:r>
            <a:r>
              <a:rPr lang="ru-RU" sz="2800" dirty="0" smtClean="0"/>
              <a:t>.</a:t>
            </a:r>
            <a:endParaRPr lang="en-US" sz="2800" dirty="0" smtClean="0"/>
          </a:p>
          <a:p>
            <a:endParaRPr lang="ru-RU" sz="2800" dirty="0" smtClean="0"/>
          </a:p>
          <a:p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Общая схема работы</a:t>
            </a:r>
            <a:endParaRPr lang="ru-RU" sz="35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3988" y="3501007"/>
            <a:ext cx="8856662" cy="25567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813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500" dirty="0">
                <a:solidFill>
                  <a:srgbClr val="000000"/>
                </a:solidFill>
              </a:rPr>
              <a:t>Для работы с системой «Веста» необходимы:</a:t>
            </a:r>
          </a:p>
          <a:p>
            <a:pPr>
              <a:spcBef>
                <a:spcPts val="813"/>
              </a:spcBef>
              <a:buClrTx/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500" dirty="0">
                <a:solidFill>
                  <a:srgbClr val="000000"/>
                </a:solidFill>
              </a:rPr>
              <a:t> доступ к сети Интернет;</a:t>
            </a:r>
          </a:p>
          <a:p>
            <a:pPr>
              <a:spcBef>
                <a:spcPts val="813"/>
              </a:spcBef>
              <a:buClrTx/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500" dirty="0">
                <a:solidFill>
                  <a:srgbClr val="000000"/>
                </a:solidFill>
              </a:rPr>
              <a:t> браузер (</a:t>
            </a:r>
            <a:r>
              <a:rPr lang="en-US" sz="1500" dirty="0">
                <a:solidFill>
                  <a:srgbClr val="000000"/>
                </a:solidFill>
              </a:rPr>
              <a:t>Firefox, Chrome </a:t>
            </a:r>
            <a:r>
              <a:rPr lang="ru-RU" sz="1500" dirty="0">
                <a:solidFill>
                  <a:srgbClr val="000000"/>
                </a:solidFill>
              </a:rPr>
              <a:t>последних версий, ведется работа по организации поддержки старых версий браузеров).</a:t>
            </a:r>
          </a:p>
          <a:p>
            <a:pPr>
              <a:spcBef>
                <a:spcPts val="813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500" dirty="0">
                <a:solidFill>
                  <a:srgbClr val="000000"/>
                </a:solidFill>
              </a:rPr>
              <a:t>Архитектура системы:</a:t>
            </a:r>
          </a:p>
          <a:p>
            <a:pPr>
              <a:spcBef>
                <a:spcPts val="813"/>
              </a:spcBef>
              <a:buClrTx/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500" dirty="0">
                <a:solidFill>
                  <a:srgbClr val="000000"/>
                </a:solidFill>
              </a:rPr>
              <a:t> Система «Веста» - это </a:t>
            </a:r>
            <a:r>
              <a:rPr lang="ru-RU" sz="1500" dirty="0" err="1">
                <a:solidFill>
                  <a:srgbClr val="000000"/>
                </a:solidFill>
              </a:rPr>
              <a:t>веб-приложение</a:t>
            </a:r>
            <a:r>
              <a:rPr lang="ru-RU" sz="1500" dirty="0">
                <a:solidFill>
                  <a:srgbClr val="000000"/>
                </a:solidFill>
              </a:rPr>
              <a:t>, которое «развернуто» на серверной площадке ФГБУ «ВНИИЗЖ».</a:t>
            </a:r>
          </a:p>
          <a:p>
            <a:pPr>
              <a:spcBef>
                <a:spcPts val="813"/>
              </a:spcBef>
              <a:buClrTx/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500" dirty="0">
                <a:solidFill>
                  <a:srgbClr val="000000"/>
                </a:solidFill>
              </a:rPr>
              <a:t> В качестве серверного ПО используются только свободные (бесплатные) продукты.</a:t>
            </a:r>
          </a:p>
          <a:p>
            <a:pPr>
              <a:spcBef>
                <a:spcPts val="813"/>
              </a:spcBef>
              <a:buClrTx/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500" dirty="0">
                <a:solidFill>
                  <a:srgbClr val="000000"/>
                </a:solidFill>
              </a:rPr>
              <a:t> Вся вносимая в систему информация резервируется ежедневно.</a:t>
            </a:r>
            <a:endParaRPr lang="en-GB" sz="1500" dirty="0">
              <a:solidFill>
                <a:srgbClr val="000000"/>
              </a:solidFill>
            </a:endParaRPr>
          </a:p>
        </p:txBody>
      </p:sp>
      <p:pic>
        <p:nvPicPr>
          <p:cNvPr id="7" name="Picture 689" descr="http://help.vetrf.ru/images/a/ae/Scheme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150" y="1251396"/>
            <a:ext cx="5111750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Схема работы системы</a:t>
            </a:r>
            <a:endParaRPr lang="ru-RU" sz="35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73063" y="4149079"/>
            <a:ext cx="8388350" cy="181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3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400" b="1" dirty="0" err="1">
                <a:solidFill>
                  <a:schemeClr val="tx1"/>
                </a:solidFill>
              </a:rPr>
              <a:t>Пояснения</a:t>
            </a:r>
            <a:r>
              <a:rPr lang="en-GB" sz="1400" b="1" dirty="0">
                <a:solidFill>
                  <a:schemeClr val="tx1"/>
                </a:solidFill>
              </a:rPr>
              <a:t> к </a:t>
            </a:r>
            <a:r>
              <a:rPr lang="en-GB" sz="1400" b="1" dirty="0" err="1">
                <a:solidFill>
                  <a:schemeClr val="tx1"/>
                </a:solidFill>
              </a:rPr>
              <a:t>диаграмме</a:t>
            </a:r>
            <a:r>
              <a:rPr lang="en-GB" sz="1400" b="1" dirty="0">
                <a:solidFill>
                  <a:schemeClr val="tx1"/>
                </a:solidFill>
              </a:rPr>
              <a:t>: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>
                <a:solidFill>
                  <a:schemeClr val="tx1"/>
                </a:solidFill>
              </a:rPr>
              <a:t>[1]</a:t>
            </a:r>
            <a:r>
              <a:rPr lang="ru-RU" sz="1400" dirty="0">
                <a:solidFill>
                  <a:schemeClr val="tx1"/>
                </a:solidFill>
              </a:rPr>
              <a:t> – пробы поступают в лабораторию, вносится первичная информация. Сотрудники приёмки вносят дополнительную информацию, распределяют исследования по отделам.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>
                <a:solidFill>
                  <a:schemeClr val="tx1"/>
                </a:solidFill>
              </a:rPr>
              <a:t>[2]</a:t>
            </a:r>
            <a:r>
              <a:rPr lang="ru-RU" sz="1400" dirty="0">
                <a:solidFill>
                  <a:schemeClr val="tx1"/>
                </a:solidFill>
              </a:rPr>
              <a:t> – пробы передаются в отделы. Пробы распределяются по отделу, проводятся исследования, вносятся результаты в программу.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>
                <a:solidFill>
                  <a:schemeClr val="tx1"/>
                </a:solidFill>
              </a:rPr>
              <a:t>[3]</a:t>
            </a:r>
            <a:r>
              <a:rPr lang="ru-RU" sz="1400" dirty="0">
                <a:solidFill>
                  <a:schemeClr val="tx1"/>
                </a:solidFill>
              </a:rPr>
              <a:t> – результаты отправляются в приемку для составления протоколов.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>
                <a:solidFill>
                  <a:schemeClr val="tx1"/>
                </a:solidFill>
              </a:rPr>
              <a:t>[4]</a:t>
            </a:r>
            <a:r>
              <a:rPr lang="ru-RU" sz="1400" dirty="0">
                <a:solidFill>
                  <a:schemeClr val="tx1"/>
                </a:solidFill>
              </a:rPr>
              <a:t> – обработка результатов.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>
                <a:solidFill>
                  <a:schemeClr val="tx1"/>
                </a:solidFill>
              </a:rPr>
              <a:t>[5]</a:t>
            </a:r>
            <a:r>
              <a:rPr lang="ru-RU" sz="1400" dirty="0">
                <a:solidFill>
                  <a:schemeClr val="tx1"/>
                </a:solidFill>
              </a:rPr>
              <a:t> – формирование отчетности.</a:t>
            </a:r>
          </a:p>
        </p:txBody>
      </p:sp>
      <p:pic>
        <p:nvPicPr>
          <p:cNvPr id="7" name="Picture 32" descr="http://help.vetrf.ru/images/f/fe/%D0%92%D0%B5%D1%81%D1%82%D0%B0-%D0%BE%D0%B1%D1%89%D0%B0%D1%8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052736"/>
            <a:ext cx="5121275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Подсистема «Приемка»</a:t>
            </a:r>
            <a:endParaRPr lang="ru-RU" sz="35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dirty="0" smtClean="0">
                <a:solidFill>
                  <a:srgbClr val="000000"/>
                </a:solidFill>
              </a:rPr>
              <a:t>Подсистема «Приемка</a:t>
            </a:r>
            <a:r>
              <a:rPr lang="ru-RU" sz="2400" dirty="0" smtClean="0">
                <a:solidFill>
                  <a:srgbClr val="000000"/>
                </a:solidFill>
              </a:rPr>
              <a:t>» </a:t>
            </a:r>
            <a:r>
              <a:rPr lang="ru-RU" sz="2800" dirty="0" smtClean="0">
                <a:solidFill>
                  <a:srgbClr val="000000"/>
                </a:solidFill>
              </a:rPr>
              <a:t>предназначена для:</a:t>
            </a:r>
          </a:p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 dirty="0" smtClean="0">
              <a:solidFill>
                <a:srgbClr val="000000"/>
              </a:solidFill>
            </a:endParaRP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 smtClean="0">
                <a:solidFill>
                  <a:srgbClr val="000000"/>
                </a:solidFill>
              </a:rPr>
              <a:t>внесения первичной информации по поступающим пробам;</a:t>
            </a: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 smtClean="0">
                <a:solidFill>
                  <a:srgbClr val="000000"/>
                </a:solidFill>
              </a:rPr>
              <a:t>распределения «заданий» по отделам;</a:t>
            </a: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 smtClean="0">
                <a:solidFill>
                  <a:srgbClr val="000000"/>
                </a:solidFill>
              </a:rPr>
              <a:t>выдачи подготовленных проб отделам;</a:t>
            </a: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 smtClean="0">
                <a:solidFill>
                  <a:srgbClr val="000000"/>
                </a:solidFill>
              </a:rPr>
              <a:t>формирования протоколов испытаний и экспертиз.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Внесение информации по пробе</a:t>
            </a:r>
            <a:endParaRPr lang="ru-RU" sz="3500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ph idx="1"/>
          </p:nvPr>
        </p:nvGraphicFramePr>
        <p:xfrm>
          <a:off x="300038" y="1165225"/>
          <a:ext cx="8405812" cy="3479800"/>
        </p:xfrm>
        <a:graphic>
          <a:graphicData uri="http://schemas.openxmlformats.org/presentationml/2006/ole">
            <p:oleObj spid="_x0000_s1026" name="Image" r:id="rId3" imgW="17790476" imgH="7365079" progId="Photoshop.Image.10">
              <p:embed/>
            </p:oleObj>
          </a:graphicData>
        </a:graphic>
      </p:graphicFrame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15900" y="4779963"/>
            <a:ext cx="8569325" cy="833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chemeClr val="tx1"/>
                </a:solidFill>
              </a:rPr>
              <a:t>Существует возможность импорта информации о пробе на основе электронного акта отбора, оформленного в системе «Меркурий.СВХ», кроме того при указании шифра акта информацию о результатах  исследований можно просматривать в системе «Меркурий.СВХ». С мая аналогичные функции доступны для актов, оформленных через систему «Меркурий.ГВЭ».</a:t>
            </a:r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Назначение и распределение исследований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704" y="1628801"/>
            <a:ext cx="761872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Выдача проб</a:t>
            </a:r>
            <a:endParaRPr lang="ru-RU" sz="3500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ph idx="1"/>
          </p:nvPr>
        </p:nvGraphicFramePr>
        <p:xfrm>
          <a:off x="214883" y="1454311"/>
          <a:ext cx="8749605" cy="3820951"/>
        </p:xfrm>
        <a:graphic>
          <a:graphicData uri="http://schemas.openxmlformats.org/presentationml/2006/ole">
            <p:oleObj spid="_x0000_s2050" name="Image" r:id="rId3" imgW="17358730" imgH="7580952" progId="Photoshop.Image.10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9388" y="5265738"/>
            <a:ext cx="8785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800"/>
              </a:spcBef>
            </a:pPr>
            <a:r>
              <a:rPr lang="ru-RU">
                <a:solidFill>
                  <a:schemeClr val="tx1"/>
                </a:solidFill>
              </a:rPr>
              <a:t>Сотрудники отделов «расписываются» своим пин-кодом в получении проб на приемке.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Формирование протоколов</a:t>
            </a:r>
            <a:endParaRPr lang="ru-RU" sz="3500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ph idx="1"/>
          </p:nvPr>
        </p:nvGraphicFramePr>
        <p:xfrm>
          <a:off x="250825" y="1520825"/>
          <a:ext cx="8605838" cy="3125788"/>
        </p:xfrm>
        <a:graphic>
          <a:graphicData uri="http://schemas.openxmlformats.org/presentationml/2006/ole">
            <p:oleObj spid="_x0000_s3074" name="Image" r:id="rId3" imgW="17371429" imgH="5015873" progId="Photoshop.Image.10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5900" y="4689475"/>
            <a:ext cx="86407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800"/>
              </a:spcBef>
            </a:pPr>
            <a:r>
              <a:rPr lang="ru-RU" sz="1600">
                <a:solidFill>
                  <a:schemeClr val="tx1"/>
                </a:solidFill>
              </a:rPr>
              <a:t>По каждой пробе реализована возможность формирования стандартного документа о выполнении (протокол / экспертиза), либо индивидуального для лаборатории, в том случае, если стандартные формы её не устраивают.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Пример готового протокола</a:t>
            </a:r>
            <a:endParaRPr lang="ru-RU" sz="3500" dirty="0"/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87624" y="1268760"/>
          <a:ext cx="6696744" cy="4870771"/>
        </p:xfrm>
        <a:graphic>
          <a:graphicData uri="http://schemas.openxmlformats.org/presentationml/2006/ole">
            <p:oleObj spid="_x0000_s4098" name="Image" r:id="rId3" imgW="11822222" imgH="8596825" progId="Photoshop.Image.1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500" dirty="0" smtClean="0"/>
              <a:t>Подсистема «Проведение исследований»</a:t>
            </a:r>
            <a:endParaRPr lang="ru-RU" sz="35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dirty="0" smtClean="0">
                <a:solidFill>
                  <a:srgbClr val="000000"/>
                </a:solidFill>
              </a:rPr>
              <a:t>Подсистема «Проведение исследований</a:t>
            </a:r>
            <a:r>
              <a:rPr lang="ru-RU" sz="2400" dirty="0" smtClean="0">
                <a:solidFill>
                  <a:srgbClr val="000000"/>
                </a:solidFill>
              </a:rPr>
              <a:t>» </a:t>
            </a:r>
            <a:r>
              <a:rPr lang="ru-RU" sz="2800" dirty="0" smtClean="0">
                <a:solidFill>
                  <a:srgbClr val="000000"/>
                </a:solidFill>
              </a:rPr>
              <a:t>предназначена для:</a:t>
            </a:r>
          </a:p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 dirty="0" smtClean="0">
              <a:solidFill>
                <a:srgbClr val="000000"/>
              </a:solidFill>
            </a:endParaRP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</a:rPr>
              <a:t>Распределения исследований внутри отдела.</a:t>
            </a: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</a:rPr>
              <a:t>Осуществления контроля над процессом исследования и исполнителями.</a:t>
            </a: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</a:rPr>
              <a:t>Внесения результатов испытаний.</a:t>
            </a: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</a:rPr>
              <a:t>Формирование отчетов.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Список входящих проб</a:t>
            </a:r>
            <a:endParaRPr lang="ru-RU" sz="3500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ph idx="1"/>
          </p:nvPr>
        </p:nvGraphicFramePr>
        <p:xfrm>
          <a:off x="217264" y="1349300"/>
          <a:ext cx="8713539" cy="3735463"/>
        </p:xfrm>
        <a:graphic>
          <a:graphicData uri="http://schemas.openxmlformats.org/presentationml/2006/ole">
            <p:oleObj spid="_x0000_s5122" name="Image" r:id="rId3" imgW="16317460" imgH="6260317" progId="Photoshop.Image.10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2339" y="5120609"/>
            <a:ext cx="87821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>
                <a:solidFill>
                  <a:schemeClr val="tx1"/>
                </a:solidFill>
              </a:rPr>
              <a:t>На страницу выводится весь список проб, которые находятся на исследовании в отделе на текущий момент.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Назначение исполнителей</a:t>
            </a:r>
            <a:endParaRPr lang="ru-RU" sz="3500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ph idx="1"/>
          </p:nvPr>
        </p:nvGraphicFramePr>
        <p:xfrm>
          <a:off x="286893" y="1436688"/>
          <a:ext cx="8497068" cy="3216275"/>
        </p:xfrm>
        <a:graphic>
          <a:graphicData uri="http://schemas.openxmlformats.org/presentationml/2006/ole">
            <p:oleObj spid="_x0000_s6146" name="Image" r:id="rId3" imgW="16368254" imgH="5993651" progId="Photoshop.Image.10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7504" y="4833938"/>
            <a:ext cx="8844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>
                <a:solidFill>
                  <a:schemeClr val="tx1"/>
                </a:solidFill>
              </a:rPr>
              <a:t>На каждое исследование заведующий отделом может назначить исполнителя. Только после этого исполнитель сможет вносить результаты.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Внесение результатов</a:t>
            </a:r>
            <a:endParaRPr lang="ru-RU" sz="3500" dirty="0"/>
          </a:p>
        </p:txBody>
      </p:sp>
      <p:graphicFrame>
        <p:nvGraphicFramePr>
          <p:cNvPr id="4" name="Object 16"/>
          <p:cNvGraphicFramePr>
            <a:graphicFrameLocks noChangeAspect="1"/>
          </p:cNvGraphicFramePr>
          <p:nvPr>
            <p:ph idx="1"/>
          </p:nvPr>
        </p:nvGraphicFramePr>
        <p:xfrm>
          <a:off x="183826" y="1665288"/>
          <a:ext cx="8749034" cy="3500437"/>
        </p:xfrm>
        <a:graphic>
          <a:graphicData uri="http://schemas.openxmlformats.org/presentationml/2006/ole">
            <p:oleObj spid="_x0000_s7170" name="Image" r:id="rId3" imgW="16393651" imgH="6400000" progId="Photoshop.Image.10">
              <p:embed/>
            </p:oleObj>
          </a:graphicData>
        </a:graphic>
      </p:graphicFrame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112388" y="5300663"/>
            <a:ext cx="892410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1600">
                <a:solidFill>
                  <a:schemeClr val="tx1"/>
                </a:solidFill>
              </a:rPr>
              <a:t>На этой странице происходит внесение результатов исследования. Исследователям доступны редактируемые шаблоны значений, для ускорения процесса работы.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Подсистема «Отчетность»</a:t>
            </a:r>
            <a:endParaRPr lang="ru-RU" sz="35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dirty="0" smtClean="0">
                <a:solidFill>
                  <a:srgbClr val="000000"/>
                </a:solidFill>
              </a:rPr>
              <a:t>Подсистема «Отчетность</a:t>
            </a:r>
            <a:r>
              <a:rPr lang="ru-RU" sz="2400" dirty="0" smtClean="0">
                <a:solidFill>
                  <a:srgbClr val="000000"/>
                </a:solidFill>
              </a:rPr>
              <a:t>» </a:t>
            </a:r>
            <a:r>
              <a:rPr lang="ru-RU" sz="2800" dirty="0" smtClean="0">
                <a:solidFill>
                  <a:srgbClr val="000000"/>
                </a:solidFill>
              </a:rPr>
              <a:t>предназначена для:</a:t>
            </a:r>
          </a:p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 dirty="0" smtClean="0">
              <a:solidFill>
                <a:srgbClr val="000000"/>
              </a:solidFill>
            </a:endParaRP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</a:rPr>
              <a:t>Формирования отчетов 4-вет </a:t>
            </a:r>
            <a:r>
              <a:rPr lang="ru-RU" dirty="0" smtClean="0">
                <a:solidFill>
                  <a:srgbClr val="000000"/>
                </a:solidFill>
              </a:rPr>
              <a:t>Б, В</a:t>
            </a:r>
            <a:r>
              <a:rPr lang="ru-RU" dirty="0" smtClean="0">
                <a:solidFill>
                  <a:srgbClr val="000000"/>
                </a:solidFill>
              </a:rPr>
              <a:t>, Е, Д;</a:t>
            </a:r>
          </a:p>
          <a:p>
            <a:pPr marL="174625" lvl="1" indent="26670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</a:rPr>
              <a:t>Формирования общих отчетов по лаборатории, используя конструктор;</a:t>
            </a:r>
          </a:p>
          <a:p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Конструктор отчетов</a:t>
            </a:r>
            <a:endParaRPr lang="ru-RU" sz="35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ph idx="1"/>
          </p:nvPr>
        </p:nvGraphicFramePr>
        <p:xfrm>
          <a:off x="246886" y="1304925"/>
          <a:ext cx="8677026" cy="3638550"/>
        </p:xfrm>
        <a:graphic>
          <a:graphicData uri="http://schemas.openxmlformats.org/presentationml/2006/ole">
            <p:oleObj spid="_x0000_s8194" name="Image" r:id="rId3" imgW="15987302" imgH="6361905" progId="Photoshop.Image.10">
              <p:embed/>
            </p:oleObj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99298" y="5084763"/>
            <a:ext cx="85371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1600" dirty="0">
                <a:solidFill>
                  <a:schemeClr val="tx1"/>
                </a:solidFill>
              </a:rPr>
              <a:t>Конструктор отчетов позволяет производить многокритериальный поиск информации по лаборатории за определенный период и выводить его в табличном виде в формате </a:t>
            </a:r>
            <a:r>
              <a:rPr lang="en-US" sz="1600" dirty="0">
                <a:solidFill>
                  <a:schemeClr val="tx1"/>
                </a:solidFill>
              </a:rPr>
              <a:t>MS Excel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Срочные отчеты</a:t>
            </a:r>
            <a:endParaRPr lang="ru-RU" sz="35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0261" y="1196752"/>
            <a:ext cx="6586115" cy="4738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Подсистема ТУ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6633739" cy="464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Просмотр результатов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8490169" cy="364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Open</a:t>
            </a:r>
            <a:r>
              <a:rPr lang="en-US" dirty="0" err="1" smtClean="0"/>
              <a:t>V</a:t>
            </a:r>
            <a:r>
              <a:rPr lang="en-US" dirty="0" err="1" smtClean="0"/>
              <a:t>esta</a:t>
            </a:r>
            <a:r>
              <a:rPr lang="en-US" dirty="0" smtClean="0"/>
              <a:t>, </a:t>
            </a:r>
            <a:r>
              <a:rPr lang="ru-RU" dirty="0" smtClean="0"/>
              <a:t>сервис для клиентов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29886" t="45193" r="30292" b="29333"/>
          <a:stretch>
            <a:fillRect/>
          </a:stretch>
        </p:blipFill>
        <p:spPr>
          <a:xfrm>
            <a:off x="1692275" y="2708275"/>
            <a:ext cx="5761038" cy="2025650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22375" y="1881188"/>
            <a:ext cx="7453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tx1"/>
                </a:solidFill>
              </a:rPr>
              <a:t>http://vesta.vetrf.ru/openvesta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24031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42900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</a:t>
            </a:r>
          </a:p>
          <a:p>
            <a:pPr algn="ctr"/>
            <a:r>
              <a:rPr lang="en-US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help.vetrf.ru</a:t>
            </a:r>
            <a:endParaRPr lang="ru-RU" sz="7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44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2403</TotalTime>
  <Words>766</Words>
  <Application>Microsoft Office PowerPoint</Application>
  <PresentationFormat>Экран (4:3)</PresentationFormat>
  <Paragraphs>103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Adobe Photoshop Image</vt:lpstr>
      <vt:lpstr>Веста </vt:lpstr>
      <vt:lpstr>План доклада</vt:lpstr>
      <vt:lpstr>Основное назначение</vt:lpstr>
      <vt:lpstr>Цели создания</vt:lpstr>
      <vt:lpstr>Пользователи и роли</vt:lpstr>
      <vt:lpstr>Использование системы</vt:lpstr>
      <vt:lpstr>Общая схема работы</vt:lpstr>
      <vt:lpstr>Схема работы системы</vt:lpstr>
      <vt:lpstr>Подсистема «Приемка»</vt:lpstr>
      <vt:lpstr>Внесение информации по пробе</vt:lpstr>
      <vt:lpstr>Назначение и распределение исследований</vt:lpstr>
      <vt:lpstr>Выдача проб</vt:lpstr>
      <vt:lpstr>Формирование протоколов</vt:lpstr>
      <vt:lpstr>Пример готового протокола</vt:lpstr>
      <vt:lpstr>Подсистема «Проведение исследований»</vt:lpstr>
      <vt:lpstr>Список входящих проб</vt:lpstr>
      <vt:lpstr>Назначение исполнителей</vt:lpstr>
      <vt:lpstr>Внесение результатов</vt:lpstr>
      <vt:lpstr>Подсистема «Отчетность»</vt:lpstr>
      <vt:lpstr>Конструктор отчетов</vt:lpstr>
      <vt:lpstr>Срочные отчеты</vt:lpstr>
      <vt:lpstr>Подсистема ТУ</vt:lpstr>
      <vt:lpstr>Просмотр результатов</vt:lpstr>
      <vt:lpstr>OpenVesta, сервис для клиентов</vt:lpstr>
      <vt:lpstr>Слайд 25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kuznetsov-an-120808</dc:creator>
  <cp:lastModifiedBy>Mila</cp:lastModifiedBy>
  <cp:revision>126</cp:revision>
  <dcterms:created xsi:type="dcterms:W3CDTF">2013-06-21T06:41:49Z</dcterms:created>
  <dcterms:modified xsi:type="dcterms:W3CDTF">2013-06-26T07:47:10Z</dcterms:modified>
</cp:coreProperties>
</file>