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18" r:id="rId1"/>
  </p:sldMasterIdLst>
  <p:notesMasterIdLst>
    <p:notesMasterId r:id="rId12"/>
  </p:notesMasterIdLst>
  <p:handoutMasterIdLst>
    <p:handoutMasterId r:id="rId13"/>
  </p:handoutMasterIdLst>
  <p:sldIdLst>
    <p:sldId id="1200" r:id="rId2"/>
    <p:sldId id="1192" r:id="rId3"/>
    <p:sldId id="1210" r:id="rId4"/>
    <p:sldId id="1181" r:id="rId5"/>
    <p:sldId id="1212" r:id="rId6"/>
    <p:sldId id="1199" r:id="rId7"/>
    <p:sldId id="1198" r:id="rId8"/>
    <p:sldId id="1195" r:id="rId9"/>
    <p:sldId id="1206" r:id="rId10"/>
    <p:sldId id="1207" r:id="rId11"/>
  </p:sldIdLst>
  <p:sldSz cx="9144000" cy="6858000" type="screen4x3"/>
  <p:notesSz cx="6873875" cy="97139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CCFFFF"/>
    <a:srgbClr val="FFFFFF"/>
    <a:srgbClr val="66FFFF"/>
    <a:srgbClr val="00FFCC"/>
    <a:srgbClr val="000099"/>
    <a:srgbClr val="1414EC"/>
    <a:srgbClr val="5E814B"/>
    <a:srgbClr val="FFFF66"/>
    <a:srgbClr val="FF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7CE84F3-28C3-443E-9E96-99CF82512B78}" styleName="Темный стиль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55" autoAdjust="0"/>
    <p:restoredTop sz="95652" autoAdjust="0"/>
  </p:normalViewPr>
  <p:slideViewPr>
    <p:cSldViewPr>
      <p:cViewPr>
        <p:scale>
          <a:sx n="91" d="100"/>
          <a:sy n="91" d="100"/>
        </p:scale>
        <p:origin x="-1854" y="-4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50" d="100"/>
        <a:sy n="50" d="100"/>
      </p:scale>
      <p:origin x="0" y="0"/>
    </p:cViewPr>
  </p:notesTextViewPr>
  <p:sorterViewPr>
    <p:cViewPr>
      <p:scale>
        <a:sx n="50" d="100"/>
        <a:sy n="50" d="100"/>
      </p:scale>
      <p:origin x="0" y="264"/>
    </p:cViewPr>
  </p:sorterViewPr>
  <p:notesViewPr>
    <p:cSldViewPr>
      <p:cViewPr varScale="1">
        <p:scale>
          <a:sx n="60" d="100"/>
          <a:sy n="60" d="100"/>
        </p:scale>
        <p:origin x="-1440" y="-72"/>
      </p:cViewPr>
      <p:guideLst>
        <p:guide orient="horz" pos="3059"/>
        <p:guide pos="2165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9738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87" tIns="46644" rIns="93287" bIns="46644" numCol="1" anchor="t" anchorCtr="0" compatLnSpc="1">
            <a:prstTxWarp prst="textNoShape">
              <a:avLst/>
            </a:prstTxWarp>
          </a:bodyPr>
          <a:lstStyle>
            <a:lvl1pPr algn="l" defTabSz="933450"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4138" y="0"/>
            <a:ext cx="2979737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87" tIns="46644" rIns="93287" bIns="46644" numCol="1" anchor="t" anchorCtr="0" compatLnSpc="1">
            <a:prstTxWarp prst="textNoShape">
              <a:avLst/>
            </a:prstTxWarp>
          </a:bodyPr>
          <a:lstStyle>
            <a:lvl1pPr algn="r" defTabSz="933450"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28138"/>
            <a:ext cx="2979738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87" tIns="46644" rIns="93287" bIns="46644" numCol="1" anchor="b" anchorCtr="0" compatLnSpc="1">
            <a:prstTxWarp prst="textNoShape">
              <a:avLst/>
            </a:prstTxWarp>
          </a:bodyPr>
          <a:lstStyle>
            <a:lvl1pPr algn="l" defTabSz="933450"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4138" y="9228138"/>
            <a:ext cx="2979737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87" tIns="46644" rIns="93287" bIns="46644" numCol="1" anchor="b" anchorCtr="0" compatLnSpc="1">
            <a:prstTxWarp prst="textNoShape">
              <a:avLst/>
            </a:prstTxWarp>
          </a:bodyPr>
          <a:lstStyle>
            <a:lvl1pPr algn="r" defTabSz="933450">
              <a:defRPr sz="1200" b="0"/>
            </a:lvl1pPr>
          </a:lstStyle>
          <a:p>
            <a:pPr>
              <a:defRPr/>
            </a:pPr>
            <a:fld id="{F1A27BE5-E3CD-4B6E-BF42-99C09F9E92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5138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87" tIns="46644" rIns="93287" bIns="46644" numCol="1" anchor="t" anchorCtr="0" compatLnSpc="1">
            <a:prstTxWarp prst="textNoShape">
              <a:avLst/>
            </a:prstTxWarp>
          </a:bodyPr>
          <a:lstStyle>
            <a:lvl1pPr algn="l" defTabSz="933450"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27475" y="0"/>
            <a:ext cx="2928938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87" tIns="46644" rIns="93287" bIns="46644" numCol="1" anchor="t" anchorCtr="0" compatLnSpc="1">
            <a:prstTxWarp prst="textNoShape">
              <a:avLst/>
            </a:prstTxWarp>
          </a:bodyPr>
          <a:lstStyle>
            <a:lvl1pPr algn="r" defTabSz="933450"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30288" y="749300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57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649788"/>
            <a:ext cx="5006975" cy="434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87" tIns="46644" rIns="93287" bIns="466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157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21788"/>
            <a:ext cx="3005138" cy="52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87" tIns="46644" rIns="93287" bIns="46644" numCol="1" anchor="b" anchorCtr="0" compatLnSpc="1">
            <a:prstTxWarp prst="textNoShape">
              <a:avLst/>
            </a:prstTxWarp>
          </a:bodyPr>
          <a:lstStyle>
            <a:lvl1pPr algn="l" defTabSz="933450"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57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27475" y="9221788"/>
            <a:ext cx="2928938" cy="52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87" tIns="46644" rIns="93287" bIns="46644" numCol="1" anchor="b" anchorCtr="0" compatLnSpc="1">
            <a:prstTxWarp prst="textNoShape">
              <a:avLst/>
            </a:prstTxWarp>
          </a:bodyPr>
          <a:lstStyle>
            <a:lvl1pPr algn="r" defTabSz="933450">
              <a:defRPr sz="1200" b="0"/>
            </a:lvl1pPr>
          </a:lstStyle>
          <a:p>
            <a:pPr>
              <a:defRPr/>
            </a:pPr>
            <a:fld id="{507BE4A8-06DA-4AD8-82B1-38C579C552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31875" y="749300"/>
            <a:ext cx="4803775" cy="3602038"/>
          </a:xfrm>
          <a:ln/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>
          <a:xfrm>
            <a:off x="923926" y="4652964"/>
            <a:ext cx="5008563" cy="4341812"/>
          </a:xfrm>
          <a:noFill/>
          <a:ln/>
        </p:spPr>
        <p:txBody>
          <a:bodyPr lIns="93325" tIns="46663" rIns="93325" bIns="46663"/>
          <a:lstStyle/>
          <a:p>
            <a:endParaRPr lang="ru-RU" smtClean="0"/>
          </a:p>
        </p:txBody>
      </p:sp>
      <p:sp>
        <p:nvSpPr>
          <p:cNvPr id="38916" name="Номер слайда 3"/>
          <p:cNvSpPr txBox="1">
            <a:spLocks noGrp="1"/>
          </p:cNvSpPr>
          <p:nvPr/>
        </p:nvSpPr>
        <p:spPr bwMode="auto">
          <a:xfrm>
            <a:off x="3925889" y="9221789"/>
            <a:ext cx="2930525" cy="52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325" tIns="46663" rIns="93325" bIns="46663" anchor="b"/>
          <a:lstStyle/>
          <a:p>
            <a:pPr algn="r" defTabSz="933361"/>
            <a:fld id="{F5A33371-8A9B-4295-A985-66552357E498}" type="slidenum">
              <a:rPr lang="ru-RU" sz="1200"/>
              <a:pPr algn="r" defTabSz="933361"/>
              <a:t>2</a:t>
            </a:fld>
            <a:endParaRPr lang="ru-RU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7BE4A8-06DA-4AD8-82B1-38C579C552FC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7BE4A8-06DA-4AD8-82B1-38C579C552FC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4C3009-380B-416A-BE3D-D4DCB6D2A9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61750A-EB94-4FCE-82B3-BB0BD486D6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7CFEB-5FFF-42C8-8678-90C97340CE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304102-4CA6-4DCE-A485-C2188B57BF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BD9E72-88D0-44C7-901A-088D9918AA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C81B6-9DD7-49F7-BFF9-5C433C5DD3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35F15-5604-45C8-A189-5B77E94052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951E8-ED7D-4196-BA3B-98F15B35F2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96123-C0A5-4F32-98B1-92E366B7B2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5C2744-296B-4CF8-A5E7-A3D0F00C38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CFF3E0-5C89-4B5E-848E-19708E1236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125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241CCD20-8C75-45EB-9FB4-F3EAF8EAD2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78" r:id="rId1"/>
    <p:sldLayoutId id="2147485079" r:id="rId2"/>
    <p:sldLayoutId id="2147485080" r:id="rId3"/>
    <p:sldLayoutId id="2147485073" r:id="rId4"/>
    <p:sldLayoutId id="2147485081" r:id="rId5"/>
    <p:sldLayoutId id="2147485074" r:id="rId6"/>
    <p:sldLayoutId id="2147485082" r:id="rId7"/>
    <p:sldLayoutId id="2147485083" r:id="rId8"/>
    <p:sldLayoutId id="2147485084" r:id="rId9"/>
    <p:sldLayoutId id="2147485075" r:id="rId10"/>
    <p:sldLayoutId id="2147485085" r:id="rId11"/>
  </p:sldLayoutIdLst>
  <p:transition>
    <p:strips dir="rd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594" name="Rectangle 2"/>
          <p:cNvSpPr>
            <a:spLocks noChangeArrowheads="1"/>
          </p:cNvSpPr>
          <p:nvPr/>
        </p:nvSpPr>
        <p:spPr bwMode="auto">
          <a:xfrm>
            <a:off x="0" y="2743200"/>
            <a:ext cx="9144000" cy="154989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algn="ctr">
              <a:lnSpc>
                <a:spcPct val="160000"/>
              </a:lnSpc>
              <a:defRPr/>
            </a:pPr>
            <a:endParaRPr lang="ru-RU" sz="2000" b="1" dirty="0">
              <a:solidFill>
                <a:srgbClr val="9933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  <a:p>
            <a:pPr algn="ctr">
              <a:lnSpc>
                <a:spcPct val="160000"/>
              </a:lnSpc>
              <a:defRPr/>
            </a:pPr>
            <a:endParaRPr lang="ru-RU" sz="20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ru-RU" sz="2000" b="1" dirty="0" smtClean="0">
                <a:solidFill>
                  <a:srgbClr val="030305"/>
                </a:solidFill>
              </a:rPr>
              <a:t>Практика обеспечения объектами испытаний при организации пищевого мониторинга остатков запрещенных и вредных веществ в организме живых животных, продуктах животного происхождения и кормах</a:t>
            </a:r>
          </a:p>
          <a:p>
            <a:pPr algn="ctr">
              <a:lnSpc>
                <a:spcPct val="160000"/>
              </a:lnSpc>
              <a:defRPr/>
            </a:pPr>
            <a:endParaRPr lang="ru-RU" sz="1600" i="1" dirty="0">
              <a:solidFill>
                <a:srgbClr val="9933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  <a:p>
            <a:pPr algn="ctr">
              <a:lnSpc>
                <a:spcPct val="160000"/>
              </a:lnSpc>
              <a:defRPr/>
            </a:pPr>
            <a:endParaRPr lang="ru-RU" sz="2000" b="1" dirty="0">
              <a:solidFill>
                <a:srgbClr val="9933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  <a:p>
            <a:pPr algn="ctr">
              <a:lnSpc>
                <a:spcPct val="160000"/>
              </a:lnSpc>
              <a:defRPr/>
            </a:pPr>
            <a:endParaRPr lang="ru-RU" sz="18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cs typeface="+mn-cs"/>
            </a:endParaRPr>
          </a:p>
        </p:txBody>
      </p:sp>
      <p:sp>
        <p:nvSpPr>
          <p:cNvPr id="3075" name="Rectangle 4"/>
          <p:cNvSpPr>
            <a:spLocks noChangeArrowheads="1"/>
          </p:cNvSpPr>
          <p:nvPr/>
        </p:nvSpPr>
        <p:spPr bwMode="auto">
          <a:xfrm>
            <a:off x="0" y="1371600"/>
            <a:ext cx="9144000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000" b="1" dirty="0">
                <a:cs typeface="Times New Roman" pitchFamily="18" charset="0"/>
              </a:rPr>
              <a:t>ФЕДЕРАЛЬНОЕ ГОСУДАРСТВЕННОЕ БЮДЖЕТНОЕ УЧРЕЖДЕНИЕ</a:t>
            </a:r>
          </a:p>
          <a:p>
            <a:pPr algn="ctr" eaLnBrk="0" hangingPunct="0"/>
            <a:r>
              <a:rPr lang="ru-RU" sz="1000" b="1" dirty="0">
                <a:cs typeface="Times New Roman" pitchFamily="18" charset="0"/>
              </a:rPr>
              <a:t>ВСЕРОССИЙСКИЙ ГОСУДАРСТВЕННЫЙ ЦЕНТР КАЧЕСТВА И СТАНДАРТИЗАЦИИ ЛЕКАРСТВЕННЫХ СРЕДСТВ ДЛЯ ЖИВОТНЫХ И КОРМОВ ФГБУ «ВГНКИ»</a:t>
            </a:r>
          </a:p>
          <a:p>
            <a:pPr algn="ctr" eaLnBrk="0" hangingPunct="0"/>
            <a:endParaRPr lang="ru-RU" sz="1000" b="1" dirty="0">
              <a:latin typeface="Arial" charset="0"/>
            </a:endParaRPr>
          </a:p>
          <a:p>
            <a:pPr algn="ctr" eaLnBrk="0" hangingPunct="0"/>
            <a:r>
              <a:rPr lang="ru-RU" sz="1000" b="1" i="1" dirty="0"/>
              <a:t>          ЦЕНТР ВСЕМИРНОЙ ОРГАНИЗАЦИИ ЗДРАВООХРАНЕНИЯ ЖИВОТНЫХ</a:t>
            </a:r>
            <a:r>
              <a:rPr lang="ru-RU" sz="1000" b="1" i="1" dirty="0">
                <a:cs typeface="Times New Roman" pitchFamily="18" charset="0"/>
              </a:rPr>
              <a:t>  ПО ПИЩЕВОЙ БЕЗОПАСНОСТИ,</a:t>
            </a:r>
            <a:r>
              <a:rPr lang="ru-RU" sz="1000" b="1" i="1" dirty="0"/>
              <a:t> ДИАГНОСТИКЕ</a:t>
            </a:r>
          </a:p>
          <a:p>
            <a:pPr algn="ctr" eaLnBrk="0" hangingPunct="0"/>
            <a:r>
              <a:rPr lang="ru-RU" sz="1000" b="1" i="1" dirty="0">
                <a:cs typeface="Times New Roman" pitchFamily="18" charset="0"/>
              </a:rPr>
              <a:t>   </a:t>
            </a:r>
            <a:r>
              <a:rPr lang="ru-RU" sz="1000" b="1" i="1" dirty="0"/>
              <a:t>           </a:t>
            </a:r>
            <a:r>
              <a:rPr lang="ru-RU" sz="1000" b="1" i="1" dirty="0">
                <a:cs typeface="Times New Roman" pitchFamily="18" charset="0"/>
              </a:rPr>
              <a:t>И БОРЬБЕ С БОЛЕЗНЯМИ ЖИВОТНЫХ ДЛЯ СТРАН ВОСТОЧНОЙ ЕВРОПЫ, ЦЕНТРАЛЬНОЙ АЗИИ И ЗАКАВКАЗЬЯ </a:t>
            </a:r>
          </a:p>
          <a:p>
            <a:pPr algn="ctr" eaLnBrk="0" hangingPunct="0"/>
            <a:endParaRPr lang="ru-RU" sz="1000" b="1" i="1" dirty="0">
              <a:solidFill>
                <a:schemeClr val="bg1"/>
              </a:solidFill>
            </a:endParaRPr>
          </a:p>
        </p:txBody>
      </p:sp>
      <p:pic>
        <p:nvPicPr>
          <p:cNvPr id="3076" name="Picture 5" descr="logo2"/>
          <p:cNvPicPr>
            <a:picLocks noChangeAspect="1" noChangeArrowheads="1"/>
          </p:cNvPicPr>
          <p:nvPr/>
        </p:nvPicPr>
        <p:blipFill>
          <a:blip r:embed="rId2" cstate="print">
            <a:lum bright="-12000" contrast="30000"/>
          </a:blip>
          <a:srcRect/>
          <a:stretch>
            <a:fillRect/>
          </a:stretch>
        </p:blipFill>
        <p:spPr bwMode="auto">
          <a:xfrm>
            <a:off x="-152400" y="1905000"/>
            <a:ext cx="9144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6" descr="орел"/>
          <p:cNvPicPr>
            <a:picLocks noChangeAspect="1" noChangeArrowheads="1"/>
          </p:cNvPicPr>
          <p:nvPr/>
        </p:nvPicPr>
        <p:blipFill>
          <a:blip r:embed="rId3" cstate="print">
            <a:lum bright="-6000" contrast="12000"/>
          </a:blip>
          <a:srcRect/>
          <a:stretch>
            <a:fillRect/>
          </a:stretch>
        </p:blipFill>
        <p:spPr bwMode="auto">
          <a:xfrm>
            <a:off x="4191000" y="457200"/>
            <a:ext cx="914400" cy="862013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95536" y="4509120"/>
            <a:ext cx="8280920" cy="93610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algn="ctr">
              <a:lnSpc>
                <a:spcPct val="160000"/>
              </a:lnSpc>
              <a:defRPr/>
            </a:pPr>
            <a:endParaRPr lang="ru-RU" sz="2000" b="1" dirty="0">
              <a:solidFill>
                <a:schemeClr val="bg1"/>
              </a:solidFill>
              <a:cs typeface="+mn-cs"/>
            </a:endParaRPr>
          </a:p>
          <a:p>
            <a:pPr algn="ctr">
              <a:lnSpc>
                <a:spcPct val="160000"/>
              </a:lnSpc>
              <a:defRPr/>
            </a:pPr>
            <a:endParaRPr lang="ru-RU" sz="2000" b="1" dirty="0" smtClean="0">
              <a:solidFill>
                <a:schemeClr val="bg1"/>
              </a:solidFill>
            </a:endParaRPr>
          </a:p>
          <a:p>
            <a:pPr algn="r">
              <a:lnSpc>
                <a:spcPct val="160000"/>
              </a:lnSpc>
              <a:defRPr/>
            </a:pPr>
            <a:r>
              <a:rPr lang="ru-RU" sz="1600" b="1" dirty="0" smtClean="0">
                <a:cs typeface="Times New Roman" pitchFamily="18" charset="0"/>
              </a:rPr>
              <a:t>Е.Д. </a:t>
            </a:r>
            <a:r>
              <a:rPr lang="ru-RU" sz="1600" b="1" dirty="0" err="1" smtClean="0">
                <a:cs typeface="Times New Roman" pitchFamily="18" charset="0"/>
              </a:rPr>
              <a:t>Докалова</a:t>
            </a:r>
            <a:endParaRPr lang="ru-RU" sz="1600" b="1" dirty="0" smtClean="0">
              <a:cs typeface="Times New Roman" pitchFamily="18" charset="0"/>
            </a:endParaRPr>
          </a:p>
          <a:p>
            <a:pPr algn="r">
              <a:defRPr/>
            </a:pPr>
            <a:r>
              <a:rPr lang="ru-RU" sz="1600" b="1" dirty="0" smtClean="0">
                <a:ea typeface="Segoe UI" pitchFamily="34" charset="0"/>
                <a:cs typeface="Times New Roman" pitchFamily="18" charset="0"/>
              </a:rPr>
              <a:t>зав. сектором приема образцов</a:t>
            </a:r>
          </a:p>
          <a:p>
            <a:pPr algn="r">
              <a:defRPr/>
            </a:pPr>
            <a:r>
              <a:rPr lang="ru-RU" sz="1600" b="1" dirty="0" smtClean="0">
                <a:ea typeface="Segoe UI" pitchFamily="34" charset="0"/>
                <a:cs typeface="Times New Roman" pitchFamily="18" charset="0"/>
              </a:rPr>
              <a:t>и учета результатов исследований</a:t>
            </a:r>
            <a:endParaRPr lang="ru-RU" sz="1600" dirty="0">
              <a:cs typeface="+mn-cs"/>
            </a:endParaRPr>
          </a:p>
          <a:p>
            <a:pPr algn="ctr">
              <a:lnSpc>
                <a:spcPct val="160000"/>
              </a:lnSpc>
              <a:defRPr/>
            </a:pPr>
            <a:endParaRPr lang="ru-RU" sz="2000" b="1" dirty="0">
              <a:solidFill>
                <a:schemeClr val="bg1"/>
              </a:solidFill>
              <a:cs typeface="+mn-cs"/>
            </a:endParaRPr>
          </a:p>
          <a:p>
            <a:pPr algn="ctr">
              <a:lnSpc>
                <a:spcPct val="160000"/>
              </a:lnSpc>
              <a:defRPr/>
            </a:pPr>
            <a:endParaRPr lang="ru-RU" sz="1800" b="1" i="1" dirty="0">
              <a:solidFill>
                <a:schemeClr val="bg1"/>
              </a:solidFill>
              <a:cs typeface="+mn-cs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67544" y="5733256"/>
            <a:ext cx="8280920" cy="93610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algn="ctr">
              <a:lnSpc>
                <a:spcPct val="160000"/>
              </a:lnSpc>
              <a:defRPr/>
            </a:pP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  <a:p>
            <a:pPr algn="ctr"/>
            <a:endParaRPr lang="ru-RU" sz="1800" b="1" i="1" dirty="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  <a:cs typeface="+mn-cs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819" name="Group 411"/>
          <p:cNvGraphicFramePr>
            <a:graphicFrameLocks noGrp="1"/>
          </p:cNvGraphicFramePr>
          <p:nvPr/>
        </p:nvGraphicFramePr>
        <p:xfrm>
          <a:off x="251520" y="364656"/>
          <a:ext cx="8712968" cy="6376711"/>
        </p:xfrm>
        <a:graphic>
          <a:graphicData uri="http://schemas.openxmlformats.org/drawingml/2006/table">
            <a:tbl>
              <a:tblPr/>
              <a:tblGrid>
                <a:gridCol w="3053424"/>
                <a:gridCol w="3045654"/>
                <a:gridCol w="2613890"/>
              </a:tblGrid>
              <a:tr h="38209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Регионы, приоритетные для контроля</a:t>
                      </a: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Продукция повышенного риска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Ксенобиотики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2876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Внутренние моря (Балтийское и Каспийское моря), производство пестицидов (Новомосковск,  Стерлитамак и др.)</a:t>
                      </a: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Рыба, рыбная мука, животные жиры, технологические кормовые добавки, печень овец и оленей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Стойкие органические загрязнители (</a:t>
                      </a:r>
                      <a:r>
                        <a:rPr kumimoji="0" lang="ru-RU" sz="11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диоксины</a:t>
                      </a: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,  ПХБ </a:t>
                      </a: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)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53636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Латинская Америка, Индия, Китай, страны Юго-Восточной Азии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Северные страны (Дания, Швеция, Финляндия)</a:t>
                      </a: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Корма, молоко и молочная продукция, яйцо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Корма, почки свиней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Микотоксины</a:t>
                      </a: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: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Афлатоксины</a:t>
                      </a: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охратоксины</a:t>
                      </a: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32116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Страны ТС, страны Юго-Восточной Азии, Китай</a:t>
                      </a: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Продукция птицеводства, свиноводства, </a:t>
                      </a: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аквакультура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Нитрофураны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32116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Страны ТС, страны Юго-Восточной Азии, Китай</a:t>
                      </a: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Продукция птицеводства, свиноводства, </a:t>
                      </a: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аквакультура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Хлорамфеникол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1357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Страны ТС, Китай</a:t>
                      </a: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Продукция птицеводства, свиноводства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Нитромидазолы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1357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США, Канада, Австралия</a:t>
                      </a: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Печень КРС, говядина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Анаболические стероиды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32116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США, Бразилия, Мексика, Канада, Китай</a:t>
                      </a: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Продукция свиноводства, говядина и субпродукты КРС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ß</a:t>
                      </a: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адреностимуляторы </a:t>
                      </a: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(</a:t>
                      </a:r>
                      <a:r>
                        <a:rPr kumimoji="0" lang="ru-RU" sz="11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рактопамин</a:t>
                      </a: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, </a:t>
                      </a:r>
                      <a:r>
                        <a:rPr kumimoji="0" lang="ru-RU" sz="11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зильпатерол</a:t>
                      </a: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, кленбутерол)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42876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Страны Юго-восточной Азии, Россия</a:t>
                      </a: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Продукция </a:t>
                      </a: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аквакультуры</a:t>
                      </a: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, рыба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Трифенилметановые красители </a:t>
                      </a: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(малахитовый зеленый, кристаллический фиолетовый)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32116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Бразилия, США, Канада, страны Юго-Восточной Азии</a:t>
                      </a: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Продукция птицеводства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Органические соединения мышьяка </a:t>
                      </a: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(</a:t>
                      </a:r>
                      <a:r>
                        <a:rPr kumimoji="0" lang="ru-RU" sz="11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роксарсон</a:t>
                      </a: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)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32116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США, страны ТС, Китай, страны Юго-Восточной Азии</a:t>
                      </a: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Продукция свиноводства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Препараты </a:t>
                      </a: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хиноксалинового</a:t>
                      </a: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ряда </a:t>
                      </a: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(</a:t>
                      </a:r>
                      <a:r>
                        <a:rPr kumimoji="0" lang="ru-RU" sz="11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карбадокс</a:t>
                      </a: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, </a:t>
                      </a:r>
                      <a:r>
                        <a:rPr kumimoji="0" lang="ru-RU" sz="11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олаквиндокс</a:t>
                      </a: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)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32116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Украина, Канада, США, Германия, Бразилия, Россия, Франция</a:t>
                      </a: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Молочная продукция (сухое молоко!), продукция свиноводства, птицеводства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Тетрациклины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32116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Украина, страны ТС, США, Бразилия</a:t>
                      </a: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Молочная продукция, продукция свиноводства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Сульфаниламиды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1357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Бразилия, США, Россия, Дания</a:t>
                      </a: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Продукция птицеводства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Кокцидиостатики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32116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Страны ТС,  ЕС, Бразилия, страны Юго-Восточной Азии</a:t>
                      </a: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Продукция птицеводства, свиноводства, </a:t>
                      </a: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аквакультура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Хинолоны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32116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Страны ТС, ЕС, Бразилия, США</a:t>
                      </a: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Продукция свиноводства, птицеводства, КРС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Макролиды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32116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Страны ТС, ЕС, Бразилия, США</a:t>
                      </a: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Продукция свиноводства, КРС (субпродукты)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Аминогликозиды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32116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Украина, страны ТС, ЕС, Бразилия, США</a:t>
                      </a: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Молочная продукция, КРС, продукция свиноводства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ß</a:t>
                      </a: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-лактамы (включая </a:t>
                      </a: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цефалоспорины</a:t>
                      </a: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1357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Бразилия, США, Россия</a:t>
                      </a: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Продукция свиноводства, птицеводства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Амфениколы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1357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Страны Юго-Восточной Азии</a:t>
                      </a: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Рыба и морепродукты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Токсичные элементы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9544" name="Rectangle 101"/>
          <p:cNvSpPr>
            <a:spLocks noChangeArrowheads="1"/>
          </p:cNvSpPr>
          <p:nvPr/>
        </p:nvSpPr>
        <p:spPr bwMode="auto">
          <a:xfrm>
            <a:off x="0" y="0"/>
            <a:ext cx="9144000" cy="3416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buSzPct val="80000"/>
            </a:pPr>
            <a:r>
              <a:rPr lang="ru-RU" sz="1800" b="1" dirty="0" smtClean="0"/>
              <a:t>Приоритетные регионы и </a:t>
            </a:r>
            <a:r>
              <a:rPr lang="ru-RU" sz="1800" b="1" dirty="0" smtClean="0"/>
              <a:t>виды продукции </a:t>
            </a:r>
            <a:r>
              <a:rPr lang="ru-RU" sz="1800" b="1" dirty="0" smtClean="0"/>
              <a:t> для выявления ксенобиотиков</a:t>
            </a:r>
            <a:endParaRPr lang="ru-RU" sz="1800" b="1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476672"/>
            <a:ext cx="7632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Результаты деятельности сектора 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899592" y="2492896"/>
            <a:ext cx="7165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 2012 году ввезено 1679 образцов продукции проведено согласно плана 2558 исследований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187624" y="4365104"/>
            <a:ext cx="73448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 2013 году планируется ввезти 2780 образцов продукции для 8046 исследований согласно плана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27584" y="3356992"/>
            <a:ext cx="74888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В 2013 году подписано 13 трехсторонних соглашений с Территориальными управлениями Россельхознадзора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99592" y="1412776"/>
            <a:ext cx="74888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В 2012 году подписано 10 трехсторонних соглашений с Территориальными управлениями  Россельхознадзора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50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260648"/>
            <a:ext cx="7632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Логистическая цепь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483768" y="5657671"/>
            <a:ext cx="60131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 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95536" y="620688"/>
            <a:ext cx="78488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Перевозка образцов</a:t>
            </a:r>
            <a:r>
              <a:rPr lang="en-US" b="1" dirty="0" smtClean="0"/>
              <a:t> </a:t>
            </a:r>
            <a:r>
              <a:rPr lang="ru-RU" b="1" dirty="0" smtClean="0"/>
              <a:t>осуществляется в условиях контролируемой холодовой цепи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9" name="Стрелка вниз 8"/>
          <p:cNvSpPr/>
          <p:nvPr/>
        </p:nvSpPr>
        <p:spPr>
          <a:xfrm>
            <a:off x="1043608" y="2708920"/>
            <a:ext cx="1800200" cy="1584176"/>
          </a:xfrm>
          <a:prstGeom prst="downArrow">
            <a:avLst>
              <a:gd name="adj1" fmla="val 48746"/>
              <a:gd name="adj2" fmla="val 50000"/>
            </a:avLst>
          </a:prstGeom>
          <a:solidFill>
            <a:srgbClr val="FFFFCC">
              <a:alpha val="65000"/>
            </a:srgbClr>
          </a:solidFill>
          <a:scene3d>
            <a:camera prst="perspectiveContrastingLeftFacing">
              <a:rot lat="924000" lon="2694000" rev="21386789"/>
            </a:camera>
            <a:lightRig rig="threePt" dir="t"/>
          </a:scene3d>
          <a:sp3d contourW="12700">
            <a:bevelT/>
            <a:bevelB/>
            <a:contourClr>
              <a:schemeClr val="accent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6156176" y="2780928"/>
            <a:ext cx="1800200" cy="1584176"/>
          </a:xfrm>
          <a:prstGeom prst="downArrow">
            <a:avLst>
              <a:gd name="adj1" fmla="val 48746"/>
              <a:gd name="adj2" fmla="val 50000"/>
            </a:avLst>
          </a:prstGeom>
          <a:solidFill>
            <a:srgbClr val="FFFFCC">
              <a:alpha val="50000"/>
            </a:srgbClr>
          </a:solidFill>
          <a:scene3d>
            <a:camera prst="perspectiveContrastingRightFacing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23528" y="4725144"/>
            <a:ext cx="3528392" cy="1584176"/>
          </a:xfrm>
          <a:prstGeom prst="roundRect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accent4">
                  <a:lumMod val="40000"/>
                  <a:lumOff val="60000"/>
                  <a:alpha val="65000"/>
                </a:schemeClr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395536" y="5157192"/>
            <a:ext cx="33123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Внешняя логистика</a:t>
            </a:r>
          </a:p>
          <a:p>
            <a:r>
              <a:rPr lang="ru-RU" dirty="0" smtClean="0"/>
              <a:t>транспортная компания</a:t>
            </a:r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076056" y="4725144"/>
            <a:ext cx="3672408" cy="1584176"/>
          </a:xfrm>
          <a:prstGeom prst="roundRect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accent4">
                  <a:lumMod val="40000"/>
                  <a:lumOff val="60000"/>
                  <a:alpha val="65000"/>
                </a:schemeClr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076056" y="5157192"/>
            <a:ext cx="37444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Внутренняя логистика</a:t>
            </a:r>
          </a:p>
          <a:p>
            <a:pPr algn="ctr"/>
            <a:r>
              <a:rPr lang="ru-RU" dirty="0" smtClean="0"/>
              <a:t>транспорт ФГБУ«ВГНКИ»</a:t>
            </a:r>
            <a:endParaRPr lang="ru-RU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467544" y="1268760"/>
            <a:ext cx="8496944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2206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C99FF"/>
              </a:buClr>
              <a:buSzPct val="100000"/>
              <a:buBlip>
                <a:blip r:embed="rId2"/>
              </a:buBlip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lvl="0" indent="220663">
              <a:buClr>
                <a:srgbClr val="CC99FF"/>
              </a:buClr>
              <a:buSzPct val="100000"/>
              <a:buBlip>
                <a:blip r:embed="rId2"/>
              </a:buBlip>
            </a:pPr>
            <a:r>
              <a:rPr lang="ru-RU" sz="1800" b="1" dirty="0" smtClean="0"/>
              <a:t>   При  управлении объектами испытаний  технические руководители направлений отвечают за условия исключающие ухудшение характеристик, потерю или повреждение объектов исследований (испытаний) и </a:t>
            </a:r>
            <a:r>
              <a:rPr lang="ru-RU" sz="1800" b="1" dirty="0" smtClean="0"/>
              <a:t>измерений</a:t>
            </a:r>
            <a:endParaRPr lang="ru-RU" sz="1800" b="1" dirty="0" smtClean="0"/>
          </a:p>
          <a:p>
            <a:pPr lvl="0" indent="220663">
              <a:buClr>
                <a:srgbClr val="CC99FF"/>
              </a:buClr>
              <a:buSzPct val="100000"/>
              <a:buBlip>
                <a:blip r:embed="rId2"/>
              </a:buBlip>
            </a:pPr>
            <a:endParaRPr lang="ru-RU" sz="1800" b="1" dirty="0" smtClean="0"/>
          </a:p>
          <a:p>
            <a:pPr indent="220663">
              <a:buClr>
                <a:srgbClr val="CC99FF"/>
              </a:buClr>
              <a:buSzPct val="100000"/>
              <a:buBlip>
                <a:blip r:embed="rId2"/>
              </a:buBlip>
            </a:pPr>
            <a:r>
              <a:rPr lang="ru-RU" sz="1800" b="1" dirty="0" smtClean="0"/>
              <a:t>    Соблюдается  система контролируемого перемещения образцов (</a:t>
            </a:r>
            <a:r>
              <a:rPr lang="en-US" sz="1800" b="1" dirty="0" smtClean="0"/>
              <a:t>chain of custody</a:t>
            </a:r>
            <a:r>
              <a:rPr lang="ru-RU" sz="1800" b="1" dirty="0" smtClean="0"/>
              <a:t>) ,  начиная с приема образца на испытания до утилизации лабораторной пробы</a:t>
            </a:r>
          </a:p>
          <a:p>
            <a:pPr lvl="0" indent="220663">
              <a:buClr>
                <a:srgbClr val="CC99FF"/>
              </a:buClr>
              <a:buSzPct val="100000"/>
              <a:buBlip>
                <a:blip r:embed="rId2"/>
              </a:buBlip>
            </a:pPr>
            <a:endParaRPr lang="ru-RU" sz="1800" b="1" dirty="0" smtClean="0"/>
          </a:p>
          <a:p>
            <a:pPr marL="0" marR="0" lvl="0" indent="449263" defTabSz="914400" eaLnBrk="0" latinLnBrk="0" hangingPunct="0">
              <a:lnSpc>
                <a:spcPct val="100000"/>
              </a:lnSpc>
              <a:buClr>
                <a:srgbClr val="CC99FF"/>
              </a:buClr>
              <a:buSzPct val="100000"/>
              <a:buBlip>
                <a:blip r:embed="rId2"/>
              </a:buBlip>
              <a:tabLst/>
            </a:pPr>
            <a:r>
              <a:rPr lang="ru-RU" sz="1800" b="1" dirty="0" smtClean="0"/>
              <a:t>В  отделах ФГБУ ВГНКИ сформированы  подразделения, сотрудники </a:t>
            </a:r>
            <a:r>
              <a:rPr lang="ru-RU" sz="1800" b="1" dirty="0" smtClean="0"/>
              <a:t>которых </a:t>
            </a:r>
            <a:r>
              <a:rPr lang="ru-RU" sz="1800" b="1" dirty="0" smtClean="0"/>
              <a:t>не участвуют в испытаниях, </a:t>
            </a:r>
            <a:r>
              <a:rPr lang="ru-RU" sz="1800" b="1" dirty="0" smtClean="0"/>
              <a:t>предназначенные  </a:t>
            </a:r>
            <a:r>
              <a:rPr lang="ru-RU" sz="1800" b="1" dirty="0" smtClean="0"/>
              <a:t>для приемки образцов и оформления  результатов исследований. </a:t>
            </a:r>
            <a:endParaRPr lang="en-US" sz="1800" b="1" dirty="0" smtClean="0"/>
          </a:p>
          <a:p>
            <a:pPr marL="0" marR="0" lvl="0" indent="449263" defTabSz="914400" eaLnBrk="0" latinLnBrk="0" hangingPunct="0">
              <a:lnSpc>
                <a:spcPct val="100000"/>
              </a:lnSpc>
              <a:buClr>
                <a:srgbClr val="CC99FF"/>
              </a:buClr>
              <a:buSzPct val="100000"/>
              <a:buBlip>
                <a:blip r:embed="rId2"/>
              </a:buBlip>
              <a:tabLst/>
            </a:pPr>
            <a:endParaRPr lang="ru-RU" sz="1800" b="1" dirty="0" smtClean="0"/>
          </a:p>
          <a:p>
            <a:pPr marL="0" marR="0" lvl="0" indent="449263" defTabSz="914400" eaLnBrk="0" latinLnBrk="0" hangingPunct="0">
              <a:lnSpc>
                <a:spcPct val="100000"/>
              </a:lnSpc>
              <a:buClr>
                <a:srgbClr val="CC99FF"/>
              </a:buClr>
              <a:buSzPct val="100000"/>
              <a:buBlip>
                <a:blip r:embed="rId2"/>
              </a:buBlip>
              <a:tabLst/>
            </a:pPr>
            <a:r>
              <a:rPr lang="ru-RU" sz="1800" b="1" dirty="0" smtClean="0"/>
              <a:t>Образцы </a:t>
            </a:r>
            <a:r>
              <a:rPr lang="ru-RU" sz="1800" b="1" dirty="0" smtClean="0"/>
              <a:t>подвергают разрушающим </a:t>
            </a:r>
            <a:r>
              <a:rPr lang="ru-RU" sz="1800" b="1" dirty="0" smtClean="0"/>
              <a:t>испытаниям</a:t>
            </a:r>
            <a:endParaRPr lang="en-US" sz="1800" b="1" dirty="0" smtClean="0"/>
          </a:p>
          <a:p>
            <a:pPr marL="0" marR="0" lvl="0" indent="449263" defTabSz="914400" eaLnBrk="0" latinLnBrk="0" hangingPunct="0">
              <a:lnSpc>
                <a:spcPct val="100000"/>
              </a:lnSpc>
              <a:buClr>
                <a:srgbClr val="CC99FF"/>
              </a:buClr>
              <a:buSzPct val="100000"/>
              <a:tabLst/>
            </a:pPr>
            <a:r>
              <a:rPr lang="ru-RU" sz="1800" b="1" dirty="0" smtClean="0"/>
              <a:t>Они подлежат </a:t>
            </a:r>
            <a:r>
              <a:rPr lang="ru-RU" sz="1800" b="1" dirty="0" smtClean="0"/>
              <a:t>списанию и  утилизации</a:t>
            </a:r>
            <a:endParaRPr lang="ru-RU" sz="1800" b="1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683568" y="188640"/>
            <a:ext cx="76328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Управление объектами испытаний</a:t>
            </a:r>
            <a:endParaRPr lang="en-US" b="1" dirty="0" smtClean="0"/>
          </a:p>
          <a:p>
            <a:pPr algn="ctr"/>
            <a:r>
              <a:rPr lang="ru-RU" b="1" dirty="0" smtClean="0"/>
              <a:t> по </a:t>
            </a:r>
            <a:r>
              <a:rPr lang="en-US" b="1" dirty="0" smtClean="0"/>
              <a:t>ISO</a:t>
            </a:r>
            <a:r>
              <a:rPr lang="ru-RU" b="1" dirty="0" smtClean="0"/>
              <a:t>/</a:t>
            </a:r>
            <a:r>
              <a:rPr lang="en-US" b="1" dirty="0" smtClean="0"/>
              <a:t>IEC 17025</a:t>
            </a:r>
            <a:r>
              <a:rPr lang="ru-RU" b="1" dirty="0" smtClean="0"/>
              <a:t>:2005</a:t>
            </a:r>
            <a:endParaRPr lang="ru-RU" b="1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188640"/>
            <a:ext cx="8496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Прием объектов испытаний  сотрудниками сектора</a:t>
            </a:r>
            <a:endParaRPr lang="ru-RU" sz="2800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19672" y="836712"/>
            <a:ext cx="5616624" cy="936104"/>
          </a:xfrm>
          <a:prstGeom prst="roundRect">
            <a:avLst/>
          </a:prstGeom>
          <a:solidFill>
            <a:srgbClr val="FFFFCC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Сотрудники сектора осуществляют: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179512" y="1988840"/>
            <a:ext cx="2592288" cy="432048"/>
          </a:xfrm>
          <a:prstGeom prst="round2DiagRect">
            <a:avLst/>
          </a:prstGeom>
          <a:solidFill>
            <a:srgbClr val="FFFFCC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Первичный контроль</a:t>
            </a:r>
            <a:endPara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1691680" y="2708920"/>
            <a:ext cx="2376264" cy="432048"/>
          </a:xfrm>
          <a:prstGeom prst="round2DiagRect">
            <a:avLst/>
          </a:prstGeom>
          <a:solidFill>
            <a:srgbClr val="FFFFCC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Приемку проб</a:t>
            </a:r>
            <a:endPara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с двумя скругленными противолежащими углами 12"/>
          <p:cNvSpPr/>
          <p:nvPr/>
        </p:nvSpPr>
        <p:spPr>
          <a:xfrm>
            <a:off x="2771800" y="3429000"/>
            <a:ext cx="2376264" cy="432048"/>
          </a:xfrm>
          <a:prstGeom prst="round2DiagRect">
            <a:avLst/>
          </a:prstGeom>
          <a:solidFill>
            <a:srgbClr val="FFFFCC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Гомогенизацию</a:t>
            </a:r>
            <a:endPara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с двумя скругленными противолежащими углами 13"/>
          <p:cNvSpPr/>
          <p:nvPr/>
        </p:nvSpPr>
        <p:spPr>
          <a:xfrm>
            <a:off x="3851920" y="4077072"/>
            <a:ext cx="2016224" cy="432048"/>
          </a:xfrm>
          <a:prstGeom prst="round2DiagRect">
            <a:avLst/>
          </a:prstGeom>
          <a:solidFill>
            <a:srgbClr val="FFFFCC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Шифрование</a:t>
            </a:r>
            <a:endPara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4283968" y="4797152"/>
            <a:ext cx="3960440" cy="792088"/>
          </a:xfrm>
          <a:prstGeom prst="round2DiagRect">
            <a:avLst/>
          </a:prstGeom>
          <a:solidFill>
            <a:srgbClr val="FFFFCC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Передачу шифрованных и гомогенизированных проб на испытания в лаборатории</a:t>
            </a:r>
            <a:endPara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с двумя скругленными противолежащими углами 15"/>
          <p:cNvSpPr/>
          <p:nvPr/>
        </p:nvSpPr>
        <p:spPr>
          <a:xfrm>
            <a:off x="6804248" y="5877272"/>
            <a:ext cx="2016224" cy="432048"/>
          </a:xfrm>
          <a:prstGeom prst="round2DiagRect">
            <a:avLst/>
          </a:prstGeom>
          <a:solidFill>
            <a:srgbClr val="FFFFCC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Хранение проб</a:t>
            </a:r>
            <a:endPara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2339752" y="2420888"/>
            <a:ext cx="288032" cy="288032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3275856" y="3140968"/>
            <a:ext cx="360040" cy="288032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4283968" y="3861048"/>
            <a:ext cx="216024" cy="216024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5220072" y="4509120"/>
            <a:ext cx="360040" cy="288032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6948264" y="5589240"/>
            <a:ext cx="432048" cy="288032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548680"/>
            <a:ext cx="820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95536" y="260648"/>
            <a:ext cx="87484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Организация контролируемого перемещения образцов внутри подразделений и между подразделениями участвующими в мониторинге</a:t>
            </a:r>
          </a:p>
        </p:txBody>
      </p:sp>
      <p:sp>
        <p:nvSpPr>
          <p:cNvPr id="10" name="Овал 9"/>
          <p:cNvSpPr/>
          <p:nvPr/>
        </p:nvSpPr>
        <p:spPr>
          <a:xfrm>
            <a:off x="251520" y="1124744"/>
            <a:ext cx="1800200" cy="648072"/>
          </a:xfrm>
          <a:prstGeom prst="ellipse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Образец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Ромб 12"/>
          <p:cNvSpPr/>
          <p:nvPr/>
        </p:nvSpPr>
        <p:spPr>
          <a:xfrm>
            <a:off x="107504" y="1988840"/>
            <a:ext cx="2160240" cy="1584176"/>
          </a:xfrm>
          <a:prstGeom prst="diamond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55576" y="3573016"/>
            <a:ext cx="864096" cy="360040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67544" y="4293096"/>
            <a:ext cx="1440160" cy="432048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Регистрация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95536" y="4941168"/>
            <a:ext cx="1584176" cy="360040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Шифрование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51520" y="5589240"/>
            <a:ext cx="4104456" cy="360040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Первичная обработка, гомогенизация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79512" y="6093296"/>
            <a:ext cx="3240360" cy="432048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Разделение на пробы А и Б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123728" y="2420888"/>
            <a:ext cx="720080" cy="288032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НЕТ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059832" y="1196752"/>
            <a:ext cx="2232248" cy="432048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Списание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491880" y="2348880"/>
            <a:ext cx="1656184" cy="432048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Утилизация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444208" y="1340768"/>
            <a:ext cx="2160240" cy="648072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Хранение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7020272" y="2420888"/>
            <a:ext cx="936104" cy="360040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5292080" y="3429000"/>
            <a:ext cx="936104" cy="360040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НЕТ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Блок-схема: решение 30"/>
          <p:cNvSpPr/>
          <p:nvPr/>
        </p:nvSpPr>
        <p:spPr>
          <a:xfrm>
            <a:off x="6228184" y="2780928"/>
            <a:ext cx="2592288" cy="1728192"/>
          </a:xfrm>
          <a:prstGeom prst="flowChartDecision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Испытания успешны?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6228184" y="4653136"/>
            <a:ext cx="2232248" cy="360040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Пробоподготовка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300192" y="5157192"/>
            <a:ext cx="2088232" cy="360040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Регистрация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95536" y="2420888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/>
              <a:t>Соответствует требованиям?</a:t>
            </a:r>
            <a:endParaRPr lang="ru-RU" sz="1800" dirty="0"/>
          </a:p>
        </p:txBody>
      </p:sp>
      <p:sp>
        <p:nvSpPr>
          <p:cNvPr id="35" name="Овал 34"/>
          <p:cNvSpPr/>
          <p:nvPr/>
        </p:nvSpPr>
        <p:spPr>
          <a:xfrm>
            <a:off x="6084168" y="5733256"/>
            <a:ext cx="2232248" cy="648072"/>
          </a:xfrm>
          <a:prstGeom prst="ellipse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Проба А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Овал 35"/>
          <p:cNvSpPr/>
          <p:nvPr/>
        </p:nvSpPr>
        <p:spPr>
          <a:xfrm>
            <a:off x="5508104" y="6165304"/>
            <a:ext cx="2016224" cy="50405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Проба Б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7" name="Прямая со стрелкой 46"/>
          <p:cNvCxnSpPr>
            <a:stCxn id="16" idx="2"/>
            <a:endCxn id="17" idx="0"/>
          </p:cNvCxnSpPr>
          <p:nvPr/>
        </p:nvCxnSpPr>
        <p:spPr>
          <a:xfrm>
            <a:off x="1187624" y="3933056"/>
            <a:ext cx="0" cy="36004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>
            <a:stCxn id="17" idx="2"/>
            <a:endCxn id="19" idx="0"/>
          </p:cNvCxnSpPr>
          <p:nvPr/>
        </p:nvCxnSpPr>
        <p:spPr>
          <a:xfrm>
            <a:off x="1187624" y="4725144"/>
            <a:ext cx="0" cy="21602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>
            <a:stCxn id="19" idx="2"/>
          </p:cNvCxnSpPr>
          <p:nvPr/>
        </p:nvCxnSpPr>
        <p:spPr>
          <a:xfrm>
            <a:off x="1187624" y="5301208"/>
            <a:ext cx="0" cy="28803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1259632" y="5949280"/>
            <a:ext cx="0" cy="14401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>
            <a:stCxn id="25" idx="0"/>
          </p:cNvCxnSpPr>
          <p:nvPr/>
        </p:nvCxnSpPr>
        <p:spPr>
          <a:xfrm flipV="1">
            <a:off x="2483768" y="1628800"/>
            <a:ext cx="1296144" cy="7920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>
            <a:stCxn id="26" idx="2"/>
          </p:cNvCxnSpPr>
          <p:nvPr/>
        </p:nvCxnSpPr>
        <p:spPr>
          <a:xfrm>
            <a:off x="4175956" y="1628800"/>
            <a:ext cx="36004" cy="72008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>
            <a:stCxn id="28" idx="1"/>
            <a:endCxn id="26" idx="3"/>
          </p:cNvCxnSpPr>
          <p:nvPr/>
        </p:nvCxnSpPr>
        <p:spPr>
          <a:xfrm flipH="1" flipV="1">
            <a:off x="5292080" y="1412776"/>
            <a:ext cx="1152128" cy="25202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/>
          <p:cNvCxnSpPr>
            <a:stCxn id="29" idx="0"/>
            <a:endCxn id="28" idx="2"/>
          </p:cNvCxnSpPr>
          <p:nvPr/>
        </p:nvCxnSpPr>
        <p:spPr>
          <a:xfrm flipV="1">
            <a:off x="7488324" y="1988840"/>
            <a:ext cx="36004" cy="43204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 стрелкой 73"/>
          <p:cNvCxnSpPr>
            <a:stCxn id="23" idx="3"/>
            <a:endCxn id="35" idx="2"/>
          </p:cNvCxnSpPr>
          <p:nvPr/>
        </p:nvCxnSpPr>
        <p:spPr>
          <a:xfrm flipV="1">
            <a:off x="3419872" y="6057292"/>
            <a:ext cx="2664296" cy="25202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>
            <a:stCxn id="35" idx="0"/>
          </p:cNvCxnSpPr>
          <p:nvPr/>
        </p:nvCxnSpPr>
        <p:spPr>
          <a:xfrm flipH="1" flipV="1">
            <a:off x="7164288" y="5517232"/>
            <a:ext cx="36004" cy="21602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 стрелкой 77"/>
          <p:cNvCxnSpPr>
            <a:stCxn id="33" idx="0"/>
            <a:endCxn id="32" idx="2"/>
          </p:cNvCxnSpPr>
          <p:nvPr/>
        </p:nvCxnSpPr>
        <p:spPr>
          <a:xfrm flipV="1">
            <a:off x="7344308" y="5013176"/>
            <a:ext cx="0" cy="14401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 стрелкой 79"/>
          <p:cNvCxnSpPr>
            <a:stCxn id="32" idx="0"/>
            <a:endCxn id="31" idx="2"/>
          </p:cNvCxnSpPr>
          <p:nvPr/>
        </p:nvCxnSpPr>
        <p:spPr>
          <a:xfrm flipV="1">
            <a:off x="7344308" y="4509120"/>
            <a:ext cx="180020" cy="14401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 стрелкой 83"/>
          <p:cNvCxnSpPr>
            <a:stCxn id="10" idx="4"/>
            <a:endCxn id="13" idx="0"/>
          </p:cNvCxnSpPr>
          <p:nvPr/>
        </p:nvCxnSpPr>
        <p:spPr>
          <a:xfrm>
            <a:off x="1151620" y="1772816"/>
            <a:ext cx="36004" cy="21602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endCxn id="36" idx="1"/>
          </p:cNvCxnSpPr>
          <p:nvPr/>
        </p:nvCxnSpPr>
        <p:spPr>
          <a:xfrm>
            <a:off x="5652120" y="3789040"/>
            <a:ext cx="151253" cy="245008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 flipH="1">
            <a:off x="2195735" y="1988840"/>
            <a:ext cx="5760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/>
              <a:t>Спасибо за внимание</a:t>
            </a:r>
            <a:endParaRPr lang="ru-RU" sz="4000" b="1" i="1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467544" y="1268760"/>
            <a:ext cx="8496944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2206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C99FF"/>
              </a:buClr>
              <a:buSzPct val="100000"/>
              <a:buBlip>
                <a:blip r:embed="rId2"/>
              </a:buBlip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lvl="0" indent="220663">
              <a:buClr>
                <a:srgbClr val="CC99FF"/>
              </a:buClr>
              <a:buSzPct val="100000"/>
              <a:buBlip>
                <a:blip r:embed="rId2"/>
              </a:buBlip>
            </a:pPr>
            <a:r>
              <a:rPr lang="ru-RU" sz="1800" b="1" dirty="0" smtClean="0"/>
              <a:t>   При  управлении объектами испытаний  технические руководители направлений отвечают за условия исключающие ухудшение характеристик, потерю или повреждение объектов исследований (испытаний) и </a:t>
            </a:r>
            <a:r>
              <a:rPr lang="ru-RU" sz="1800" b="1" dirty="0" smtClean="0"/>
              <a:t>измерений</a:t>
            </a:r>
            <a:endParaRPr lang="ru-RU" sz="1800" b="1" dirty="0" smtClean="0"/>
          </a:p>
          <a:p>
            <a:pPr lvl="0" indent="220663">
              <a:buClr>
                <a:srgbClr val="CC99FF"/>
              </a:buClr>
              <a:buSzPct val="100000"/>
              <a:buBlip>
                <a:blip r:embed="rId2"/>
              </a:buBlip>
            </a:pPr>
            <a:endParaRPr lang="ru-RU" sz="1800" b="1" dirty="0" smtClean="0"/>
          </a:p>
          <a:p>
            <a:pPr indent="220663">
              <a:buClr>
                <a:srgbClr val="CC99FF"/>
              </a:buClr>
              <a:buSzPct val="100000"/>
              <a:buBlip>
                <a:blip r:embed="rId2"/>
              </a:buBlip>
            </a:pPr>
            <a:r>
              <a:rPr lang="ru-RU" sz="1800" b="1" dirty="0" smtClean="0"/>
              <a:t>    Соблюдается  система контролируемого перемещения образцов (</a:t>
            </a:r>
            <a:r>
              <a:rPr lang="en-US" sz="1800" b="1" dirty="0" smtClean="0"/>
              <a:t>chain of custody</a:t>
            </a:r>
            <a:r>
              <a:rPr lang="ru-RU" sz="1800" b="1" dirty="0" smtClean="0"/>
              <a:t>) ,  начиная с приема образца на испытания до утилизации лабораторной пробы</a:t>
            </a:r>
          </a:p>
          <a:p>
            <a:pPr lvl="0" indent="220663">
              <a:buClr>
                <a:srgbClr val="CC99FF"/>
              </a:buClr>
              <a:buSzPct val="100000"/>
              <a:buBlip>
                <a:blip r:embed="rId2"/>
              </a:buBlip>
            </a:pPr>
            <a:endParaRPr lang="ru-RU" sz="1800" b="1" dirty="0" smtClean="0"/>
          </a:p>
          <a:p>
            <a:pPr marL="0" marR="0" lvl="0" indent="449263" defTabSz="914400" eaLnBrk="0" latinLnBrk="0" hangingPunct="0">
              <a:lnSpc>
                <a:spcPct val="100000"/>
              </a:lnSpc>
              <a:buClr>
                <a:srgbClr val="CC99FF"/>
              </a:buClr>
              <a:buSzPct val="100000"/>
              <a:buBlip>
                <a:blip r:embed="rId2"/>
              </a:buBlip>
              <a:tabLst/>
            </a:pPr>
            <a:r>
              <a:rPr lang="ru-RU" sz="1800" b="1" dirty="0" smtClean="0"/>
              <a:t>В  отделах ФГБУ ВГНКИ сформированы  подразделения, сотрудники </a:t>
            </a:r>
            <a:r>
              <a:rPr lang="ru-RU" sz="1800" b="1" dirty="0" smtClean="0"/>
              <a:t>которых </a:t>
            </a:r>
            <a:r>
              <a:rPr lang="ru-RU" sz="1800" b="1" dirty="0" smtClean="0"/>
              <a:t>не участвуют в испытаниях, </a:t>
            </a:r>
            <a:r>
              <a:rPr lang="ru-RU" sz="1800" b="1" dirty="0" smtClean="0"/>
              <a:t>предназначенные  </a:t>
            </a:r>
            <a:r>
              <a:rPr lang="ru-RU" sz="1800" b="1" dirty="0" smtClean="0"/>
              <a:t>для приемки образцов и оформления  результатов исследований. </a:t>
            </a:r>
            <a:endParaRPr lang="en-US" sz="1800" b="1" dirty="0" smtClean="0"/>
          </a:p>
          <a:p>
            <a:pPr marL="0" marR="0" lvl="0" indent="449263" defTabSz="914400" eaLnBrk="0" latinLnBrk="0" hangingPunct="0">
              <a:lnSpc>
                <a:spcPct val="100000"/>
              </a:lnSpc>
              <a:buClr>
                <a:srgbClr val="CC99FF"/>
              </a:buClr>
              <a:buSzPct val="100000"/>
              <a:buBlip>
                <a:blip r:embed="rId2"/>
              </a:buBlip>
              <a:tabLst/>
            </a:pPr>
            <a:endParaRPr lang="ru-RU" sz="1800" b="1" dirty="0" smtClean="0"/>
          </a:p>
          <a:p>
            <a:pPr marL="0" marR="0" lvl="0" indent="449263" defTabSz="914400" eaLnBrk="0" latinLnBrk="0" hangingPunct="0">
              <a:lnSpc>
                <a:spcPct val="100000"/>
              </a:lnSpc>
              <a:buClr>
                <a:srgbClr val="CC99FF"/>
              </a:buClr>
              <a:buSzPct val="100000"/>
              <a:buBlip>
                <a:blip r:embed="rId2"/>
              </a:buBlip>
              <a:tabLst/>
            </a:pPr>
            <a:r>
              <a:rPr lang="ru-RU" sz="1800" b="1" dirty="0" smtClean="0"/>
              <a:t>Образцы </a:t>
            </a:r>
            <a:r>
              <a:rPr lang="ru-RU" sz="1800" b="1" dirty="0" smtClean="0"/>
              <a:t>подвергают разрушающим </a:t>
            </a:r>
            <a:r>
              <a:rPr lang="ru-RU" sz="1800" b="1" dirty="0" smtClean="0"/>
              <a:t>испытаниям</a:t>
            </a:r>
            <a:endParaRPr lang="en-US" sz="1800" b="1" dirty="0" smtClean="0"/>
          </a:p>
          <a:p>
            <a:pPr marL="0" marR="0" lvl="0" indent="449263" defTabSz="914400" eaLnBrk="0" latinLnBrk="0" hangingPunct="0">
              <a:lnSpc>
                <a:spcPct val="100000"/>
              </a:lnSpc>
              <a:buClr>
                <a:srgbClr val="CC99FF"/>
              </a:buClr>
              <a:buSzPct val="100000"/>
              <a:tabLst/>
            </a:pPr>
            <a:r>
              <a:rPr lang="ru-RU" sz="1800" b="1" dirty="0" smtClean="0"/>
              <a:t>Они подлежат </a:t>
            </a:r>
            <a:r>
              <a:rPr lang="ru-RU" sz="1800" b="1" dirty="0" smtClean="0"/>
              <a:t>списанию и  утилизации</a:t>
            </a:r>
            <a:endParaRPr lang="ru-RU" sz="1800" b="1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683568" y="188640"/>
            <a:ext cx="76328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Управление объектами испытаний</a:t>
            </a:r>
            <a:endParaRPr lang="en-US" b="1" dirty="0" smtClean="0"/>
          </a:p>
          <a:p>
            <a:pPr algn="ctr"/>
            <a:r>
              <a:rPr lang="ru-RU" b="1" dirty="0" smtClean="0"/>
              <a:t> по </a:t>
            </a:r>
            <a:r>
              <a:rPr lang="en-US" b="1" dirty="0" smtClean="0"/>
              <a:t>ISO</a:t>
            </a:r>
            <a:r>
              <a:rPr lang="ru-RU" b="1" dirty="0" smtClean="0"/>
              <a:t>/</a:t>
            </a:r>
            <a:r>
              <a:rPr lang="en-US" b="1" dirty="0" smtClean="0"/>
              <a:t>IEC 17025</a:t>
            </a:r>
            <a:r>
              <a:rPr lang="ru-RU" b="1" dirty="0" smtClean="0"/>
              <a:t>:2005</a:t>
            </a:r>
            <a:endParaRPr lang="ru-RU" b="1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467544" y="1268760"/>
            <a:ext cx="8496944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2206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C99FF"/>
              </a:buClr>
              <a:buSzPct val="100000"/>
              <a:buBlip>
                <a:blip r:embed="rId2"/>
              </a:buBlip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lvl="0" indent="220663">
              <a:buClr>
                <a:srgbClr val="CC99FF"/>
              </a:buClr>
              <a:buSzPct val="100000"/>
              <a:buBlip>
                <a:blip r:embed="rId2"/>
              </a:buBlip>
            </a:pPr>
            <a:r>
              <a:rPr lang="ru-RU" sz="1800" b="1" dirty="0" smtClean="0"/>
              <a:t>   При  управлении объектами испытаний  технические руководители направлений отвечают за условия исключающие ухудшение характеристик, потерю или повреждение объектов исследований (испытаний) и </a:t>
            </a:r>
            <a:r>
              <a:rPr lang="ru-RU" sz="1800" b="1" dirty="0" smtClean="0"/>
              <a:t>измерений</a:t>
            </a:r>
            <a:endParaRPr lang="ru-RU" sz="1800" b="1" dirty="0" smtClean="0"/>
          </a:p>
          <a:p>
            <a:pPr lvl="0" indent="220663">
              <a:buClr>
                <a:srgbClr val="CC99FF"/>
              </a:buClr>
              <a:buSzPct val="100000"/>
              <a:buBlip>
                <a:blip r:embed="rId2"/>
              </a:buBlip>
            </a:pPr>
            <a:endParaRPr lang="ru-RU" sz="1800" b="1" dirty="0" smtClean="0"/>
          </a:p>
          <a:p>
            <a:pPr indent="220663">
              <a:buClr>
                <a:srgbClr val="CC99FF"/>
              </a:buClr>
              <a:buSzPct val="100000"/>
              <a:buBlip>
                <a:blip r:embed="rId2"/>
              </a:buBlip>
            </a:pPr>
            <a:r>
              <a:rPr lang="ru-RU" sz="1800" b="1" dirty="0" smtClean="0"/>
              <a:t>    Соблюдается  система контролируемого перемещения образцов (</a:t>
            </a:r>
            <a:r>
              <a:rPr lang="en-US" sz="1800" b="1" dirty="0" smtClean="0"/>
              <a:t>chain of custody</a:t>
            </a:r>
            <a:r>
              <a:rPr lang="ru-RU" sz="1800" b="1" dirty="0" smtClean="0"/>
              <a:t>) ,  начиная с приема образца на испытания до утилизации лабораторной пробы</a:t>
            </a:r>
          </a:p>
          <a:p>
            <a:pPr lvl="0" indent="220663">
              <a:buClr>
                <a:srgbClr val="CC99FF"/>
              </a:buClr>
              <a:buSzPct val="100000"/>
              <a:buBlip>
                <a:blip r:embed="rId2"/>
              </a:buBlip>
            </a:pPr>
            <a:endParaRPr lang="ru-RU" sz="1800" b="1" dirty="0" smtClean="0"/>
          </a:p>
          <a:p>
            <a:pPr marL="0" marR="0" lvl="0" indent="449263" defTabSz="914400" eaLnBrk="0" latinLnBrk="0" hangingPunct="0">
              <a:lnSpc>
                <a:spcPct val="100000"/>
              </a:lnSpc>
              <a:buClr>
                <a:srgbClr val="CC99FF"/>
              </a:buClr>
              <a:buSzPct val="100000"/>
              <a:buBlip>
                <a:blip r:embed="rId2"/>
              </a:buBlip>
              <a:tabLst/>
            </a:pPr>
            <a:r>
              <a:rPr lang="ru-RU" sz="1800" b="1" dirty="0" smtClean="0"/>
              <a:t>В  отделах ФГБУ ВГНКИ сформированы  подразделения, сотрудники </a:t>
            </a:r>
            <a:r>
              <a:rPr lang="ru-RU" sz="1800" b="1" dirty="0" smtClean="0"/>
              <a:t>которых </a:t>
            </a:r>
            <a:r>
              <a:rPr lang="ru-RU" sz="1800" b="1" dirty="0" smtClean="0"/>
              <a:t>не участвуют в испытаниях, </a:t>
            </a:r>
            <a:r>
              <a:rPr lang="ru-RU" sz="1800" b="1" dirty="0" smtClean="0"/>
              <a:t>предназначенные  </a:t>
            </a:r>
            <a:r>
              <a:rPr lang="ru-RU" sz="1800" b="1" dirty="0" smtClean="0"/>
              <a:t>для приемки образцов и оформления  результатов исследований. </a:t>
            </a:r>
            <a:endParaRPr lang="en-US" sz="1800" b="1" dirty="0" smtClean="0"/>
          </a:p>
          <a:p>
            <a:pPr marL="0" marR="0" lvl="0" indent="449263" defTabSz="914400" eaLnBrk="0" latinLnBrk="0" hangingPunct="0">
              <a:lnSpc>
                <a:spcPct val="100000"/>
              </a:lnSpc>
              <a:buClr>
                <a:srgbClr val="CC99FF"/>
              </a:buClr>
              <a:buSzPct val="100000"/>
              <a:buBlip>
                <a:blip r:embed="rId2"/>
              </a:buBlip>
              <a:tabLst/>
            </a:pPr>
            <a:endParaRPr lang="ru-RU" sz="1800" b="1" dirty="0" smtClean="0"/>
          </a:p>
          <a:p>
            <a:pPr marL="0" marR="0" lvl="0" indent="449263" defTabSz="914400" eaLnBrk="0" latinLnBrk="0" hangingPunct="0">
              <a:lnSpc>
                <a:spcPct val="100000"/>
              </a:lnSpc>
              <a:buClr>
                <a:srgbClr val="CC99FF"/>
              </a:buClr>
              <a:buSzPct val="100000"/>
              <a:buBlip>
                <a:blip r:embed="rId2"/>
              </a:buBlip>
              <a:tabLst/>
            </a:pPr>
            <a:r>
              <a:rPr lang="ru-RU" sz="1800" b="1" dirty="0" smtClean="0"/>
              <a:t>Образцы </a:t>
            </a:r>
            <a:r>
              <a:rPr lang="ru-RU" sz="1800" b="1" dirty="0" smtClean="0"/>
              <a:t>подвергают разрушающим </a:t>
            </a:r>
            <a:r>
              <a:rPr lang="ru-RU" sz="1800" b="1" dirty="0" smtClean="0"/>
              <a:t>испытаниям</a:t>
            </a:r>
            <a:endParaRPr lang="en-US" sz="1800" b="1" dirty="0" smtClean="0"/>
          </a:p>
          <a:p>
            <a:pPr marL="0" marR="0" lvl="0" indent="449263" defTabSz="914400" eaLnBrk="0" latinLnBrk="0" hangingPunct="0">
              <a:lnSpc>
                <a:spcPct val="100000"/>
              </a:lnSpc>
              <a:buClr>
                <a:srgbClr val="CC99FF"/>
              </a:buClr>
              <a:buSzPct val="100000"/>
              <a:tabLst/>
            </a:pPr>
            <a:r>
              <a:rPr lang="ru-RU" sz="1800" b="1" dirty="0" smtClean="0"/>
              <a:t>Они подлежат </a:t>
            </a:r>
            <a:r>
              <a:rPr lang="ru-RU" sz="1800" b="1" dirty="0" smtClean="0"/>
              <a:t>списанию и  утилизации</a:t>
            </a:r>
            <a:endParaRPr lang="ru-RU" sz="1800" b="1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683568" y="188640"/>
            <a:ext cx="76328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Управление объектами испытаний</a:t>
            </a:r>
            <a:endParaRPr lang="en-US" b="1" dirty="0" smtClean="0"/>
          </a:p>
          <a:p>
            <a:pPr algn="ctr"/>
            <a:r>
              <a:rPr lang="ru-RU" b="1" dirty="0" smtClean="0"/>
              <a:t> по </a:t>
            </a:r>
            <a:r>
              <a:rPr lang="en-US" b="1" dirty="0" smtClean="0"/>
              <a:t>ISO</a:t>
            </a:r>
            <a:r>
              <a:rPr lang="ru-RU" b="1" dirty="0" smtClean="0"/>
              <a:t>/</a:t>
            </a:r>
            <a:r>
              <a:rPr lang="en-US" b="1" dirty="0" smtClean="0"/>
              <a:t>IEC 17025</a:t>
            </a:r>
            <a:r>
              <a:rPr lang="ru-RU" b="1" dirty="0" smtClean="0"/>
              <a:t>:2005</a:t>
            </a:r>
            <a:endParaRPr lang="ru-RU" b="1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53534</TotalTime>
  <Words>855</Words>
  <Application>Microsoft Office PowerPoint</Application>
  <PresentationFormat>Экран (4:3)</PresentationFormat>
  <Paragraphs>157</Paragraphs>
  <Slides>10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ОТЧЕТЫ</dc:title>
  <dc:creator>user</dc:creator>
  <cp:lastModifiedBy>comp</cp:lastModifiedBy>
  <cp:revision>1714</cp:revision>
  <dcterms:created xsi:type="dcterms:W3CDTF">2004-11-10T08:54:09Z</dcterms:created>
  <dcterms:modified xsi:type="dcterms:W3CDTF">2013-06-24T14:49:11Z</dcterms:modified>
</cp:coreProperties>
</file>