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18"/>
  </p:notesMasterIdLst>
  <p:handoutMasterIdLst>
    <p:handoutMasterId r:id="rId19"/>
  </p:handoutMasterIdLst>
  <p:sldIdLst>
    <p:sldId id="257" r:id="rId2"/>
    <p:sldId id="308" r:id="rId3"/>
    <p:sldId id="389" r:id="rId4"/>
    <p:sldId id="331" r:id="rId5"/>
    <p:sldId id="391" r:id="rId6"/>
    <p:sldId id="342" r:id="rId7"/>
    <p:sldId id="393" r:id="rId8"/>
    <p:sldId id="359" r:id="rId9"/>
    <p:sldId id="400" r:id="rId10"/>
    <p:sldId id="401" r:id="rId11"/>
    <p:sldId id="396" r:id="rId12"/>
    <p:sldId id="395" r:id="rId13"/>
    <p:sldId id="397" r:id="rId14"/>
    <p:sldId id="398" r:id="rId15"/>
    <p:sldId id="399" r:id="rId16"/>
    <p:sldId id="322" r:id="rId17"/>
  </p:sldIdLst>
  <p:sldSz cx="9144000" cy="6858000" type="screen4x3"/>
  <p:notesSz cx="6800850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F48E3A"/>
    <a:srgbClr val="008000"/>
    <a:srgbClr val="CC3300"/>
    <a:srgbClr val="FFCCFF"/>
    <a:srgbClr val="FF99CC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23" autoAdjust="0"/>
    <p:restoredTop sz="99425" autoAdjust="0"/>
  </p:normalViewPr>
  <p:slideViewPr>
    <p:cSldViewPr>
      <p:cViewPr>
        <p:scale>
          <a:sx n="66" d="100"/>
          <a:sy n="66" d="100"/>
        </p:scale>
        <p:origin x="-1506" y="-10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4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-1896" y="-9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5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5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5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F9B1FB1-FCD1-4B4A-964F-7D217F8E24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662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5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89475"/>
            <a:ext cx="5441950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5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5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7D97000-EEA6-452D-B712-F536456FF2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3504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6CF74A-5DC4-4B88-B531-6B93B6BCBDC8}" type="slidenum">
              <a:rPr lang="ru-RU" smtClean="0">
                <a:cs typeface="Arial" charset="0"/>
              </a:rPr>
              <a:pPr/>
              <a:t>1</a:t>
            </a:fld>
            <a:endParaRPr lang="ru-RU" smtClean="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98609E-EF78-4D50-A05B-4415A79E5CE9}" type="slidenum">
              <a:rPr lang="ru-RU" smtClean="0">
                <a:cs typeface="Arial" charset="0"/>
              </a:rPr>
              <a:pPr/>
              <a:t>6</a:t>
            </a:fld>
            <a:endParaRPr lang="ru-RU" smtClean="0">
              <a:cs typeface="Arial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7C3F8-EC7A-4D9C-93B7-9441B80DE1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4C88B-9CCB-4F68-B49D-3F3BA6D86C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3BDE2-CEE6-4ED6-A19A-C976089825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ED4C0-D7C6-47D5-9217-8804A895E1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36160-141D-439E-A134-4529F28FD6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7368F-2736-47B4-8A15-1C1C8AECF0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4E396-F767-4AD4-AE3B-047875F535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15555-0AD3-4DD9-8EAD-1138637A43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DECC8-D692-407C-B187-313D1D7DE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987B5-07DB-4237-83FA-77B1A1D39F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8925" y="692150"/>
            <a:ext cx="2058988" cy="54340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92150"/>
            <a:ext cx="6029325" cy="54340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EBEC9-021C-495F-95A5-A3CB345191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692150"/>
            <a:ext cx="82296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2296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78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600" b="1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77824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24863F7F-5956-4268-B6B5-06372C69AD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008000"/>
          </a:solidFill>
          <a:ln w="4445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sz="2200" b="1">
                <a:solidFill>
                  <a:srgbClr val="FADA7E"/>
                </a:solidFill>
                <a:latin typeface="Times New Roman" pitchFamily="18" charset="0"/>
                <a:cs typeface="+mn-cs"/>
              </a:rPr>
              <a:t>         </a:t>
            </a:r>
            <a:r>
              <a:rPr lang="ru-RU" sz="2200" b="1">
                <a:solidFill>
                  <a:srgbClr val="FADA7E"/>
                </a:solidFill>
                <a:latin typeface="Times New Roman" pitchFamily="18" charset="0"/>
                <a:cs typeface="+mn-cs"/>
              </a:rPr>
              <a:t>Россельхознадзор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908175" y="476250"/>
            <a:ext cx="535305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5397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0" r:id="rId2"/>
    <p:sldLayoutId id="2147483719" r:id="rId3"/>
    <p:sldLayoutId id="2147483718" r:id="rId4"/>
    <p:sldLayoutId id="2147483717" r:id="rId5"/>
    <p:sldLayoutId id="2147483716" r:id="rId6"/>
    <p:sldLayoutId id="2147483715" r:id="rId7"/>
    <p:sldLayoutId id="2147483714" r:id="rId8"/>
    <p:sldLayoutId id="2147483713" r:id="rId9"/>
    <p:sldLayoutId id="2147483712" r:id="rId10"/>
    <p:sldLayoutId id="2147483711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0F08DEC-3284-4B9B-ADD8-3BAF190F8CB4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26269" y="692696"/>
            <a:ext cx="8558212" cy="4848225"/>
          </a:xfrm>
        </p:spPr>
        <p:txBody>
          <a:bodyPr/>
          <a:lstStyle/>
          <a:p>
            <a:r>
              <a:rPr lang="ru-RU" sz="2800" b="1" smtClean="0">
                <a:solidFill>
                  <a:srgbClr val="008000"/>
                </a:solidFill>
              </a:rPr>
              <a:t>Начальник отдела сводного планирования и бюджетирования Управления финансов и обеспечения деятельности </a:t>
            </a:r>
            <a:r>
              <a:rPr lang="ru-RU" sz="2800" smtClean="0">
                <a:solidFill>
                  <a:schemeClr val="tx1"/>
                </a:solidFill>
              </a:rPr>
              <a:t/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/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/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3200" b="1" i="1" smtClean="0">
                <a:solidFill>
                  <a:srgbClr val="339933"/>
                </a:solidFill>
                <a:latin typeface="Arial" charset="0"/>
              </a:rPr>
              <a:t>Билашенко Надежда Алексеевна</a:t>
            </a:r>
            <a:r>
              <a:rPr lang="ru-RU" sz="2800" smtClean="0">
                <a:solidFill>
                  <a:srgbClr val="339933"/>
                </a:solidFill>
              </a:rPr>
              <a:t/>
            </a:r>
            <a:br>
              <a:rPr lang="ru-RU" sz="2800" smtClean="0">
                <a:solidFill>
                  <a:srgbClr val="339933"/>
                </a:solidFill>
              </a:rPr>
            </a:br>
            <a:r>
              <a:rPr lang="ru-RU" sz="2800" smtClean="0">
                <a:solidFill>
                  <a:srgbClr val="339933"/>
                </a:solidFill>
                <a:latin typeface="Arial" charset="0"/>
              </a:rPr>
              <a:t/>
            </a:r>
            <a:br>
              <a:rPr lang="ru-RU" sz="2800" smtClean="0">
                <a:solidFill>
                  <a:srgbClr val="339933"/>
                </a:solidFill>
                <a:latin typeface="Arial" charset="0"/>
              </a:rPr>
            </a:br>
            <a:r>
              <a:rPr lang="ru-RU" sz="2800" b="1" smtClean="0">
                <a:solidFill>
                  <a:srgbClr val="008000"/>
                </a:solidFill>
              </a:rPr>
              <a:t>                                                                                                                                          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743200" y="5791200"/>
            <a:ext cx="6400800" cy="30480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sz="2000" b="1" dirty="0" smtClean="0">
                <a:solidFill>
                  <a:srgbClr val="008000"/>
                </a:solidFill>
              </a:rPr>
              <a:t>2</a:t>
            </a:r>
            <a:r>
              <a:rPr lang="en-US" sz="2000" b="1" dirty="0" smtClean="0">
                <a:solidFill>
                  <a:srgbClr val="008000"/>
                </a:solidFill>
              </a:rPr>
              <a:t>6</a:t>
            </a:r>
            <a:r>
              <a:rPr lang="ru-RU" sz="2000" b="1" dirty="0" smtClean="0">
                <a:solidFill>
                  <a:srgbClr val="008000"/>
                </a:solidFill>
              </a:rPr>
              <a:t> </a:t>
            </a:r>
            <a:r>
              <a:rPr lang="ru-RU" sz="2000" b="1" dirty="0" smtClean="0">
                <a:solidFill>
                  <a:srgbClr val="008000"/>
                </a:solidFill>
              </a:rPr>
              <a:t>июня 2013 г., </a:t>
            </a:r>
            <a:r>
              <a:rPr lang="ru-RU" sz="2000" b="1" dirty="0" smtClean="0">
                <a:solidFill>
                  <a:srgbClr val="008000"/>
                </a:solidFill>
              </a:rPr>
              <a:t>Москва</a:t>
            </a:r>
            <a:endParaRPr lang="ru-RU" sz="2000" b="1" dirty="0" smtClean="0">
              <a:solidFill>
                <a:srgbClr val="008000"/>
              </a:solidFill>
            </a:endParaRPr>
          </a:p>
        </p:txBody>
      </p:sp>
      <p:sp>
        <p:nvSpPr>
          <p:cNvPr id="15364" name="Дата 3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1600" b="1">
              <a:latin typeface="Times New Roman" pitchFamily="18" charset="0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C0CA9EF-46EA-4F15-8FB5-2EA0BF7C78D4}" type="slidenum">
              <a:rPr lang="ru-RU" sz="1400">
                <a:latin typeface="+mn-lt"/>
                <a:cs typeface="+mn-cs"/>
              </a:rPr>
              <a:pPr algn="r">
                <a:defRPr/>
              </a:pPr>
              <a:t>1</a:t>
            </a:fld>
            <a:endParaRPr lang="ru-RU" sz="140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950" y="765175"/>
            <a:ext cx="8302625" cy="1093788"/>
          </a:xfrm>
        </p:spPr>
        <p:txBody>
          <a:bodyPr/>
          <a:lstStyle/>
          <a:p>
            <a:r>
              <a:rPr lang="ru-RU" sz="4000" b="1" smtClean="0">
                <a:solidFill>
                  <a:srgbClr val="009900"/>
                </a:solidFill>
                <a:latin typeface="Arial" charset="0"/>
              </a:rPr>
              <a:t>Проблемные вопросы выполнения государственных заданий и мониторинга</a:t>
            </a:r>
            <a:r>
              <a:rPr lang="ru-RU" sz="2400" b="1" smtClean="0">
                <a:solidFill>
                  <a:srgbClr val="009900"/>
                </a:solidFill>
                <a:latin typeface="Arial" charset="0"/>
              </a:rPr>
              <a:t> </a:t>
            </a: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890A071A-1EDE-460D-8446-51B7F25BC97E}" type="slidenum">
              <a:rPr lang="ru-RU" sz="1400">
                <a:latin typeface="+mn-lt"/>
                <a:cs typeface="+mn-cs"/>
              </a:rPr>
              <a:pPr algn="r">
                <a:defRPr/>
              </a:pPr>
              <a:t>2</a:t>
            </a:fld>
            <a:endParaRPr lang="ru-RU" sz="1400" dirty="0">
              <a:latin typeface="+mn-lt"/>
              <a:cs typeface="+mn-cs"/>
            </a:endParaRPr>
          </a:p>
        </p:txBody>
      </p:sp>
      <p:pic>
        <p:nvPicPr>
          <p:cNvPr id="17411" name="Picture 6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349500"/>
            <a:ext cx="3887787" cy="381635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17412" name="Picture 7" descr="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2420938"/>
            <a:ext cx="3875088" cy="403225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052513"/>
            <a:ext cx="7991475" cy="3313112"/>
          </a:xfrm>
        </p:spPr>
        <p:txBody>
          <a:bodyPr/>
          <a:lstStyle/>
          <a:p>
            <a:r>
              <a:rPr lang="ru-RU" sz="3000" b="1" smtClean="0">
                <a:solidFill>
                  <a:srgbClr val="009900"/>
                </a:solidFill>
                <a:latin typeface="Arial" charset="0"/>
              </a:rPr>
              <a:t>Бюджетное учреждение вправе сверх установленного государственного (муниципального) задания, вправе выполнять работы, оказывать услуги, относящиеся к его основным видам деятельности, предусмотренным его учредительным документом, для граждан и юридических лиц за плату и на одинаковых, при оказании одних и тех же услуг, условиях.</a:t>
            </a: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DC9BDF3-0904-4F50-BED7-351472F31DA1}" type="slidenum">
              <a:rPr lang="ru-RU" sz="1400">
                <a:latin typeface="+mn-lt"/>
                <a:cs typeface="+mn-cs"/>
              </a:rPr>
              <a:pPr algn="r">
                <a:defRPr/>
              </a:pPr>
              <a:t>3</a:t>
            </a:fld>
            <a:endParaRPr lang="ru-RU" sz="1400" dirty="0">
              <a:latin typeface="+mn-lt"/>
              <a:cs typeface="+mn-cs"/>
            </a:endParaRPr>
          </a:p>
        </p:txBody>
      </p:sp>
      <p:pic>
        <p:nvPicPr>
          <p:cNvPr id="18435" name="Picture 7" descr="j02167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188" y="4868863"/>
            <a:ext cx="13938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8" descr="j03052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4652963"/>
            <a:ext cx="151288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9" descr="j014962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363" y="4941888"/>
            <a:ext cx="25336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10" descr="j033236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775" y="5084763"/>
            <a:ext cx="1830388" cy="147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E229C4-A888-4824-842D-D27B54C852FB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19458" name="Text Box 8"/>
          <p:cNvSpPr txBox="1">
            <a:spLocks noChangeArrowheads="1"/>
          </p:cNvSpPr>
          <p:nvPr/>
        </p:nvSpPr>
        <p:spPr bwMode="auto">
          <a:xfrm>
            <a:off x="1042988" y="620713"/>
            <a:ext cx="7632700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000" b="1">
                <a:solidFill>
                  <a:srgbClr val="009900"/>
                </a:solidFill>
              </a:rPr>
              <a:t>Бюджетные учреждения вправе осуществлять иные виды деятельности, не являющиеся основными видами деятельности, лишь постольку, поскольку это служит достижению целей, ради которых оно создано, и соответствующие указанным целям, при условии, что такая деятельность указанна в его учредительных документах</a:t>
            </a:r>
          </a:p>
        </p:txBody>
      </p:sp>
      <p:pic>
        <p:nvPicPr>
          <p:cNvPr id="19459" name="Picture 9" descr="j01953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0" y="5229225"/>
            <a:ext cx="1444625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10" descr="j02919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4724400"/>
            <a:ext cx="1808163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80400" cy="1584325"/>
          </a:xfrm>
          <a:ln>
            <a:solidFill>
              <a:srgbClr val="92D050"/>
            </a:solidFill>
          </a:ln>
        </p:spPr>
        <p:txBody>
          <a:bodyPr/>
          <a:lstStyle/>
          <a:p>
            <a:r>
              <a:rPr lang="ru-RU" sz="5400" b="1" u="sng" smtClean="0">
                <a:solidFill>
                  <a:srgbClr val="00B050"/>
                </a:solidFill>
                <a:latin typeface="Arial" charset="0"/>
              </a:rPr>
              <a:t>Учредитель</a:t>
            </a:r>
            <a:endParaRPr lang="ru-RU" sz="5400" b="1" smtClean="0">
              <a:latin typeface="Arial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1CEDF0-8038-4AA9-97A5-6E7661C8E88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20492" name="AutoShape 12"/>
          <p:cNvSpPr>
            <a:spLocks noChangeArrowheads="1"/>
          </p:cNvSpPr>
          <p:nvPr/>
        </p:nvSpPr>
        <p:spPr bwMode="auto">
          <a:xfrm>
            <a:off x="395288" y="3644900"/>
            <a:ext cx="1944687" cy="914400"/>
          </a:xfrm>
          <a:prstGeom prst="roundRect">
            <a:avLst>
              <a:gd name="adj" fmla="val 16667"/>
            </a:avLst>
          </a:prstGeom>
          <a:solidFill>
            <a:schemeClr val="bg1">
              <a:alpha val="3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i="1">
                <a:solidFill>
                  <a:schemeClr val="accent2"/>
                </a:solidFill>
              </a:rPr>
              <a:t>ФГБУ</a:t>
            </a:r>
          </a:p>
        </p:txBody>
      </p:sp>
      <p:sp>
        <p:nvSpPr>
          <p:cNvPr id="20494" name="AutoShape 14"/>
          <p:cNvSpPr>
            <a:spLocks noChangeArrowheads="1"/>
          </p:cNvSpPr>
          <p:nvPr/>
        </p:nvSpPr>
        <p:spPr bwMode="auto">
          <a:xfrm>
            <a:off x="6659563" y="3573463"/>
            <a:ext cx="1944687" cy="914400"/>
          </a:xfrm>
          <a:prstGeom prst="roundRect">
            <a:avLst>
              <a:gd name="adj" fmla="val 16667"/>
            </a:avLst>
          </a:prstGeom>
          <a:solidFill>
            <a:schemeClr val="bg1">
              <a:alpha val="3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i="1">
                <a:solidFill>
                  <a:schemeClr val="accent2"/>
                </a:solidFill>
              </a:rPr>
              <a:t>ФГБУ </a:t>
            </a:r>
          </a:p>
        </p:txBody>
      </p:sp>
      <p:sp>
        <p:nvSpPr>
          <p:cNvPr id="2" name="AutoShape 14"/>
          <p:cNvSpPr>
            <a:spLocks noChangeArrowheads="1"/>
          </p:cNvSpPr>
          <p:nvPr/>
        </p:nvSpPr>
        <p:spPr bwMode="auto">
          <a:xfrm>
            <a:off x="3492500" y="3933825"/>
            <a:ext cx="1944688" cy="914400"/>
          </a:xfrm>
          <a:prstGeom prst="roundRect">
            <a:avLst>
              <a:gd name="adj" fmla="val 16667"/>
            </a:avLst>
          </a:prstGeom>
          <a:solidFill>
            <a:schemeClr val="bg1">
              <a:alpha val="3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i="1">
                <a:solidFill>
                  <a:schemeClr val="accent2"/>
                </a:solidFill>
              </a:rPr>
              <a:t>ФГБУ</a:t>
            </a:r>
            <a:r>
              <a:rPr lang="ru-RU"/>
              <a:t> </a:t>
            </a:r>
          </a:p>
        </p:txBody>
      </p:sp>
      <p:sp>
        <p:nvSpPr>
          <p:cNvPr id="20486" name="Text Box 12"/>
          <p:cNvSpPr txBox="1">
            <a:spLocks noChangeArrowheads="1"/>
          </p:cNvSpPr>
          <p:nvPr/>
        </p:nvSpPr>
        <p:spPr bwMode="auto">
          <a:xfrm>
            <a:off x="1619250" y="2420938"/>
            <a:ext cx="6176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CC3300"/>
                </a:solidFill>
              </a:rPr>
              <a:t>формирование государственного задания</a:t>
            </a:r>
          </a:p>
        </p:txBody>
      </p:sp>
      <p:sp>
        <p:nvSpPr>
          <p:cNvPr id="20487" name="AutoShape 13"/>
          <p:cNvSpPr>
            <a:spLocks noChangeArrowheads="1"/>
          </p:cNvSpPr>
          <p:nvPr/>
        </p:nvSpPr>
        <p:spPr bwMode="auto">
          <a:xfrm rot="-9098799">
            <a:off x="1187450" y="2924175"/>
            <a:ext cx="576263" cy="647700"/>
          </a:xfrm>
          <a:prstGeom prst="upArrow">
            <a:avLst>
              <a:gd name="adj1" fmla="val 50000"/>
              <a:gd name="adj2" fmla="val 2809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8" name="AutoShape 14"/>
          <p:cNvSpPr>
            <a:spLocks noChangeArrowheads="1"/>
          </p:cNvSpPr>
          <p:nvPr/>
        </p:nvSpPr>
        <p:spPr bwMode="auto">
          <a:xfrm rot="10800000">
            <a:off x="4284663" y="3213100"/>
            <a:ext cx="576262" cy="647700"/>
          </a:xfrm>
          <a:prstGeom prst="upArrow">
            <a:avLst>
              <a:gd name="adj1" fmla="val 50000"/>
              <a:gd name="adj2" fmla="val 2809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9" name="AutoShape 15"/>
          <p:cNvSpPr>
            <a:spLocks noChangeArrowheads="1"/>
          </p:cNvSpPr>
          <p:nvPr/>
        </p:nvSpPr>
        <p:spPr bwMode="auto">
          <a:xfrm rot="9147903">
            <a:off x="7235825" y="2852738"/>
            <a:ext cx="576263" cy="647700"/>
          </a:xfrm>
          <a:prstGeom prst="upArrow">
            <a:avLst>
              <a:gd name="adj1" fmla="val 50000"/>
              <a:gd name="adj2" fmla="val 2809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animBg="1"/>
      <p:bldP spid="20492" grpId="0" animBg="1"/>
      <p:bldP spid="20494" grpId="0" animBg="1"/>
      <p:bldP spid="2" grpId="0" animBg="1"/>
      <p:bldP spid="20486" grpId="0"/>
      <p:bldP spid="20487" grpId="0" animBg="1"/>
      <p:bldP spid="20488" grpId="0" animBg="1"/>
      <p:bldP spid="204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798763" y="6237288"/>
            <a:ext cx="2133600" cy="476250"/>
          </a:xfrm>
        </p:spPr>
        <p:txBody>
          <a:bodyPr/>
          <a:lstStyle/>
          <a:p>
            <a:pPr>
              <a:defRPr/>
            </a:pPr>
            <a:fld id="{6A59C311-CB5F-450D-8B49-2E93FF5FD0E7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1125538"/>
            <a:ext cx="8280400" cy="352742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9900"/>
                </a:solidFill>
                <a:latin typeface="Arial" charset="0"/>
              </a:rPr>
              <a:t>Бюджетное учреждение </a:t>
            </a:r>
            <a:br>
              <a:rPr lang="ru-RU" b="1" smtClean="0">
                <a:solidFill>
                  <a:srgbClr val="009900"/>
                </a:solidFill>
                <a:latin typeface="Arial" charset="0"/>
              </a:rPr>
            </a:br>
            <a:r>
              <a:rPr lang="ru-RU" sz="4800" b="1" smtClean="0">
                <a:solidFill>
                  <a:srgbClr val="CC3300"/>
                </a:solidFill>
                <a:latin typeface="Arial" charset="0"/>
              </a:rPr>
              <a:t>не вправе</a:t>
            </a:r>
            <a:r>
              <a:rPr lang="ru-RU" b="1" smtClean="0">
                <a:solidFill>
                  <a:srgbClr val="009900"/>
                </a:solidFill>
                <a:latin typeface="Arial" charset="0"/>
              </a:rPr>
              <a:t> </a:t>
            </a:r>
            <a:br>
              <a:rPr lang="ru-RU" b="1" smtClean="0">
                <a:solidFill>
                  <a:srgbClr val="009900"/>
                </a:solidFill>
                <a:latin typeface="Arial" charset="0"/>
              </a:rPr>
            </a:br>
            <a:r>
              <a:rPr lang="ru-RU" b="1" smtClean="0">
                <a:solidFill>
                  <a:srgbClr val="009900"/>
                </a:solidFill>
                <a:latin typeface="Arial" charset="0"/>
              </a:rPr>
              <a:t>отказаться от выполнения государственного (муниципального) задания</a:t>
            </a:r>
          </a:p>
        </p:txBody>
      </p:sp>
      <p:pic>
        <p:nvPicPr>
          <p:cNvPr id="21507" name="Picture 6" descr="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4581525"/>
            <a:ext cx="2303463" cy="2016125"/>
          </a:xfrm>
          <a:prstGeom prst="rect">
            <a:avLst/>
          </a:prstGeom>
          <a:solidFill>
            <a:schemeClr val="accent1">
              <a:alpha val="10196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827088" y="765175"/>
            <a:ext cx="7561262" cy="3887788"/>
          </a:xfrm>
        </p:spPr>
        <p:txBody>
          <a:bodyPr/>
          <a:lstStyle/>
          <a:p>
            <a:r>
              <a:rPr lang="ru-RU" sz="3600" b="1" smtClean="0">
                <a:solidFill>
                  <a:srgbClr val="00B050"/>
                </a:solidFill>
                <a:latin typeface="Arial" charset="0"/>
              </a:rPr>
              <a:t>Финансовое обеспечение выполнения государственного (муниципального) задания бюджетным учреждением осуществляется в виде субсидий из соответствующего бюджета бюджетной системы Российской Федерации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AC6103-272A-4746-AAA2-481812C0B6C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23555" name="Picture 21" descr="j0283209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97425"/>
            <a:ext cx="1873250" cy="183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22" descr="j02220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7050" y="4292600"/>
            <a:ext cx="1922463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F7E2649-E23F-4B7A-80E3-2CC3B9EA973D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24578" name="AutoShape 8"/>
          <p:cNvSpPr>
            <a:spLocks noChangeArrowheads="1"/>
          </p:cNvSpPr>
          <p:nvPr/>
        </p:nvSpPr>
        <p:spPr bwMode="auto">
          <a:xfrm>
            <a:off x="468313" y="549275"/>
            <a:ext cx="8424862" cy="1511300"/>
          </a:xfrm>
          <a:prstGeom prst="roundRect">
            <a:avLst>
              <a:gd name="adj" fmla="val 16667"/>
            </a:avLst>
          </a:prstGeom>
          <a:solidFill>
            <a:srgbClr val="99CCFF">
              <a:alpha val="32941"/>
            </a:srgbClr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000">
                <a:solidFill>
                  <a:schemeClr val="accent2"/>
                </a:solidFill>
              </a:rPr>
              <a:t>Формирование суммы субсидий </a:t>
            </a:r>
          </a:p>
          <a:p>
            <a:pPr algn="ctr"/>
            <a:r>
              <a:rPr lang="ru-RU" sz="3000">
                <a:solidFill>
                  <a:schemeClr val="accent2"/>
                </a:solidFill>
              </a:rPr>
              <a:t>на выполнение </a:t>
            </a:r>
          </a:p>
          <a:p>
            <a:pPr algn="ctr"/>
            <a:r>
              <a:rPr lang="ru-RU" sz="3000">
                <a:solidFill>
                  <a:schemeClr val="accent2"/>
                </a:solidFill>
              </a:rPr>
              <a:t>государственных заданий</a:t>
            </a:r>
          </a:p>
        </p:txBody>
      </p:sp>
      <p:sp>
        <p:nvSpPr>
          <p:cNvPr id="24579" name="AutoShape 10"/>
          <p:cNvSpPr>
            <a:spLocks noChangeArrowheads="1"/>
          </p:cNvSpPr>
          <p:nvPr/>
        </p:nvSpPr>
        <p:spPr bwMode="auto">
          <a:xfrm>
            <a:off x="4211638" y="2133600"/>
            <a:ext cx="647700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0" name="Rectangle 11"/>
          <p:cNvSpPr>
            <a:spLocks noChangeArrowheads="1"/>
          </p:cNvSpPr>
          <p:nvPr/>
        </p:nvSpPr>
        <p:spPr bwMode="auto">
          <a:xfrm>
            <a:off x="900113" y="2852738"/>
            <a:ext cx="7775575" cy="720725"/>
          </a:xfrm>
          <a:prstGeom prst="rect">
            <a:avLst/>
          </a:prstGeom>
          <a:solidFill>
            <a:srgbClr val="00FF00">
              <a:alpha val="18823"/>
            </a:srgbClr>
          </a:soli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/>
              <a:t>Нормативные затраты на содержание имущества</a:t>
            </a:r>
          </a:p>
        </p:txBody>
      </p:sp>
      <p:sp>
        <p:nvSpPr>
          <p:cNvPr id="24581" name="AutoShape 15"/>
          <p:cNvSpPr>
            <a:spLocks noChangeArrowheads="1"/>
          </p:cNvSpPr>
          <p:nvPr/>
        </p:nvSpPr>
        <p:spPr bwMode="auto">
          <a:xfrm rot="5400000">
            <a:off x="1763712" y="3716338"/>
            <a:ext cx="576263" cy="433388"/>
          </a:xfrm>
          <a:custGeom>
            <a:avLst/>
            <a:gdLst>
              <a:gd name="T0" fmla="*/ 411628 w 21600"/>
              <a:gd name="T1" fmla="*/ 0 h 21600"/>
              <a:gd name="T2" fmla="*/ 246966 w 21600"/>
              <a:gd name="T3" fmla="*/ 144463 h 21600"/>
              <a:gd name="T4" fmla="*/ 0 w 21600"/>
              <a:gd name="T5" fmla="*/ 361177 h 21600"/>
              <a:gd name="T6" fmla="*/ 246966 w 21600"/>
              <a:gd name="T7" fmla="*/ 433388 h 21600"/>
              <a:gd name="T8" fmla="*/ 493932 w 21600"/>
              <a:gd name="T9" fmla="*/ 300964 h 21600"/>
              <a:gd name="T10" fmla="*/ 576263 w 21600"/>
              <a:gd name="T11" fmla="*/ 144463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2" name="AutoShape 16"/>
          <p:cNvSpPr>
            <a:spLocks noChangeArrowheads="1"/>
          </p:cNvSpPr>
          <p:nvPr/>
        </p:nvSpPr>
        <p:spPr bwMode="auto">
          <a:xfrm>
            <a:off x="2411413" y="3789363"/>
            <a:ext cx="4608512" cy="576262"/>
          </a:xfrm>
          <a:prstGeom prst="roundRect">
            <a:avLst>
              <a:gd name="adj" fmla="val 16667"/>
            </a:avLst>
          </a:prstGeom>
          <a:solidFill>
            <a:srgbClr val="CCFFCC">
              <a:alpha val="14117"/>
            </a:srgbClr>
          </a:solidFill>
          <a:ln w="9525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10 % на электроэнергию</a:t>
            </a:r>
          </a:p>
        </p:txBody>
      </p:sp>
      <p:sp>
        <p:nvSpPr>
          <p:cNvPr id="24583" name="AutoShape 18"/>
          <p:cNvSpPr>
            <a:spLocks noChangeArrowheads="1"/>
          </p:cNvSpPr>
          <p:nvPr/>
        </p:nvSpPr>
        <p:spPr bwMode="auto">
          <a:xfrm rot="5400000">
            <a:off x="1763712" y="4652963"/>
            <a:ext cx="576263" cy="433388"/>
          </a:xfrm>
          <a:custGeom>
            <a:avLst/>
            <a:gdLst>
              <a:gd name="T0" fmla="*/ 411628 w 21600"/>
              <a:gd name="T1" fmla="*/ 0 h 21600"/>
              <a:gd name="T2" fmla="*/ 246966 w 21600"/>
              <a:gd name="T3" fmla="*/ 144463 h 21600"/>
              <a:gd name="T4" fmla="*/ 0 w 21600"/>
              <a:gd name="T5" fmla="*/ 361177 h 21600"/>
              <a:gd name="T6" fmla="*/ 246966 w 21600"/>
              <a:gd name="T7" fmla="*/ 433388 h 21600"/>
              <a:gd name="T8" fmla="*/ 493932 w 21600"/>
              <a:gd name="T9" fmla="*/ 300964 h 21600"/>
              <a:gd name="T10" fmla="*/ 576263 w 21600"/>
              <a:gd name="T11" fmla="*/ 144463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99CC00"/>
          </a:solidFill>
          <a:ln w="9525" algn="ctr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4" name="AutoShape 19"/>
          <p:cNvSpPr>
            <a:spLocks noChangeArrowheads="1"/>
          </p:cNvSpPr>
          <p:nvPr/>
        </p:nvSpPr>
        <p:spPr bwMode="auto">
          <a:xfrm>
            <a:off x="2411413" y="4652963"/>
            <a:ext cx="4608512" cy="576262"/>
          </a:xfrm>
          <a:prstGeom prst="roundRect">
            <a:avLst>
              <a:gd name="adj" fmla="val 16667"/>
            </a:avLst>
          </a:prstGeom>
          <a:solidFill>
            <a:srgbClr val="CCFFCC">
              <a:alpha val="14117"/>
            </a:srgbClr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50 % на теплоэнергию</a:t>
            </a:r>
          </a:p>
        </p:txBody>
      </p:sp>
      <p:sp>
        <p:nvSpPr>
          <p:cNvPr id="24585" name="AutoShape 20"/>
          <p:cNvSpPr>
            <a:spLocks noChangeArrowheads="1"/>
          </p:cNvSpPr>
          <p:nvPr/>
        </p:nvSpPr>
        <p:spPr bwMode="auto">
          <a:xfrm rot="5400000">
            <a:off x="1763713" y="5588000"/>
            <a:ext cx="576262" cy="433388"/>
          </a:xfrm>
          <a:custGeom>
            <a:avLst/>
            <a:gdLst>
              <a:gd name="T0" fmla="*/ 411627 w 21600"/>
              <a:gd name="T1" fmla="*/ 0 h 21600"/>
              <a:gd name="T2" fmla="*/ 246966 w 21600"/>
              <a:gd name="T3" fmla="*/ 144463 h 21600"/>
              <a:gd name="T4" fmla="*/ 0 w 21600"/>
              <a:gd name="T5" fmla="*/ 361177 h 21600"/>
              <a:gd name="T6" fmla="*/ 246966 w 21600"/>
              <a:gd name="T7" fmla="*/ 433388 h 21600"/>
              <a:gd name="T8" fmla="*/ 493931 w 21600"/>
              <a:gd name="T9" fmla="*/ 300964 h 21600"/>
              <a:gd name="T10" fmla="*/ 576262 w 21600"/>
              <a:gd name="T11" fmla="*/ 144463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99CC00"/>
          </a:solidFill>
          <a:ln w="9525" algn="ctr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6" name="AutoShape 21"/>
          <p:cNvSpPr>
            <a:spLocks noChangeArrowheads="1"/>
          </p:cNvSpPr>
          <p:nvPr/>
        </p:nvSpPr>
        <p:spPr bwMode="auto">
          <a:xfrm>
            <a:off x="2411413" y="5589588"/>
            <a:ext cx="4608512" cy="647700"/>
          </a:xfrm>
          <a:prstGeom prst="roundRect">
            <a:avLst>
              <a:gd name="adj" fmla="val 16667"/>
            </a:avLst>
          </a:prstGeom>
          <a:solidFill>
            <a:srgbClr val="CCFFCC">
              <a:alpha val="14117"/>
            </a:srgbClr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налог на земельное имущество </a:t>
            </a:r>
          </a:p>
          <a:p>
            <a:pPr algn="ctr"/>
            <a:r>
              <a:rPr lang="ru-RU" sz="2000"/>
              <a:t>в полном объеме</a:t>
            </a:r>
          </a:p>
        </p:txBody>
      </p:sp>
      <p:pic>
        <p:nvPicPr>
          <p:cNvPr id="24587" name="Picture 22" descr="j02853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4797425"/>
            <a:ext cx="1474787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Picture 23" descr="j02977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716338"/>
            <a:ext cx="1479550" cy="182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2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2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9" grpId="0" animBg="1"/>
      <p:bldP spid="24580" grpId="0" animBg="1"/>
      <p:bldP spid="24581" grpId="0" animBg="1"/>
      <p:bldP spid="24582" grpId="0" animBg="1"/>
      <p:bldP spid="24583" grpId="0" animBg="1"/>
      <p:bldP spid="24584" grpId="0" animBg="1"/>
      <p:bldP spid="24585" grpId="0" animBg="1"/>
      <p:bldP spid="2458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C8362992-AEE9-450E-8A23-F76B10F430DC}" type="slidenum">
              <a:rPr lang="ru-RU" sz="1400">
                <a:latin typeface="+mn-lt"/>
                <a:cs typeface="+mn-cs"/>
              </a:rPr>
              <a:pPr algn="r">
                <a:defRPr/>
              </a:pPr>
              <a:t>9</a:t>
            </a:fld>
            <a:endParaRPr lang="ru-RU" sz="1400" dirty="0">
              <a:latin typeface="+mn-lt"/>
              <a:cs typeface="+mn-cs"/>
            </a:endParaRPr>
          </a:p>
        </p:txBody>
      </p:sp>
      <p:sp>
        <p:nvSpPr>
          <p:cNvPr id="25602" name="AutoShape 3"/>
          <p:cNvSpPr>
            <a:spLocks noChangeArrowheads="1"/>
          </p:cNvSpPr>
          <p:nvPr/>
        </p:nvSpPr>
        <p:spPr bwMode="auto">
          <a:xfrm>
            <a:off x="468313" y="549275"/>
            <a:ext cx="8424862" cy="1511300"/>
          </a:xfrm>
          <a:prstGeom prst="roundRect">
            <a:avLst>
              <a:gd name="adj" fmla="val 16667"/>
            </a:avLst>
          </a:prstGeom>
          <a:solidFill>
            <a:srgbClr val="99CCFF">
              <a:alpha val="32941"/>
            </a:srgbClr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000">
                <a:solidFill>
                  <a:schemeClr val="accent2"/>
                </a:solidFill>
              </a:rPr>
              <a:t>Формирование суммы субсидий </a:t>
            </a:r>
          </a:p>
          <a:p>
            <a:pPr algn="ctr"/>
            <a:r>
              <a:rPr lang="ru-RU" sz="3000">
                <a:solidFill>
                  <a:schemeClr val="accent2"/>
                </a:solidFill>
              </a:rPr>
              <a:t>на выполнение </a:t>
            </a:r>
          </a:p>
          <a:p>
            <a:pPr algn="ctr"/>
            <a:r>
              <a:rPr lang="ru-RU" sz="3000">
                <a:solidFill>
                  <a:schemeClr val="accent2"/>
                </a:solidFill>
              </a:rPr>
              <a:t>государственных заданий</a:t>
            </a:r>
          </a:p>
        </p:txBody>
      </p:sp>
      <p:sp>
        <p:nvSpPr>
          <p:cNvPr id="25603" name="AutoShape 4"/>
          <p:cNvSpPr>
            <a:spLocks noChangeArrowheads="1"/>
          </p:cNvSpPr>
          <p:nvPr/>
        </p:nvSpPr>
        <p:spPr bwMode="auto">
          <a:xfrm>
            <a:off x="4211638" y="2133600"/>
            <a:ext cx="647700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900113" y="2852738"/>
            <a:ext cx="7775575" cy="720725"/>
          </a:xfrm>
          <a:prstGeom prst="rect">
            <a:avLst/>
          </a:prstGeom>
          <a:solidFill>
            <a:srgbClr val="00FF00">
              <a:alpha val="18823"/>
            </a:srgbClr>
          </a:soli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/>
              <a:t>Нормативные затраты непосредственные с </a:t>
            </a:r>
          </a:p>
          <a:p>
            <a:pPr algn="ctr"/>
            <a:r>
              <a:rPr lang="ru-RU" sz="2400"/>
              <a:t>предоставлением, оказанием государственных услуг</a:t>
            </a:r>
          </a:p>
        </p:txBody>
      </p:sp>
      <p:sp>
        <p:nvSpPr>
          <p:cNvPr id="25605" name="AutoShape 6"/>
          <p:cNvSpPr>
            <a:spLocks noChangeArrowheads="1"/>
          </p:cNvSpPr>
          <p:nvPr/>
        </p:nvSpPr>
        <p:spPr bwMode="auto">
          <a:xfrm rot="5400000">
            <a:off x="1763712" y="3716338"/>
            <a:ext cx="576263" cy="433388"/>
          </a:xfrm>
          <a:custGeom>
            <a:avLst/>
            <a:gdLst>
              <a:gd name="T0" fmla="*/ 411628 w 21600"/>
              <a:gd name="T1" fmla="*/ 0 h 21600"/>
              <a:gd name="T2" fmla="*/ 246966 w 21600"/>
              <a:gd name="T3" fmla="*/ 144463 h 21600"/>
              <a:gd name="T4" fmla="*/ 0 w 21600"/>
              <a:gd name="T5" fmla="*/ 361177 h 21600"/>
              <a:gd name="T6" fmla="*/ 246966 w 21600"/>
              <a:gd name="T7" fmla="*/ 433388 h 21600"/>
              <a:gd name="T8" fmla="*/ 493932 w 21600"/>
              <a:gd name="T9" fmla="*/ 300964 h 21600"/>
              <a:gd name="T10" fmla="*/ 576263 w 21600"/>
              <a:gd name="T11" fmla="*/ 144463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6" name="AutoShape 7"/>
          <p:cNvSpPr>
            <a:spLocks noChangeArrowheads="1"/>
          </p:cNvSpPr>
          <p:nvPr/>
        </p:nvSpPr>
        <p:spPr bwMode="auto">
          <a:xfrm>
            <a:off x="2411413" y="3789363"/>
            <a:ext cx="5905500" cy="647700"/>
          </a:xfrm>
          <a:prstGeom prst="roundRect">
            <a:avLst>
              <a:gd name="adj" fmla="val 16667"/>
            </a:avLst>
          </a:prstGeom>
          <a:solidFill>
            <a:srgbClr val="CCFFCC">
              <a:alpha val="14117"/>
            </a:srgbClr>
          </a:solidFill>
          <a:ln w="9525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Затраты на оплату труда персонала, </a:t>
            </a:r>
          </a:p>
          <a:p>
            <a:pPr algn="ctr"/>
            <a:r>
              <a:rPr lang="ru-RU" sz="2000"/>
              <a:t>участвующего в предоставлении гос. услуг</a:t>
            </a:r>
          </a:p>
        </p:txBody>
      </p:sp>
      <p:sp>
        <p:nvSpPr>
          <p:cNvPr id="25607" name="AutoShape 8"/>
          <p:cNvSpPr>
            <a:spLocks noChangeArrowheads="1"/>
          </p:cNvSpPr>
          <p:nvPr/>
        </p:nvSpPr>
        <p:spPr bwMode="auto">
          <a:xfrm rot="5400000">
            <a:off x="1763712" y="4652963"/>
            <a:ext cx="576263" cy="433388"/>
          </a:xfrm>
          <a:custGeom>
            <a:avLst/>
            <a:gdLst>
              <a:gd name="T0" fmla="*/ 411628 w 21600"/>
              <a:gd name="T1" fmla="*/ 0 h 21600"/>
              <a:gd name="T2" fmla="*/ 246966 w 21600"/>
              <a:gd name="T3" fmla="*/ 144463 h 21600"/>
              <a:gd name="T4" fmla="*/ 0 w 21600"/>
              <a:gd name="T5" fmla="*/ 361177 h 21600"/>
              <a:gd name="T6" fmla="*/ 246966 w 21600"/>
              <a:gd name="T7" fmla="*/ 433388 h 21600"/>
              <a:gd name="T8" fmla="*/ 493932 w 21600"/>
              <a:gd name="T9" fmla="*/ 300964 h 21600"/>
              <a:gd name="T10" fmla="*/ 576263 w 21600"/>
              <a:gd name="T11" fmla="*/ 144463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99CC00"/>
          </a:solidFill>
          <a:ln w="9525" algn="ctr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8" name="AutoShape 9"/>
          <p:cNvSpPr>
            <a:spLocks noChangeArrowheads="1"/>
          </p:cNvSpPr>
          <p:nvPr/>
        </p:nvSpPr>
        <p:spPr bwMode="auto">
          <a:xfrm>
            <a:off x="2411413" y="4652963"/>
            <a:ext cx="5400675" cy="576262"/>
          </a:xfrm>
          <a:prstGeom prst="roundRect">
            <a:avLst>
              <a:gd name="adj" fmla="val 16667"/>
            </a:avLst>
          </a:prstGeom>
          <a:solidFill>
            <a:srgbClr val="CCFFCC">
              <a:alpha val="14117"/>
            </a:srgbClr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Материальные запасы расходования, </a:t>
            </a:r>
          </a:p>
          <a:p>
            <a:pPr algn="ctr"/>
            <a:r>
              <a:rPr lang="ru-RU" sz="2000"/>
              <a:t>связанные с предоставлением гос. услуг</a:t>
            </a:r>
          </a:p>
        </p:txBody>
      </p:sp>
      <p:sp>
        <p:nvSpPr>
          <p:cNvPr id="25609" name="AutoShape 10"/>
          <p:cNvSpPr>
            <a:spLocks noChangeArrowheads="1"/>
          </p:cNvSpPr>
          <p:nvPr/>
        </p:nvSpPr>
        <p:spPr bwMode="auto">
          <a:xfrm rot="5400000">
            <a:off x="1763713" y="5588000"/>
            <a:ext cx="576262" cy="433388"/>
          </a:xfrm>
          <a:custGeom>
            <a:avLst/>
            <a:gdLst>
              <a:gd name="T0" fmla="*/ 411627 w 21600"/>
              <a:gd name="T1" fmla="*/ 0 h 21600"/>
              <a:gd name="T2" fmla="*/ 246966 w 21600"/>
              <a:gd name="T3" fmla="*/ 144463 h 21600"/>
              <a:gd name="T4" fmla="*/ 0 w 21600"/>
              <a:gd name="T5" fmla="*/ 361177 h 21600"/>
              <a:gd name="T6" fmla="*/ 246966 w 21600"/>
              <a:gd name="T7" fmla="*/ 433388 h 21600"/>
              <a:gd name="T8" fmla="*/ 493931 w 21600"/>
              <a:gd name="T9" fmla="*/ 300964 h 21600"/>
              <a:gd name="T10" fmla="*/ 576262 w 21600"/>
              <a:gd name="T11" fmla="*/ 144463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99CC00"/>
          </a:solidFill>
          <a:ln w="9525" algn="ctr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0" name="AutoShape 11"/>
          <p:cNvSpPr>
            <a:spLocks noChangeArrowheads="1"/>
          </p:cNvSpPr>
          <p:nvPr/>
        </p:nvSpPr>
        <p:spPr bwMode="auto">
          <a:xfrm>
            <a:off x="2411413" y="5589588"/>
            <a:ext cx="5040312" cy="647700"/>
          </a:xfrm>
          <a:prstGeom prst="roundRect">
            <a:avLst>
              <a:gd name="adj" fmla="val 16667"/>
            </a:avLst>
          </a:prstGeom>
          <a:solidFill>
            <a:srgbClr val="CCFFCC">
              <a:alpha val="14117"/>
            </a:srgbClr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Иные затраты связанные с </a:t>
            </a:r>
          </a:p>
          <a:p>
            <a:pPr algn="ctr"/>
            <a:r>
              <a:rPr lang="ru-RU" sz="2000"/>
              <a:t>предоставлением гос. услуг</a:t>
            </a:r>
          </a:p>
        </p:txBody>
      </p:sp>
      <p:pic>
        <p:nvPicPr>
          <p:cNvPr id="25612" name="Picture 12" descr="j03052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088" y="4797425"/>
            <a:ext cx="1138237" cy="1828800"/>
          </a:xfrm>
          <a:prstGeom prst="rect">
            <a:avLst/>
          </a:prstGeom>
          <a:noFill/>
        </p:spPr>
      </p:pic>
      <p:pic>
        <p:nvPicPr>
          <p:cNvPr id="25613" name="Picture 13" descr="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9363"/>
            <a:ext cx="1728788" cy="2232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2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2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3" grpId="0" animBg="1"/>
      <p:bldP spid="25604" grpId="0" animBg="1"/>
      <p:bldP spid="25605" grpId="0" animBg="1"/>
      <p:bldP spid="25606" grpId="0" animBg="1"/>
      <p:bldP spid="25607" grpId="0" animBg="1"/>
      <p:bldP spid="25608" grpId="0" animBg="1"/>
      <p:bldP spid="25609" grpId="0" animBg="1"/>
      <p:bldP spid="256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35246052-EC41-4E2A-9FDB-23D63A3B3995}" type="slidenum">
              <a:rPr lang="ru-RU" sz="1400">
                <a:latin typeface="+mn-lt"/>
                <a:cs typeface="+mn-cs"/>
              </a:rPr>
              <a:pPr algn="r">
                <a:defRPr/>
              </a:pPr>
              <a:t>10</a:t>
            </a:fld>
            <a:endParaRPr lang="ru-RU" sz="1400" dirty="0">
              <a:latin typeface="+mn-lt"/>
              <a:cs typeface="+mn-cs"/>
            </a:endParaRPr>
          </a:p>
        </p:txBody>
      </p:sp>
      <p:sp>
        <p:nvSpPr>
          <p:cNvPr id="26626" name="AutoShape 3"/>
          <p:cNvSpPr>
            <a:spLocks noChangeArrowheads="1"/>
          </p:cNvSpPr>
          <p:nvPr/>
        </p:nvSpPr>
        <p:spPr bwMode="auto">
          <a:xfrm>
            <a:off x="395288" y="549275"/>
            <a:ext cx="8424862" cy="1511300"/>
          </a:xfrm>
          <a:prstGeom prst="roundRect">
            <a:avLst>
              <a:gd name="adj" fmla="val 16667"/>
            </a:avLst>
          </a:prstGeom>
          <a:solidFill>
            <a:srgbClr val="99CCFF">
              <a:alpha val="32941"/>
            </a:srgbClr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000">
                <a:solidFill>
                  <a:schemeClr val="accent2"/>
                </a:solidFill>
              </a:rPr>
              <a:t>Формирование суммы субсидий </a:t>
            </a:r>
          </a:p>
          <a:p>
            <a:pPr algn="ctr"/>
            <a:r>
              <a:rPr lang="ru-RU" sz="3000">
                <a:solidFill>
                  <a:schemeClr val="accent2"/>
                </a:solidFill>
              </a:rPr>
              <a:t>на выполнение </a:t>
            </a:r>
          </a:p>
          <a:p>
            <a:pPr algn="ctr"/>
            <a:r>
              <a:rPr lang="ru-RU" sz="3000">
                <a:solidFill>
                  <a:schemeClr val="accent2"/>
                </a:solidFill>
              </a:rPr>
              <a:t>государственных заданий</a:t>
            </a:r>
          </a:p>
        </p:txBody>
      </p:sp>
      <p:sp>
        <p:nvSpPr>
          <p:cNvPr id="26627" name="AutoShape 4"/>
          <p:cNvSpPr>
            <a:spLocks noChangeArrowheads="1"/>
          </p:cNvSpPr>
          <p:nvPr/>
        </p:nvSpPr>
        <p:spPr bwMode="auto">
          <a:xfrm>
            <a:off x="4211638" y="2060575"/>
            <a:ext cx="647700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755650" y="2492375"/>
            <a:ext cx="7775575" cy="720725"/>
          </a:xfrm>
          <a:prstGeom prst="rect">
            <a:avLst/>
          </a:prstGeom>
          <a:solidFill>
            <a:srgbClr val="00FF00">
              <a:alpha val="18823"/>
            </a:srgbClr>
          </a:soli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/>
              <a:t>Затраты на общехозяйственные нужды</a:t>
            </a:r>
          </a:p>
        </p:txBody>
      </p:sp>
      <p:sp>
        <p:nvSpPr>
          <p:cNvPr id="26629" name="AutoShape 6"/>
          <p:cNvSpPr>
            <a:spLocks noChangeArrowheads="1"/>
          </p:cNvSpPr>
          <p:nvPr/>
        </p:nvSpPr>
        <p:spPr bwMode="auto">
          <a:xfrm rot="5400000">
            <a:off x="1692276" y="3355975"/>
            <a:ext cx="576262" cy="433387"/>
          </a:xfrm>
          <a:custGeom>
            <a:avLst/>
            <a:gdLst>
              <a:gd name="T0" fmla="*/ 411627 w 21600"/>
              <a:gd name="T1" fmla="*/ 0 h 21600"/>
              <a:gd name="T2" fmla="*/ 246966 w 21600"/>
              <a:gd name="T3" fmla="*/ 144462 h 21600"/>
              <a:gd name="T4" fmla="*/ 0 w 21600"/>
              <a:gd name="T5" fmla="*/ 361176 h 21600"/>
              <a:gd name="T6" fmla="*/ 246966 w 21600"/>
              <a:gd name="T7" fmla="*/ 433387 h 21600"/>
              <a:gd name="T8" fmla="*/ 493931 w 21600"/>
              <a:gd name="T9" fmla="*/ 300963 h 21600"/>
              <a:gd name="T10" fmla="*/ 576262 w 21600"/>
              <a:gd name="T11" fmla="*/ 144462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0" name="AutoShape 7"/>
          <p:cNvSpPr>
            <a:spLocks noChangeArrowheads="1"/>
          </p:cNvSpPr>
          <p:nvPr/>
        </p:nvSpPr>
        <p:spPr bwMode="auto">
          <a:xfrm>
            <a:off x="2195513" y="3357563"/>
            <a:ext cx="5905500" cy="647700"/>
          </a:xfrm>
          <a:prstGeom prst="roundRect">
            <a:avLst>
              <a:gd name="adj" fmla="val 16667"/>
            </a:avLst>
          </a:prstGeom>
          <a:solidFill>
            <a:srgbClr val="CCFFCC">
              <a:alpha val="14117"/>
            </a:srgbClr>
          </a:solidFill>
          <a:ln w="9525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Затраты на оплату труда персонала, </a:t>
            </a:r>
          </a:p>
          <a:p>
            <a:pPr algn="ctr"/>
            <a:r>
              <a:rPr lang="ru-RU" sz="2000"/>
              <a:t>не участвующего в предоставлении гос. услуг</a:t>
            </a:r>
          </a:p>
        </p:txBody>
      </p:sp>
      <p:sp>
        <p:nvSpPr>
          <p:cNvPr id="26631" name="AutoShape 8"/>
          <p:cNvSpPr>
            <a:spLocks noChangeArrowheads="1"/>
          </p:cNvSpPr>
          <p:nvPr/>
        </p:nvSpPr>
        <p:spPr bwMode="auto">
          <a:xfrm rot="5400000">
            <a:off x="1692275" y="4221163"/>
            <a:ext cx="576263" cy="433387"/>
          </a:xfrm>
          <a:custGeom>
            <a:avLst/>
            <a:gdLst>
              <a:gd name="T0" fmla="*/ 411628 w 21600"/>
              <a:gd name="T1" fmla="*/ 0 h 21600"/>
              <a:gd name="T2" fmla="*/ 246966 w 21600"/>
              <a:gd name="T3" fmla="*/ 144462 h 21600"/>
              <a:gd name="T4" fmla="*/ 0 w 21600"/>
              <a:gd name="T5" fmla="*/ 361176 h 21600"/>
              <a:gd name="T6" fmla="*/ 246966 w 21600"/>
              <a:gd name="T7" fmla="*/ 433387 h 21600"/>
              <a:gd name="T8" fmla="*/ 493932 w 21600"/>
              <a:gd name="T9" fmla="*/ 300963 h 21600"/>
              <a:gd name="T10" fmla="*/ 576263 w 21600"/>
              <a:gd name="T11" fmla="*/ 144462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99CC00"/>
          </a:solidFill>
          <a:ln w="9525" algn="ctr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2" name="AutoShape 9"/>
          <p:cNvSpPr>
            <a:spLocks noChangeArrowheads="1"/>
          </p:cNvSpPr>
          <p:nvPr/>
        </p:nvSpPr>
        <p:spPr bwMode="auto">
          <a:xfrm>
            <a:off x="2195513" y="4149725"/>
            <a:ext cx="5976937" cy="863600"/>
          </a:xfrm>
          <a:prstGeom prst="roundRect">
            <a:avLst>
              <a:gd name="adj" fmla="val 16667"/>
            </a:avLst>
          </a:prstGeom>
          <a:solidFill>
            <a:srgbClr val="CCFFCC">
              <a:alpha val="14117"/>
            </a:srgbClr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Расходы на оплату коммунальных услуг, не </a:t>
            </a:r>
          </a:p>
          <a:p>
            <a:pPr algn="ctr"/>
            <a:r>
              <a:rPr lang="ru-RU" sz="2000"/>
              <a:t>включенных в состав нормативных затрат на </a:t>
            </a:r>
          </a:p>
          <a:p>
            <a:pPr algn="ctr"/>
            <a:r>
              <a:rPr lang="ru-RU" sz="2000"/>
              <a:t>содержание имущества</a:t>
            </a:r>
          </a:p>
        </p:txBody>
      </p:sp>
      <p:sp>
        <p:nvSpPr>
          <p:cNvPr id="26633" name="AutoShape 10"/>
          <p:cNvSpPr>
            <a:spLocks noChangeArrowheads="1"/>
          </p:cNvSpPr>
          <p:nvPr/>
        </p:nvSpPr>
        <p:spPr bwMode="auto">
          <a:xfrm rot="5400000">
            <a:off x="1692275" y="5084763"/>
            <a:ext cx="576263" cy="433387"/>
          </a:xfrm>
          <a:custGeom>
            <a:avLst/>
            <a:gdLst>
              <a:gd name="T0" fmla="*/ 411628 w 21600"/>
              <a:gd name="T1" fmla="*/ 0 h 21600"/>
              <a:gd name="T2" fmla="*/ 246966 w 21600"/>
              <a:gd name="T3" fmla="*/ 144462 h 21600"/>
              <a:gd name="T4" fmla="*/ 0 w 21600"/>
              <a:gd name="T5" fmla="*/ 361176 h 21600"/>
              <a:gd name="T6" fmla="*/ 246966 w 21600"/>
              <a:gd name="T7" fmla="*/ 433387 h 21600"/>
              <a:gd name="T8" fmla="*/ 493932 w 21600"/>
              <a:gd name="T9" fmla="*/ 300963 h 21600"/>
              <a:gd name="T10" fmla="*/ 576263 w 21600"/>
              <a:gd name="T11" fmla="*/ 144462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99CC00"/>
          </a:solidFill>
          <a:ln w="9525" algn="ctr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4" name="AutoShape 11"/>
          <p:cNvSpPr>
            <a:spLocks noChangeArrowheads="1"/>
          </p:cNvSpPr>
          <p:nvPr/>
        </p:nvSpPr>
        <p:spPr bwMode="auto">
          <a:xfrm>
            <a:off x="2268538" y="5157788"/>
            <a:ext cx="4824412" cy="503237"/>
          </a:xfrm>
          <a:prstGeom prst="roundRect">
            <a:avLst>
              <a:gd name="adj" fmla="val 16667"/>
            </a:avLst>
          </a:prstGeom>
          <a:solidFill>
            <a:srgbClr val="CCFFCC">
              <a:alpha val="14117"/>
            </a:srgbClr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Связь </a:t>
            </a:r>
          </a:p>
        </p:txBody>
      </p:sp>
      <p:sp>
        <p:nvSpPr>
          <p:cNvPr id="26635" name="AutoShape 12"/>
          <p:cNvSpPr>
            <a:spLocks noChangeArrowheads="1"/>
          </p:cNvSpPr>
          <p:nvPr/>
        </p:nvSpPr>
        <p:spPr bwMode="auto">
          <a:xfrm rot="5400000">
            <a:off x="1692275" y="5805488"/>
            <a:ext cx="576263" cy="433387"/>
          </a:xfrm>
          <a:custGeom>
            <a:avLst/>
            <a:gdLst>
              <a:gd name="T0" fmla="*/ 411628 w 21600"/>
              <a:gd name="T1" fmla="*/ 0 h 21600"/>
              <a:gd name="T2" fmla="*/ 246966 w 21600"/>
              <a:gd name="T3" fmla="*/ 144462 h 21600"/>
              <a:gd name="T4" fmla="*/ 0 w 21600"/>
              <a:gd name="T5" fmla="*/ 361176 h 21600"/>
              <a:gd name="T6" fmla="*/ 246966 w 21600"/>
              <a:gd name="T7" fmla="*/ 433387 h 21600"/>
              <a:gd name="T8" fmla="*/ 493932 w 21600"/>
              <a:gd name="T9" fmla="*/ 300963 h 21600"/>
              <a:gd name="T10" fmla="*/ 576263 w 21600"/>
              <a:gd name="T11" fmla="*/ 144462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99CC00"/>
          </a:solidFill>
          <a:ln w="9525" algn="ctr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6" name="AutoShape 13"/>
          <p:cNvSpPr>
            <a:spLocks noChangeArrowheads="1"/>
          </p:cNvSpPr>
          <p:nvPr/>
        </p:nvSpPr>
        <p:spPr bwMode="auto">
          <a:xfrm>
            <a:off x="2268538" y="5805488"/>
            <a:ext cx="4824412" cy="503237"/>
          </a:xfrm>
          <a:prstGeom prst="roundRect">
            <a:avLst>
              <a:gd name="adj" fmla="val 16667"/>
            </a:avLst>
          </a:prstGeom>
          <a:solidFill>
            <a:srgbClr val="CCFFCC">
              <a:alpha val="14117"/>
            </a:srgbClr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Все-все остальное</a:t>
            </a:r>
          </a:p>
        </p:txBody>
      </p:sp>
      <p:pic>
        <p:nvPicPr>
          <p:cNvPr id="26637" name="Picture 14" descr="j01995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4538"/>
            <a:ext cx="1670050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8" name="Picture 15" descr="j030052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950" y="5084763"/>
            <a:ext cx="1871663" cy="139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2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2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2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2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2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26627" grpId="0" animBg="1"/>
      <p:bldP spid="26628" grpId="0" animBg="1"/>
      <p:bldP spid="26629" grpId="0" animBg="1"/>
      <p:bldP spid="26630" grpId="0" animBg="1"/>
      <p:bldP spid="26631" grpId="0" animBg="1"/>
      <p:bldP spid="26632" grpId="0" animBg="1"/>
      <p:bldP spid="26633" grpId="0" animBg="1"/>
      <p:bldP spid="26634" grpId="0" animBg="1"/>
      <p:bldP spid="26635" grpId="0" animBg="1"/>
      <p:bldP spid="266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40FBAF18-FD21-44C7-A9C2-CA686E518AA2}" type="slidenum">
              <a:rPr lang="ru-RU" sz="1400">
                <a:latin typeface="+mn-lt"/>
                <a:cs typeface="+mn-cs"/>
              </a:rPr>
              <a:pPr algn="r">
                <a:defRPr/>
              </a:pPr>
              <a:t>11</a:t>
            </a:fld>
            <a:endParaRPr lang="ru-RU" sz="1400" dirty="0">
              <a:latin typeface="+mn-lt"/>
              <a:cs typeface="+mn-cs"/>
            </a:endParaRPr>
          </a:p>
        </p:txBody>
      </p:sp>
      <p:sp>
        <p:nvSpPr>
          <p:cNvPr id="2765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00113" y="692150"/>
            <a:ext cx="7675562" cy="1511300"/>
          </a:xfrm>
        </p:spPr>
        <p:txBody>
          <a:bodyPr/>
          <a:lstStyle/>
          <a:p>
            <a:r>
              <a:rPr lang="ru-RU" sz="2800" b="1" smtClean="0">
                <a:solidFill>
                  <a:srgbClr val="009900"/>
                </a:solidFill>
                <a:latin typeface="Arial" charset="0"/>
              </a:rPr>
              <a:t>Структура формирования видов исследований в рамках разделов, утвержденных государственных заданий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971550" y="2420938"/>
            <a:ext cx="762158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solidFill>
                  <a:schemeClr val="accent2"/>
                </a:solidFill>
              </a:rPr>
              <a:t>1. Лабораторные исследования продукции животного происхождения</a:t>
            </a:r>
          </a:p>
          <a:p>
            <a:r>
              <a:rPr lang="ru-RU" sz="2400">
                <a:solidFill>
                  <a:schemeClr val="accent2"/>
                </a:solidFill>
              </a:rPr>
              <a:t>по показателям качества и безопасности (микробиология, микроэлементы, микотоксины, тяжелые металлы и т.д.) </a:t>
            </a:r>
          </a:p>
        </p:txBody>
      </p:sp>
      <p:pic>
        <p:nvPicPr>
          <p:cNvPr id="27657" name="Picture 9" descr="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292600"/>
            <a:ext cx="3743325" cy="2355850"/>
          </a:xfrm>
          <a:prstGeom prst="rect">
            <a:avLst/>
          </a:prstGeom>
          <a:noFill/>
        </p:spPr>
      </p:pic>
      <p:pic>
        <p:nvPicPr>
          <p:cNvPr id="27658" name="Picture 10" descr="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4292600"/>
            <a:ext cx="3703637" cy="2305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919B89DC-7066-4217-A2AD-51A97EC78A9B}" type="slidenum">
              <a:rPr lang="ru-RU" sz="1400">
                <a:latin typeface="+mn-lt"/>
                <a:cs typeface="+mn-cs"/>
              </a:rPr>
              <a:pPr algn="r">
                <a:defRPr/>
              </a:pPr>
              <a:t>12</a:t>
            </a:fld>
            <a:endParaRPr lang="ru-RU" sz="1400" dirty="0">
              <a:latin typeface="+mn-lt"/>
              <a:cs typeface="+mn-cs"/>
            </a:endParaRPr>
          </a:p>
        </p:txBody>
      </p:sp>
      <p:sp>
        <p:nvSpPr>
          <p:cNvPr id="2867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28688" y="500063"/>
            <a:ext cx="7531100" cy="841375"/>
          </a:xfrm>
        </p:spPr>
        <p:txBody>
          <a:bodyPr/>
          <a:lstStyle/>
          <a:p>
            <a:r>
              <a:rPr lang="ru-RU" sz="2800" b="1" smtClean="0">
                <a:solidFill>
                  <a:srgbClr val="009900"/>
                </a:solidFill>
              </a:rPr>
              <a:t>Формирования государственных заданий для учреждений, имеющих филиалы</a:t>
            </a:r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250825" y="1773238"/>
            <a:ext cx="1800225" cy="1008062"/>
          </a:xfrm>
          <a:prstGeom prst="roundRect">
            <a:avLst>
              <a:gd name="adj" fmla="val 16667"/>
            </a:avLst>
          </a:prstGeom>
          <a:solidFill>
            <a:schemeClr val="bg1">
              <a:alpha val="16000"/>
            </a:schemeClr>
          </a:solidFill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solidFill>
                  <a:schemeClr val="accent2"/>
                </a:solidFill>
              </a:rPr>
              <a:t>Филиал</a:t>
            </a:r>
          </a:p>
        </p:txBody>
      </p:sp>
      <p:sp>
        <p:nvSpPr>
          <p:cNvPr id="28681" name="Litebulb"/>
          <p:cNvSpPr>
            <a:spLocks noEditPoints="1" noChangeArrowheads="1"/>
          </p:cNvSpPr>
          <p:nvPr/>
        </p:nvSpPr>
        <p:spPr bwMode="auto">
          <a:xfrm>
            <a:off x="3203575" y="1557338"/>
            <a:ext cx="2881313" cy="2592387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CCFFCC">
              <a:alpha val="27000"/>
            </a:srgbClr>
          </a:solidFill>
          <a:ln w="57150">
            <a:solidFill>
              <a:srgbClr val="FF66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3419475" y="1773238"/>
            <a:ext cx="272573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         </a:t>
            </a:r>
            <a:r>
              <a:rPr lang="ru-RU" sz="3200" b="1">
                <a:solidFill>
                  <a:srgbClr val="CC3300"/>
                </a:solidFill>
              </a:rPr>
              <a:t>Учреждение</a:t>
            </a:r>
          </a:p>
        </p:txBody>
      </p:sp>
      <p:sp>
        <p:nvSpPr>
          <p:cNvPr id="28684" name="AutoShape 12"/>
          <p:cNvSpPr>
            <a:spLocks noChangeArrowheads="1"/>
          </p:cNvSpPr>
          <p:nvPr/>
        </p:nvSpPr>
        <p:spPr bwMode="auto">
          <a:xfrm>
            <a:off x="323850" y="4005263"/>
            <a:ext cx="2160588" cy="1008062"/>
          </a:xfrm>
          <a:prstGeom prst="roundRect">
            <a:avLst>
              <a:gd name="adj" fmla="val 16667"/>
            </a:avLst>
          </a:prstGeom>
          <a:solidFill>
            <a:schemeClr val="bg1">
              <a:alpha val="16000"/>
            </a:schemeClr>
          </a:solidFill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solidFill>
                  <a:schemeClr val="accent2"/>
                </a:solidFill>
              </a:rPr>
              <a:t>Филиал</a:t>
            </a:r>
          </a:p>
        </p:txBody>
      </p:sp>
      <p:sp>
        <p:nvSpPr>
          <p:cNvPr id="28685" name="AutoShape 13"/>
          <p:cNvSpPr>
            <a:spLocks noChangeArrowheads="1"/>
          </p:cNvSpPr>
          <p:nvPr/>
        </p:nvSpPr>
        <p:spPr bwMode="auto">
          <a:xfrm>
            <a:off x="3563938" y="5157788"/>
            <a:ext cx="2160587" cy="1008062"/>
          </a:xfrm>
          <a:prstGeom prst="roundRect">
            <a:avLst>
              <a:gd name="adj" fmla="val 16667"/>
            </a:avLst>
          </a:prstGeom>
          <a:solidFill>
            <a:schemeClr val="bg1">
              <a:alpha val="16000"/>
            </a:schemeClr>
          </a:solidFill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solidFill>
                  <a:schemeClr val="accent2"/>
                </a:solidFill>
              </a:rPr>
              <a:t>Филиал</a:t>
            </a:r>
          </a:p>
        </p:txBody>
      </p:sp>
      <p:sp>
        <p:nvSpPr>
          <p:cNvPr id="28686" name="AutoShape 14"/>
          <p:cNvSpPr>
            <a:spLocks noChangeArrowheads="1"/>
          </p:cNvSpPr>
          <p:nvPr/>
        </p:nvSpPr>
        <p:spPr bwMode="auto">
          <a:xfrm>
            <a:off x="6983413" y="1773238"/>
            <a:ext cx="1981200" cy="1008062"/>
          </a:xfrm>
          <a:prstGeom prst="roundRect">
            <a:avLst>
              <a:gd name="adj" fmla="val 16667"/>
            </a:avLst>
          </a:prstGeom>
          <a:solidFill>
            <a:schemeClr val="bg1">
              <a:alpha val="16000"/>
            </a:schemeClr>
          </a:solidFill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solidFill>
                  <a:schemeClr val="accent2"/>
                </a:solidFill>
              </a:rPr>
              <a:t>Филиал</a:t>
            </a:r>
          </a:p>
        </p:txBody>
      </p:sp>
      <p:sp>
        <p:nvSpPr>
          <p:cNvPr id="28687" name="AutoShape 15"/>
          <p:cNvSpPr>
            <a:spLocks noChangeArrowheads="1"/>
          </p:cNvSpPr>
          <p:nvPr/>
        </p:nvSpPr>
        <p:spPr bwMode="auto">
          <a:xfrm>
            <a:off x="6804025" y="4076700"/>
            <a:ext cx="2160588" cy="1008063"/>
          </a:xfrm>
          <a:prstGeom prst="roundRect">
            <a:avLst>
              <a:gd name="adj" fmla="val 16667"/>
            </a:avLst>
          </a:prstGeom>
          <a:solidFill>
            <a:schemeClr val="bg1">
              <a:alpha val="16000"/>
            </a:schemeClr>
          </a:solidFill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solidFill>
                  <a:schemeClr val="accent2"/>
                </a:solidFill>
              </a:rPr>
              <a:t>Филиал</a:t>
            </a:r>
          </a:p>
        </p:txBody>
      </p:sp>
      <p:sp>
        <p:nvSpPr>
          <p:cNvPr id="28689" name="WordArt 17"/>
          <p:cNvSpPr>
            <a:spLocks noChangeArrowheads="1" noChangeShapeType="1" noTextEdit="1"/>
          </p:cNvSpPr>
          <p:nvPr/>
        </p:nvSpPr>
        <p:spPr bwMode="auto">
          <a:xfrm>
            <a:off x="971550" y="3213100"/>
            <a:ext cx="7743825" cy="466725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ru-RU" sz="3200" kern="10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/>
                <a:cs typeface="Times New Roman"/>
              </a:rPr>
              <a:t>формирование осуществляется учреждением</a:t>
            </a:r>
          </a:p>
        </p:txBody>
      </p:sp>
      <p:sp>
        <p:nvSpPr>
          <p:cNvPr id="28690" name="AutoShape 18"/>
          <p:cNvSpPr>
            <a:spLocks noChangeArrowheads="1"/>
          </p:cNvSpPr>
          <p:nvPr/>
        </p:nvSpPr>
        <p:spPr bwMode="auto">
          <a:xfrm>
            <a:off x="6084888" y="2060575"/>
            <a:ext cx="863600" cy="5048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CC00"/>
          </a:solidFill>
          <a:ln w="9525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91" name="AutoShape 19"/>
          <p:cNvSpPr>
            <a:spLocks noChangeArrowheads="1"/>
          </p:cNvSpPr>
          <p:nvPr/>
        </p:nvSpPr>
        <p:spPr bwMode="auto">
          <a:xfrm rot="1187932">
            <a:off x="5795963" y="4005263"/>
            <a:ext cx="863600" cy="5048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CC00"/>
          </a:solidFill>
          <a:ln w="9525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92" name="AutoShape 20"/>
          <p:cNvSpPr>
            <a:spLocks noChangeArrowheads="1"/>
          </p:cNvSpPr>
          <p:nvPr/>
        </p:nvSpPr>
        <p:spPr bwMode="auto">
          <a:xfrm rot="5400000">
            <a:off x="4302126" y="4418012"/>
            <a:ext cx="755650" cy="5048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CC00"/>
          </a:solidFill>
          <a:ln w="9525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93" name="AutoShape 21"/>
          <p:cNvSpPr>
            <a:spLocks noChangeArrowheads="1"/>
          </p:cNvSpPr>
          <p:nvPr/>
        </p:nvSpPr>
        <p:spPr bwMode="auto">
          <a:xfrm rot="9103943">
            <a:off x="2843213" y="3933825"/>
            <a:ext cx="863600" cy="5048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CC00"/>
          </a:solidFill>
          <a:ln w="9525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94" name="AutoShape 22"/>
          <p:cNvSpPr>
            <a:spLocks noChangeArrowheads="1"/>
          </p:cNvSpPr>
          <p:nvPr/>
        </p:nvSpPr>
        <p:spPr bwMode="auto">
          <a:xfrm rot="10800000">
            <a:off x="2124075" y="1989138"/>
            <a:ext cx="863600" cy="5048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CC0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8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8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2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2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20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2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2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 animBg="1"/>
      <p:bldP spid="28681" grpId="0" animBg="1"/>
      <p:bldP spid="28683" grpId="0"/>
      <p:bldP spid="28684" grpId="0" animBg="1"/>
      <p:bldP spid="28685" grpId="0" animBg="1"/>
      <p:bldP spid="28686" grpId="0" animBg="1"/>
      <p:bldP spid="28687" grpId="0" animBg="1"/>
      <p:bldP spid="28690" grpId="0" animBg="1"/>
      <p:bldP spid="28691" grpId="0" animBg="1"/>
      <p:bldP spid="28692" grpId="0" animBg="1"/>
      <p:bldP spid="28693" grpId="0" animBg="1"/>
      <p:bldP spid="2869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8E7FFBC5-D452-4252-91B7-A0C9C30A5894}" type="slidenum">
              <a:rPr lang="ru-RU" sz="1400">
                <a:latin typeface="+mn-lt"/>
                <a:cs typeface="+mn-cs"/>
              </a:rPr>
              <a:pPr algn="r">
                <a:defRPr/>
              </a:pPr>
              <a:t>13</a:t>
            </a:fld>
            <a:endParaRPr lang="ru-RU" sz="1400" dirty="0">
              <a:latin typeface="+mn-lt"/>
              <a:cs typeface="+mn-cs"/>
            </a:endParaRPr>
          </a:p>
        </p:txBody>
      </p:sp>
      <p:sp>
        <p:nvSpPr>
          <p:cNvPr id="2969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42988" y="1196975"/>
            <a:ext cx="7343775" cy="576263"/>
          </a:xfrm>
        </p:spPr>
        <p:txBody>
          <a:bodyPr/>
          <a:lstStyle/>
          <a:p>
            <a:r>
              <a:rPr lang="ru-RU" sz="3600" b="1" smtClean="0">
                <a:solidFill>
                  <a:srgbClr val="009900"/>
                </a:solidFill>
              </a:rPr>
              <a:t>Подготовка предложений по формированию государственных заданий для учреждений</a:t>
            </a:r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250825" y="2636838"/>
            <a:ext cx="2016125" cy="1944687"/>
          </a:xfrm>
          <a:prstGeom prst="ellipse">
            <a:avLst/>
          </a:prstGeom>
          <a:solidFill>
            <a:srgbClr val="CCFFCC">
              <a:alpha val="14000"/>
            </a:srgbClr>
          </a:solidFill>
          <a:ln w="9525">
            <a:solidFill>
              <a:srgbClr val="3399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5400">
                <a:solidFill>
                  <a:srgbClr val="008000"/>
                </a:solidFill>
              </a:rPr>
              <a:t>ТУ</a:t>
            </a:r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6732588" y="2565400"/>
            <a:ext cx="2016125" cy="1944688"/>
          </a:xfrm>
          <a:prstGeom prst="ellipse">
            <a:avLst/>
          </a:prstGeom>
          <a:solidFill>
            <a:srgbClr val="CCFFCC">
              <a:alpha val="14000"/>
            </a:srgbClr>
          </a:solidFill>
          <a:ln w="9525" algn="ctr">
            <a:solidFill>
              <a:srgbClr val="3399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5400">
                <a:solidFill>
                  <a:srgbClr val="008000"/>
                </a:solidFill>
              </a:rPr>
              <a:t>ФГБУ</a:t>
            </a:r>
          </a:p>
        </p:txBody>
      </p:sp>
      <p:sp>
        <p:nvSpPr>
          <p:cNvPr id="29707" name="AutoShape 11"/>
          <p:cNvSpPr>
            <a:spLocks noChangeArrowheads="1"/>
          </p:cNvSpPr>
          <p:nvPr/>
        </p:nvSpPr>
        <p:spPr bwMode="auto">
          <a:xfrm>
            <a:off x="2411413" y="2781300"/>
            <a:ext cx="4248150" cy="1295400"/>
          </a:xfrm>
          <a:prstGeom prst="leftRightArrow">
            <a:avLst>
              <a:gd name="adj1" fmla="val 50000"/>
              <a:gd name="adj2" fmla="val 65588"/>
            </a:avLst>
          </a:prstGeom>
          <a:solidFill>
            <a:srgbClr val="99CCFF">
              <a:alpha val="25000"/>
            </a:srgbClr>
          </a:solidFill>
          <a:ln w="9525">
            <a:solidFill>
              <a:srgbClr val="00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>
                <a:solidFill>
                  <a:schemeClr val="accent2"/>
                </a:solidFill>
              </a:rPr>
              <a:t>взаимодействие</a:t>
            </a:r>
          </a:p>
        </p:txBody>
      </p:sp>
      <p:pic>
        <p:nvPicPr>
          <p:cNvPr id="29709" name="Picture 13" descr="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797425"/>
            <a:ext cx="3024188" cy="1846263"/>
          </a:xfrm>
          <a:prstGeom prst="rect">
            <a:avLst/>
          </a:prstGeom>
          <a:noFill/>
        </p:spPr>
      </p:pic>
      <p:pic>
        <p:nvPicPr>
          <p:cNvPr id="29711" name="Picture 15" descr="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4122738"/>
            <a:ext cx="2016125" cy="27352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20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97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 animBg="1"/>
      <p:bldP spid="29704" grpId="0" animBg="1"/>
      <p:bldP spid="2970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442D428-8F5C-4006-AECF-075B5DAEE08F}" type="slidenum">
              <a:rPr lang="ru-RU" sz="1400">
                <a:latin typeface="+mn-lt"/>
                <a:cs typeface="+mn-cs"/>
              </a:rPr>
              <a:pPr algn="r">
                <a:defRPr/>
              </a:pPr>
              <a:t>14</a:t>
            </a:fld>
            <a:endParaRPr lang="ru-RU" sz="1400" dirty="0">
              <a:latin typeface="+mn-lt"/>
              <a:cs typeface="+mn-cs"/>
            </a:endParaRPr>
          </a:p>
        </p:txBody>
      </p:sp>
      <p:sp>
        <p:nvSpPr>
          <p:cNvPr id="3072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00113" y="692150"/>
            <a:ext cx="7343775" cy="576263"/>
          </a:xfrm>
        </p:spPr>
        <p:txBody>
          <a:bodyPr/>
          <a:lstStyle/>
          <a:p>
            <a:r>
              <a:rPr lang="ru-RU" sz="4000" b="1" smtClean="0">
                <a:solidFill>
                  <a:srgbClr val="009900"/>
                </a:solidFill>
              </a:rPr>
              <a:t>Внесение изменений в государственное задание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677988" y="2001838"/>
            <a:ext cx="581342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600">
                <a:solidFill>
                  <a:schemeClr val="accent2"/>
                </a:solidFill>
              </a:rPr>
              <a:t>Необходимо обязательно </a:t>
            </a:r>
          </a:p>
          <a:p>
            <a:pPr algn="ctr"/>
            <a:r>
              <a:rPr lang="ru-RU" sz="3600">
                <a:solidFill>
                  <a:schemeClr val="accent2"/>
                </a:solidFill>
              </a:rPr>
              <a:t>согласование с </a:t>
            </a:r>
          </a:p>
          <a:p>
            <a:pPr algn="ctr"/>
            <a:r>
              <a:rPr lang="ru-RU" sz="3600">
                <a:solidFill>
                  <a:schemeClr val="accent2"/>
                </a:solidFill>
              </a:rPr>
              <a:t>Территориальным </a:t>
            </a:r>
          </a:p>
          <a:p>
            <a:pPr algn="ctr"/>
            <a:r>
              <a:rPr lang="ru-RU" sz="3600">
                <a:solidFill>
                  <a:schemeClr val="accent2"/>
                </a:solidFill>
              </a:rPr>
              <a:t>Управлением</a:t>
            </a:r>
          </a:p>
        </p:txBody>
      </p:sp>
      <p:pic>
        <p:nvPicPr>
          <p:cNvPr id="30728" name="Picture 8" descr="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4437063"/>
            <a:ext cx="3527425" cy="2132012"/>
          </a:xfrm>
          <a:prstGeom prst="rect">
            <a:avLst/>
          </a:prstGeom>
          <a:noFill/>
        </p:spPr>
      </p:pic>
      <p:pic>
        <p:nvPicPr>
          <p:cNvPr id="30729" name="Picture 9" descr="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205038"/>
            <a:ext cx="1570037" cy="1873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827088" y="620713"/>
            <a:ext cx="7772400" cy="1182687"/>
          </a:xfrm>
        </p:spPr>
        <p:txBody>
          <a:bodyPr/>
          <a:lstStyle/>
          <a:p>
            <a:r>
              <a:rPr lang="ru-RU" sz="3200" b="1" smtClean="0">
                <a:solidFill>
                  <a:srgbClr val="008000"/>
                </a:solidFill>
              </a:rPr>
              <a:t>Отчетность об исполнении государственных заданий</a:t>
            </a:r>
          </a:p>
        </p:txBody>
      </p:sp>
      <p:sp>
        <p:nvSpPr>
          <p:cNvPr id="3" name="Номер слайда 2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94F31CE6-CABD-4556-8869-7941D79C9865}" type="slidenum">
              <a:rPr lang="ru-RU" sz="1400">
                <a:latin typeface="+mn-lt"/>
                <a:cs typeface="+mn-cs"/>
              </a:rPr>
              <a:pPr algn="r">
                <a:defRPr/>
              </a:pPr>
              <a:t>15</a:t>
            </a:fld>
            <a:endParaRPr lang="ru-RU" sz="1400">
              <a:latin typeface="+mn-lt"/>
              <a:cs typeface="+mn-cs"/>
            </a:endParaRPr>
          </a:p>
        </p:txBody>
      </p:sp>
      <p:pic>
        <p:nvPicPr>
          <p:cNvPr id="31751" name="Picture 7" descr="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5225" y="1916113"/>
            <a:ext cx="4168775" cy="4465637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  <p:pic>
        <p:nvPicPr>
          <p:cNvPr id="31754" name="Picture 10" descr="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620713"/>
            <a:ext cx="1835150" cy="1512887"/>
          </a:xfrm>
          <a:prstGeom prst="rect">
            <a:avLst/>
          </a:prstGeom>
          <a:noFill/>
        </p:spPr>
      </p:pic>
      <p:pic>
        <p:nvPicPr>
          <p:cNvPr id="31755" name="Picture 11" descr="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89138"/>
            <a:ext cx="4154488" cy="4343400"/>
          </a:xfrm>
          <a:prstGeom prst="rect">
            <a:avLst/>
          </a:prstGeom>
          <a:noFill/>
        </p:spPr>
      </p:pic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5848350" y="3592513"/>
            <a:ext cx="1819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971550" y="1773238"/>
            <a:ext cx="76358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600" b="1" i="1">
                <a:solidFill>
                  <a:srgbClr val="FF0000"/>
                </a:solidFill>
              </a:rPr>
              <a:t>В форме отчета о производственной деятельности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17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08858F-A4B3-43DC-8EEB-AE9D1510AB09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32772" name="Picture 4" descr="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916113"/>
            <a:ext cx="3217863" cy="4757737"/>
          </a:xfrm>
          <a:prstGeom prst="rect">
            <a:avLst/>
          </a:prstGeom>
          <a:noFill/>
        </p:spPr>
      </p:pic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211388" y="26257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7649" name="Заголовок 4"/>
          <p:cNvSpPr>
            <a:spLocks/>
          </p:cNvSpPr>
          <p:nvPr/>
        </p:nvSpPr>
        <p:spPr bwMode="auto">
          <a:xfrm>
            <a:off x="611188" y="1052513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6000">
                <a:solidFill>
                  <a:srgbClr val="008000"/>
                </a:solidFill>
                <a:latin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" grpId="0"/>
    </p:bldLst>
  </p:timing>
</p:sld>
</file>

<file path=ppt/theme/theme1.xml><?xml version="1.0" encoding="utf-8"?>
<a:theme xmlns:a="http://schemas.openxmlformats.org/drawingml/2006/main" name="Презентация Фроловой 30.11.10">
  <a:themeElements>
    <a:clrScheme name="Презентация Фроловой 30.11.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Презентация Фроловой 30.11.10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резентация Фроловой 30.11.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Фроловой 30.11.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Фроловой 30.11.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Фроловой 30.11.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Фроловой 30.11.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Фроловой 30.11.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Фроловой 30.11.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Фроловой 30.11.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Фроловой 30.11.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Фроловой 30.11.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Фроловой 30.11.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Фроловой 30.11.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6050</TotalTime>
  <Words>374</Words>
  <Application>Microsoft Office PowerPoint</Application>
  <PresentationFormat>Экран (4:3)</PresentationFormat>
  <Paragraphs>84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Презентация Фроловой 30.11.10</vt:lpstr>
      <vt:lpstr>Начальник отдела сводного планирования и бюджетирования Управления финансов и обеспечения деятельности    Билашенко Надежда Алексеевна                                                                                                                                             </vt:lpstr>
      <vt:lpstr>Проблемные вопросы выполнения государственных заданий и мониторинга </vt:lpstr>
      <vt:lpstr>Бюджетное учреждение вправе сверх установленного государственного (муниципального) задания, вправе выполнять работы, оказывать услуги, относящиеся к его основным видам деятельности, предусмотренным его учредительным документом, для граждан и юридических лиц за плату и на одинаковых, при оказании одних и тех же услуг, условиях.</vt:lpstr>
      <vt:lpstr>Презентация PowerPoint</vt:lpstr>
      <vt:lpstr>Учредитель</vt:lpstr>
      <vt:lpstr>Бюджетное учреждение  не вправе  отказаться от выполнения государственного (муниципального) задания</vt:lpstr>
      <vt:lpstr>Финансовое обеспечение выполнения государственного (муниципального) задания бюджетным учреждением осуществляется в виде субсидий из соответствующего бюджета бюджетной системы Российской Федерации</vt:lpstr>
      <vt:lpstr>Презентация PowerPoint</vt:lpstr>
      <vt:lpstr>Презентация PowerPoint</vt:lpstr>
      <vt:lpstr>Презентация PowerPoint</vt:lpstr>
      <vt:lpstr>Структура формирования видов исследований в рамках разделов, утвержденных государственных заданий</vt:lpstr>
      <vt:lpstr>Формирования государственных заданий для учреждений, имеющих филиалы</vt:lpstr>
      <vt:lpstr>Подготовка предложений по формированию государственных заданий для учреждений</vt:lpstr>
      <vt:lpstr>Внесение изменений в государственное задание</vt:lpstr>
      <vt:lpstr>Отчетность об исполнении государственных заданий</vt:lpstr>
      <vt:lpstr>Презентация PowerPoint</vt:lpstr>
    </vt:vector>
  </TitlesOfParts>
  <Company>mcx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Заместитель Руководителя Федеральной службы по ветеринарному и фитосанитарному надзору  Фролова Наталья Константиновна  О результатах финансово-хозяйственной деятельности территориальных управлений Россельхознадзора, подведомственных Россельхознадзору федеральных государственных учреждений за 9 месяцев 2010 года</dc:title>
  <dc:creator>o.grishina</dc:creator>
  <cp:lastModifiedBy>Гость</cp:lastModifiedBy>
  <cp:revision>706</cp:revision>
  <dcterms:created xsi:type="dcterms:W3CDTF">2010-11-29T05:36:36Z</dcterms:created>
  <dcterms:modified xsi:type="dcterms:W3CDTF">2013-04-18T19:27:04Z</dcterms:modified>
</cp:coreProperties>
</file>