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9" r:id="rId4"/>
    <p:sldId id="260" r:id="rId5"/>
    <p:sldId id="261" r:id="rId6"/>
    <p:sldId id="262" r:id="rId7"/>
    <p:sldId id="263" r:id="rId8"/>
    <p:sldId id="264" r:id="rId9"/>
    <p:sldId id="265" r:id="rId10"/>
    <p:sldId id="266" r:id="rId11"/>
    <p:sldId id="267" r:id="rId12"/>
    <p:sldId id="269" r:id="rId13"/>
    <p:sldId id="268" r:id="rId14"/>
    <p:sldId id="270" r:id="rId15"/>
    <p:sldId id="272" r:id="rId16"/>
    <p:sldId id="271" r:id="rId17"/>
    <p:sldId id="273" r:id="rId18"/>
    <p:sldId id="274" r:id="rId19"/>
    <p:sldId id="275" r:id="rId20"/>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5" d="100"/>
          <a:sy n="75" d="100"/>
        </p:scale>
        <p:origin x="-1020" y="-8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91B44F95-2574-4F1B-B2F1-2161E6D37321}" type="datetimeFigureOut">
              <a:rPr lang="ru-RU" smtClean="0"/>
              <a:pPr/>
              <a:t>22.06.2013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8DFE3FE-7E2D-4CB3-8D3C-A40AD3F46EF5}"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91B44F95-2574-4F1B-B2F1-2161E6D37321}" type="datetimeFigureOut">
              <a:rPr lang="ru-RU" smtClean="0"/>
              <a:pPr/>
              <a:t>22.06.2013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8DFE3FE-7E2D-4CB3-8D3C-A40AD3F46EF5}"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91B44F95-2574-4F1B-B2F1-2161E6D37321}" type="datetimeFigureOut">
              <a:rPr lang="ru-RU" smtClean="0"/>
              <a:pPr/>
              <a:t>22.06.2013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8DFE3FE-7E2D-4CB3-8D3C-A40AD3F46EF5}"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91B44F95-2574-4F1B-B2F1-2161E6D37321}" type="datetimeFigureOut">
              <a:rPr lang="ru-RU" smtClean="0"/>
              <a:pPr/>
              <a:t>22.06.2013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A8DFE3FE-7E2D-4CB3-8D3C-A40AD3F46EF5}"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91B44F95-2574-4F1B-B2F1-2161E6D37321}" type="datetimeFigureOut">
              <a:rPr lang="ru-RU" smtClean="0"/>
              <a:pPr/>
              <a:t>22.06.2013</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A8DFE3FE-7E2D-4CB3-8D3C-A40AD3F46EF5}"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91B44F95-2574-4F1B-B2F1-2161E6D37321}" type="datetimeFigureOut">
              <a:rPr lang="ru-RU" smtClean="0"/>
              <a:pPr/>
              <a:t>22.06.2013</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A8DFE3FE-7E2D-4CB3-8D3C-A40AD3F46EF5}"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91B44F95-2574-4F1B-B2F1-2161E6D37321}" type="datetimeFigureOut">
              <a:rPr lang="ru-RU" smtClean="0"/>
              <a:pPr/>
              <a:t>22.06.2013</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A8DFE3FE-7E2D-4CB3-8D3C-A40AD3F46EF5}"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91B44F95-2574-4F1B-B2F1-2161E6D37321}" type="datetimeFigureOut">
              <a:rPr lang="ru-RU" smtClean="0"/>
              <a:pPr/>
              <a:t>22.06.2013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A8DFE3FE-7E2D-4CB3-8D3C-A40AD3F46EF5}"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91B44F95-2574-4F1B-B2F1-2161E6D37321}" type="datetimeFigureOut">
              <a:rPr lang="ru-RU" smtClean="0"/>
              <a:pPr/>
              <a:t>22.06.2013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A8DFE3FE-7E2D-4CB3-8D3C-A40AD3F46EF5}"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91B44F95-2574-4F1B-B2F1-2161E6D37321}" type="datetimeFigureOut">
              <a:rPr lang="ru-RU" smtClean="0"/>
              <a:pPr/>
              <a:t>22.06.2013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8DFE3FE-7E2D-4CB3-8D3C-A40AD3F46EF5}"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91B44F95-2574-4F1B-B2F1-2161E6D37321}" type="datetimeFigureOut">
              <a:rPr lang="ru-RU" smtClean="0"/>
              <a:pPr/>
              <a:t>22.06.2013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8DFE3FE-7E2D-4CB3-8D3C-A40AD3F46EF5}"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1B44F95-2574-4F1B-B2F1-2161E6D37321}" type="datetimeFigureOut">
              <a:rPr lang="ru-RU" smtClean="0"/>
              <a:pPr/>
              <a:t>22.06.2013</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8DFE3FE-7E2D-4CB3-8D3C-A40AD3F46EF5}"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95536" y="1340769"/>
            <a:ext cx="8062664" cy="2259682"/>
          </a:xfrm>
          <a:solidFill>
            <a:schemeClr val="accent3">
              <a:lumMod val="40000"/>
              <a:lumOff val="60000"/>
            </a:schemeClr>
          </a:solidFill>
        </p:spPr>
        <p:txBody>
          <a:bodyPr>
            <a:noAutofit/>
          </a:bodyPr>
          <a:lstStyle/>
          <a:p>
            <a:r>
              <a:rPr lang="ru-RU" dirty="0" smtClean="0"/>
              <a:t>Практика организации и проведения пищевого мониторинга</a:t>
            </a:r>
            <a:endParaRPr lang="ru-RU" dirty="0"/>
          </a:p>
        </p:txBody>
      </p:sp>
      <p:sp>
        <p:nvSpPr>
          <p:cNvPr id="3" name="Подзаголовок 2"/>
          <p:cNvSpPr>
            <a:spLocks noGrp="1"/>
          </p:cNvSpPr>
          <p:nvPr>
            <p:ph type="subTitle" idx="1"/>
          </p:nvPr>
        </p:nvSpPr>
        <p:spPr>
          <a:xfrm>
            <a:off x="1371600" y="3573016"/>
            <a:ext cx="6872808" cy="2065784"/>
          </a:xfrm>
          <a:solidFill>
            <a:srgbClr val="002060"/>
          </a:solidFill>
        </p:spPr>
        <p:txBody>
          <a:bodyPr/>
          <a:lstStyle/>
          <a:p>
            <a:r>
              <a:rPr lang="ru-RU" dirty="0" smtClean="0"/>
              <a:t>Заместитель директора ФГБУ ЦНМВЛ</a:t>
            </a:r>
          </a:p>
          <a:p>
            <a:r>
              <a:rPr lang="ru-RU" dirty="0" smtClean="0"/>
              <a:t>В.И. БЕЛОУСОВ</a:t>
            </a:r>
            <a:endParaRPr lang="ru-RU"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chemeClr val="tx2">
              <a:lumMod val="20000"/>
              <a:lumOff val="80000"/>
            </a:schemeClr>
          </a:solidFill>
        </p:spPr>
        <p:txBody>
          <a:bodyPr>
            <a:normAutofit/>
          </a:bodyPr>
          <a:lstStyle/>
          <a:p>
            <a:r>
              <a:rPr lang="ru-RU" sz="2000" dirty="0" smtClean="0">
                <a:latin typeface="Times New Roman" pitchFamily="18" charset="0"/>
                <a:cs typeface="Times New Roman" pitchFamily="18" charset="0"/>
              </a:rPr>
              <a:t>Порядок реализации плана государственного ветеринарного мониторинга остатков запрещенных и вредных веществ в организме животных , продукции животного происхождения и кормах в ФГБУ ЦНМВЛ</a:t>
            </a:r>
            <a:endParaRPr lang="ru-RU" sz="2000" dirty="0">
              <a:latin typeface="Times New Roman" pitchFamily="18" charset="0"/>
              <a:cs typeface="Times New Roman" pitchFamily="18" charset="0"/>
            </a:endParaRPr>
          </a:p>
        </p:txBody>
      </p:sp>
      <p:sp>
        <p:nvSpPr>
          <p:cNvPr id="3" name="Содержимое 2"/>
          <p:cNvSpPr>
            <a:spLocks noGrp="1"/>
          </p:cNvSpPr>
          <p:nvPr>
            <p:ph idx="1"/>
          </p:nvPr>
        </p:nvSpPr>
        <p:spPr>
          <a:solidFill>
            <a:schemeClr val="accent3">
              <a:lumMod val="60000"/>
              <a:lumOff val="40000"/>
            </a:schemeClr>
          </a:solidFill>
        </p:spPr>
        <p:txBody>
          <a:bodyPr>
            <a:normAutofit/>
          </a:bodyPr>
          <a:lstStyle/>
          <a:p>
            <a:r>
              <a:rPr lang="ru-RU" sz="2000" b="1" dirty="0" smtClean="0">
                <a:latin typeface="Times New Roman" pitchFamily="18" charset="0"/>
                <a:cs typeface="Times New Roman" pitchFamily="18" charset="0"/>
              </a:rPr>
              <a:t>1. После  получения от Россельхознадзора утвержденного плана мониторинга специалисты  отдела мониторинга  в течение 5 дней уточняют  возможности выполнения плана, готовят проект Соглашения о взаимодействии с Управлением Россельхознадзора по г.Москва, Московской и Тульской областям и направляют материалы в  начальнику территориального Управления.</a:t>
            </a:r>
          </a:p>
          <a:p>
            <a:r>
              <a:rPr lang="ru-RU" sz="2000" b="1" dirty="0" smtClean="0">
                <a:latin typeface="Times New Roman" pitchFamily="18" charset="0"/>
                <a:cs typeface="Times New Roman" pitchFamily="18" charset="0"/>
              </a:rPr>
              <a:t>2. Управление Россельхознадзора по г.Москва, Московской и Тульской областям в течение 10 рабочих  дней рассматривает материалы и распределяет показатели безопасности, по которым будет исследоваться каждая проба с учетом происхождения продукции и места отбора пробы, затем в территориальном управлении проводится совместное совещание с участием Комитета ветеринарии г.Москвы, Управления </a:t>
            </a:r>
            <a:r>
              <a:rPr lang="ru-RU" sz="2000" b="1" dirty="0" err="1" smtClean="0">
                <a:latin typeface="Times New Roman" pitchFamily="18" charset="0"/>
                <a:cs typeface="Times New Roman" pitchFamily="18" charset="0"/>
              </a:rPr>
              <a:t>госветслужбы</a:t>
            </a:r>
            <a:r>
              <a:rPr lang="ru-RU" sz="2000" b="1" dirty="0" smtClean="0">
                <a:latin typeface="Times New Roman" pitchFamily="18" charset="0"/>
                <a:cs typeface="Times New Roman" pitchFamily="18" charset="0"/>
              </a:rPr>
              <a:t> Минсельхозпрода Московской области и ФГБУ ЦНМВЛ. </a:t>
            </a:r>
          </a:p>
          <a:p>
            <a:endParaRPr lang="ru-RU" sz="2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chemeClr val="tx2">
              <a:lumMod val="20000"/>
              <a:lumOff val="80000"/>
            </a:schemeClr>
          </a:solidFill>
        </p:spPr>
        <p:txBody>
          <a:bodyPr>
            <a:normAutofit/>
          </a:bodyPr>
          <a:lstStyle/>
          <a:p>
            <a:r>
              <a:rPr lang="ru-RU" sz="2000" dirty="0" smtClean="0">
                <a:latin typeface="Times New Roman" pitchFamily="18" charset="0"/>
                <a:cs typeface="Times New Roman" pitchFamily="18" charset="0"/>
              </a:rPr>
              <a:t>Порядок реализации плана государственного ветеринарного мониторинга остатков запрещенных и вредных веществ в организме животных , продукции животного происхождения и кормах в ФГБУ ЦНМВЛ</a:t>
            </a:r>
            <a:endParaRPr lang="ru-RU" sz="2000" dirty="0"/>
          </a:p>
        </p:txBody>
      </p:sp>
      <p:sp>
        <p:nvSpPr>
          <p:cNvPr id="3" name="Содержимое 2"/>
          <p:cNvSpPr>
            <a:spLocks noGrp="1"/>
          </p:cNvSpPr>
          <p:nvPr>
            <p:ph idx="1"/>
          </p:nvPr>
        </p:nvSpPr>
        <p:spPr>
          <a:solidFill>
            <a:schemeClr val="accent3">
              <a:lumMod val="60000"/>
              <a:lumOff val="40000"/>
            </a:schemeClr>
          </a:solidFill>
        </p:spPr>
        <p:txBody>
          <a:bodyPr>
            <a:normAutofit lnSpcReduction="10000"/>
          </a:bodyPr>
          <a:lstStyle/>
          <a:p>
            <a:r>
              <a:rPr lang="ru-RU" sz="2000" dirty="0" smtClean="0">
                <a:latin typeface="Times New Roman" pitchFamily="18" charset="0"/>
                <a:cs typeface="Times New Roman" pitchFamily="18" charset="0"/>
              </a:rPr>
              <a:t>3.После согласования этапов и объемов работ каждого подразделения Управление Россельхознадзора по г.Москва, Московской и Тульской областям и ФГБУ ЦНМВЛ  подписывают Соглашение о взаимодействии и утверждают план  поквартального отбора проб согласованный с Комитетом ветеринарии по г. Москва и/или Управлением ветеринарии Московской области.</a:t>
            </a:r>
          </a:p>
          <a:p>
            <a:r>
              <a:rPr lang="ru-RU" sz="2000" dirty="0" smtClean="0">
                <a:latin typeface="Times New Roman" pitchFamily="18" charset="0"/>
                <a:cs typeface="Times New Roman" pitchFamily="18" charset="0"/>
              </a:rPr>
              <a:t>4. Управление Россельхознадзора по г.Москва, Московской и Тульской областям в соответствии с планом доставляет отобранные пробы в ФГБУ ЦНМВЛ.</a:t>
            </a:r>
          </a:p>
          <a:p>
            <a:r>
              <a:rPr lang="ru-RU" sz="2000" dirty="0" smtClean="0">
                <a:latin typeface="Times New Roman" pitchFamily="18" charset="0"/>
                <a:cs typeface="Times New Roman" pitchFamily="18" charset="0"/>
              </a:rPr>
              <a:t>5 ФГБУ ЦНМВЛ ежеквартально отчитывается перед Управлением Россельхознадзора по г.Москва, Московской и Тульской областям о полученных пробах.</a:t>
            </a:r>
          </a:p>
          <a:p>
            <a:r>
              <a:rPr lang="ru-RU" sz="2000" dirty="0" smtClean="0">
                <a:latin typeface="Times New Roman" pitchFamily="18" charset="0"/>
                <a:cs typeface="Times New Roman" pitchFamily="18" charset="0"/>
              </a:rPr>
              <a:t>6. Информацию о полученных результатах при проведении мониторинговых исследований пищевой продукции ФГБУ ЦНМВЛ ежемесячно (с 2011 г) направляет в ФГИС «</a:t>
            </a:r>
            <a:r>
              <a:rPr lang="ru-RU" sz="2000" dirty="0" err="1" smtClean="0">
                <a:latin typeface="Times New Roman" pitchFamily="18" charset="0"/>
                <a:cs typeface="Times New Roman" pitchFamily="18" charset="0"/>
              </a:rPr>
              <a:t>Ассоль</a:t>
            </a:r>
            <a:r>
              <a:rPr lang="ru-RU" sz="2000" dirty="0" smtClean="0">
                <a:latin typeface="Times New Roman" pitchFamily="18" charset="0"/>
                <a:cs typeface="Times New Roman" pitchFamily="18" charset="0"/>
              </a:rPr>
              <a:t>»</a:t>
            </a:r>
            <a:endParaRPr lang="ru-RU" sz="2000" dirty="0">
              <a:latin typeface="Times New Roman" pitchFamily="18" charset="0"/>
              <a:cs typeface="Times New Roman"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nvGraphicFramePr>
        <p:xfrm>
          <a:off x="107504" y="548680"/>
          <a:ext cx="8892484" cy="6165306"/>
        </p:xfrm>
        <a:graphic>
          <a:graphicData uri="http://schemas.openxmlformats.org/drawingml/2006/table">
            <a:tbl>
              <a:tblPr/>
              <a:tblGrid>
                <a:gridCol w="733689"/>
                <a:gridCol w="899815"/>
                <a:gridCol w="275749"/>
                <a:gridCol w="212859"/>
                <a:gridCol w="251560"/>
                <a:gridCol w="253980"/>
                <a:gridCol w="241885"/>
                <a:gridCol w="239467"/>
                <a:gridCol w="232211"/>
                <a:gridCol w="232211"/>
                <a:gridCol w="232211"/>
                <a:gridCol w="222535"/>
                <a:gridCol w="224953"/>
                <a:gridCol w="222535"/>
                <a:gridCol w="251560"/>
                <a:gridCol w="253980"/>
                <a:gridCol w="251560"/>
                <a:gridCol w="253980"/>
                <a:gridCol w="222535"/>
                <a:gridCol w="224953"/>
                <a:gridCol w="241885"/>
                <a:gridCol w="241885"/>
                <a:gridCol w="261236"/>
                <a:gridCol w="261236"/>
                <a:gridCol w="251560"/>
                <a:gridCol w="246723"/>
                <a:gridCol w="251560"/>
                <a:gridCol w="246723"/>
                <a:gridCol w="241885"/>
                <a:gridCol w="241885"/>
                <a:gridCol w="239467"/>
                <a:gridCol w="232211"/>
              </a:tblGrid>
              <a:tr h="1791104">
                <a:tc>
                  <a:txBody>
                    <a:bodyPr/>
                    <a:lstStyle/>
                    <a:p>
                      <a:pPr algn="l" fontAlgn="b"/>
                      <a:endParaRPr lang="ru-RU" sz="600" b="0" i="0" u="none" strike="noStrike">
                        <a:solidFill>
                          <a:srgbClr val="000000"/>
                        </a:solidFill>
                        <a:latin typeface="Calibri"/>
                      </a:endParaRPr>
                    </a:p>
                  </a:txBody>
                  <a:tcPr marL="5411" marR="5411" marT="5411" marB="0" anchor="b">
                    <a:lnL>
                      <a:noFill/>
                    </a:lnL>
                    <a:lnR>
                      <a:noFill/>
                    </a:lnR>
                    <a:lnT>
                      <a:noFill/>
                    </a:lnT>
                    <a:lnB>
                      <a:noFill/>
                    </a:lnB>
                  </a:tcPr>
                </a:tc>
                <a:tc>
                  <a:txBody>
                    <a:bodyPr/>
                    <a:lstStyle/>
                    <a:p>
                      <a:pPr algn="l" fontAlgn="b"/>
                      <a:endParaRPr lang="ru-RU" sz="600" b="0" i="0" u="none" strike="noStrike">
                        <a:solidFill>
                          <a:srgbClr val="000000"/>
                        </a:solidFill>
                        <a:latin typeface="Calibri"/>
                      </a:endParaRPr>
                    </a:p>
                  </a:txBody>
                  <a:tcPr marL="5411" marR="5411" marT="5411" marB="0" anchor="b">
                    <a:lnL>
                      <a:noFill/>
                    </a:lnL>
                    <a:lnR>
                      <a:noFill/>
                    </a:lnR>
                    <a:lnT>
                      <a:noFill/>
                    </a:lnT>
                    <a:lnB>
                      <a:noFill/>
                    </a:lnB>
                  </a:tcPr>
                </a:tc>
                <a:tc gridSpan="8">
                  <a:txBody>
                    <a:bodyPr/>
                    <a:lstStyle/>
                    <a:p>
                      <a:pPr algn="ctr" fontAlgn="b"/>
                      <a:r>
                        <a:rPr lang="ru-RU" sz="600" b="0" i="0" u="none" strike="noStrike">
                          <a:solidFill>
                            <a:srgbClr val="000000"/>
                          </a:solidFill>
                          <a:latin typeface="Calibri"/>
                        </a:rPr>
                        <a:t>Согласовывает Руководитель территориального управления Россельхознадзора</a:t>
                      </a:r>
                      <a:br>
                        <a:rPr lang="ru-RU" sz="600" b="0" i="0" u="none" strike="noStrike">
                          <a:solidFill>
                            <a:srgbClr val="000000"/>
                          </a:solidFill>
                          <a:latin typeface="Calibri"/>
                        </a:rPr>
                      </a:br>
                      <a:r>
                        <a:rPr lang="ru-RU" sz="600" b="0" i="0" u="none" strike="noStrike">
                          <a:solidFill>
                            <a:srgbClr val="000000"/>
                          </a:solidFill>
                          <a:latin typeface="Calibri"/>
                        </a:rPr>
                        <a:t>«__»________2012 г</a:t>
                      </a:r>
                      <a:br>
                        <a:rPr lang="ru-RU" sz="600" b="0" i="0" u="none" strike="noStrike">
                          <a:solidFill>
                            <a:srgbClr val="000000"/>
                          </a:solidFill>
                          <a:latin typeface="Calibri"/>
                        </a:rPr>
                      </a:br>
                      <a:r>
                        <a:rPr lang="ru-RU" sz="600" b="0" i="0" u="none" strike="noStrike">
                          <a:solidFill>
                            <a:srgbClr val="000000"/>
                          </a:solidFill>
                          <a:latin typeface="Calibri"/>
                        </a:rPr>
                        <a:t>_________________</a:t>
                      </a:r>
                      <a:br>
                        <a:rPr lang="ru-RU" sz="600" b="0" i="0" u="none" strike="noStrike">
                          <a:solidFill>
                            <a:srgbClr val="000000"/>
                          </a:solidFill>
                          <a:latin typeface="Calibri"/>
                        </a:rPr>
                      </a:br>
                      <a:r>
                        <a:rPr lang="ru-RU" sz="600" b="0" i="0" u="none" strike="noStrike">
                          <a:solidFill>
                            <a:srgbClr val="000000"/>
                          </a:solidFill>
                          <a:latin typeface="Calibri"/>
                        </a:rPr>
                        <a:t>(подпись)</a:t>
                      </a:r>
                      <a:br>
                        <a:rPr lang="ru-RU" sz="600" b="0" i="0" u="none" strike="noStrike">
                          <a:solidFill>
                            <a:srgbClr val="000000"/>
                          </a:solidFill>
                          <a:latin typeface="Calibri"/>
                        </a:rPr>
                      </a:br>
                      <a:endParaRPr lang="ru-RU" sz="600" b="0" i="0" u="none" strike="noStrike">
                        <a:solidFill>
                          <a:srgbClr val="000000"/>
                        </a:solidFill>
                        <a:latin typeface="Calibri"/>
                      </a:endParaRPr>
                    </a:p>
                  </a:txBody>
                  <a:tcPr marL="5411" marR="5411" marT="5411" marB="0" anchor="b">
                    <a:lnL>
                      <a:noFill/>
                    </a:lnL>
                    <a:lnR>
                      <a:noFill/>
                    </a:lnR>
                    <a:lnT>
                      <a:noFill/>
                    </a:lnT>
                    <a:lnB>
                      <a:noFill/>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a:txBody>
                    <a:bodyPr/>
                    <a:lstStyle/>
                    <a:p>
                      <a:pPr algn="l" fontAlgn="b"/>
                      <a:endParaRPr lang="ru-RU" sz="600" b="0" i="0" u="none" strike="noStrike">
                        <a:solidFill>
                          <a:srgbClr val="000000"/>
                        </a:solidFill>
                        <a:latin typeface="Calibri"/>
                      </a:endParaRPr>
                    </a:p>
                  </a:txBody>
                  <a:tcPr marL="5411" marR="5411" marT="5411" marB="0" anchor="b">
                    <a:lnL>
                      <a:noFill/>
                    </a:lnL>
                    <a:lnR>
                      <a:noFill/>
                    </a:lnR>
                    <a:lnT>
                      <a:noFill/>
                    </a:lnT>
                    <a:lnB>
                      <a:noFill/>
                    </a:lnB>
                  </a:tcPr>
                </a:tc>
                <a:tc>
                  <a:txBody>
                    <a:bodyPr/>
                    <a:lstStyle/>
                    <a:p>
                      <a:pPr algn="l" fontAlgn="b"/>
                      <a:endParaRPr lang="ru-RU" sz="600" b="0" i="0" u="none" strike="noStrike">
                        <a:solidFill>
                          <a:srgbClr val="000000"/>
                        </a:solidFill>
                        <a:latin typeface="Calibri"/>
                      </a:endParaRPr>
                    </a:p>
                  </a:txBody>
                  <a:tcPr marL="5411" marR="5411" marT="5411" marB="0" anchor="b">
                    <a:lnL>
                      <a:noFill/>
                    </a:lnL>
                    <a:lnR>
                      <a:noFill/>
                    </a:lnR>
                    <a:lnT>
                      <a:noFill/>
                    </a:lnT>
                    <a:lnB>
                      <a:noFill/>
                    </a:lnB>
                  </a:tcPr>
                </a:tc>
                <a:tc>
                  <a:txBody>
                    <a:bodyPr/>
                    <a:lstStyle/>
                    <a:p>
                      <a:pPr algn="l" fontAlgn="b"/>
                      <a:endParaRPr lang="ru-RU" sz="600" b="0" i="0" u="none" strike="noStrike">
                        <a:solidFill>
                          <a:srgbClr val="000000"/>
                        </a:solidFill>
                        <a:latin typeface="Calibri"/>
                      </a:endParaRPr>
                    </a:p>
                  </a:txBody>
                  <a:tcPr marL="5411" marR="5411" marT="5411" marB="0" anchor="b">
                    <a:lnL>
                      <a:noFill/>
                    </a:lnL>
                    <a:lnR>
                      <a:noFill/>
                    </a:lnR>
                    <a:lnT>
                      <a:noFill/>
                    </a:lnT>
                    <a:lnB>
                      <a:noFill/>
                    </a:lnB>
                  </a:tcPr>
                </a:tc>
                <a:tc gridSpan="7">
                  <a:txBody>
                    <a:bodyPr/>
                    <a:lstStyle/>
                    <a:p>
                      <a:pPr algn="ctr" fontAlgn="b"/>
                      <a:r>
                        <a:rPr lang="ru-RU" sz="600" b="0" i="0" u="none" strike="noStrike" dirty="0">
                          <a:solidFill>
                            <a:srgbClr val="000000"/>
                          </a:solidFill>
                          <a:latin typeface="Calibri"/>
                        </a:rPr>
                        <a:t>Согласовывает Руководитель органа управления ветеринарией субъекта Российской Федерации</a:t>
                      </a:r>
                      <a:br>
                        <a:rPr lang="ru-RU" sz="600" b="0" i="0" u="none" strike="noStrike" dirty="0">
                          <a:solidFill>
                            <a:srgbClr val="000000"/>
                          </a:solidFill>
                          <a:latin typeface="Calibri"/>
                        </a:rPr>
                      </a:br>
                      <a:r>
                        <a:rPr lang="ru-RU" sz="600" b="0" i="0" u="none" strike="noStrike" dirty="0">
                          <a:solidFill>
                            <a:srgbClr val="000000"/>
                          </a:solidFill>
                          <a:latin typeface="Calibri"/>
                        </a:rPr>
                        <a:t>«___»__________2012 г</a:t>
                      </a:r>
                      <a:br>
                        <a:rPr lang="ru-RU" sz="600" b="0" i="0" u="none" strike="noStrike" dirty="0">
                          <a:solidFill>
                            <a:srgbClr val="000000"/>
                          </a:solidFill>
                          <a:latin typeface="Calibri"/>
                        </a:rPr>
                      </a:br>
                      <a:r>
                        <a:rPr lang="ru-RU" sz="600" b="0" i="0" u="none" strike="noStrike" dirty="0">
                          <a:solidFill>
                            <a:srgbClr val="000000"/>
                          </a:solidFill>
                          <a:latin typeface="Calibri"/>
                        </a:rPr>
                        <a:t>____________________</a:t>
                      </a:r>
                      <a:br>
                        <a:rPr lang="ru-RU" sz="600" b="0" i="0" u="none" strike="noStrike" dirty="0">
                          <a:solidFill>
                            <a:srgbClr val="000000"/>
                          </a:solidFill>
                          <a:latin typeface="Calibri"/>
                        </a:rPr>
                      </a:br>
                      <a:r>
                        <a:rPr lang="ru-RU" sz="600" b="0" i="0" u="none" strike="noStrike" dirty="0">
                          <a:solidFill>
                            <a:srgbClr val="000000"/>
                          </a:solidFill>
                          <a:latin typeface="Calibri"/>
                        </a:rPr>
                        <a:t>(подпись)</a:t>
                      </a:r>
                    </a:p>
                  </a:txBody>
                  <a:tcPr marL="5411" marR="5411" marT="5411" marB="0" anchor="b">
                    <a:lnL>
                      <a:noFill/>
                    </a:lnL>
                    <a:lnR>
                      <a:noFill/>
                    </a:lnR>
                    <a:lnT>
                      <a:noFill/>
                    </a:lnT>
                    <a:lnB>
                      <a:noFill/>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a:txBody>
                    <a:bodyPr/>
                    <a:lstStyle/>
                    <a:p>
                      <a:pPr algn="l" fontAlgn="b"/>
                      <a:endParaRPr lang="ru-RU" sz="600" b="0" i="0" u="none" strike="noStrike">
                        <a:solidFill>
                          <a:srgbClr val="000000"/>
                        </a:solidFill>
                        <a:latin typeface="Calibri"/>
                      </a:endParaRPr>
                    </a:p>
                  </a:txBody>
                  <a:tcPr marL="5411" marR="5411" marT="5411" marB="0" anchor="b">
                    <a:lnL>
                      <a:noFill/>
                    </a:lnL>
                    <a:lnR>
                      <a:noFill/>
                    </a:lnR>
                    <a:lnT>
                      <a:noFill/>
                    </a:lnT>
                    <a:lnB>
                      <a:noFill/>
                    </a:lnB>
                  </a:tcPr>
                </a:tc>
                <a:tc>
                  <a:txBody>
                    <a:bodyPr/>
                    <a:lstStyle/>
                    <a:p>
                      <a:pPr algn="l" fontAlgn="b"/>
                      <a:endParaRPr lang="ru-RU" sz="600" b="0" i="0" u="none" strike="noStrike">
                        <a:solidFill>
                          <a:srgbClr val="000000"/>
                        </a:solidFill>
                        <a:latin typeface="Calibri"/>
                      </a:endParaRPr>
                    </a:p>
                  </a:txBody>
                  <a:tcPr marL="5411" marR="5411" marT="5411" marB="0" anchor="b">
                    <a:lnL>
                      <a:noFill/>
                    </a:lnL>
                    <a:lnR>
                      <a:noFill/>
                    </a:lnR>
                    <a:lnT>
                      <a:noFill/>
                    </a:lnT>
                    <a:lnB>
                      <a:noFill/>
                    </a:lnB>
                  </a:tcPr>
                </a:tc>
                <a:tc>
                  <a:txBody>
                    <a:bodyPr/>
                    <a:lstStyle/>
                    <a:p>
                      <a:pPr algn="l" fontAlgn="b"/>
                      <a:endParaRPr lang="ru-RU" sz="600" b="0" i="0" u="none" strike="noStrike">
                        <a:solidFill>
                          <a:srgbClr val="000000"/>
                        </a:solidFill>
                        <a:latin typeface="Calibri"/>
                      </a:endParaRPr>
                    </a:p>
                  </a:txBody>
                  <a:tcPr marL="5411" marR="5411" marT="5411" marB="0" anchor="b">
                    <a:lnL>
                      <a:noFill/>
                    </a:lnL>
                    <a:lnR>
                      <a:noFill/>
                    </a:lnR>
                    <a:lnT>
                      <a:noFill/>
                    </a:lnT>
                    <a:lnB>
                      <a:noFill/>
                    </a:lnB>
                  </a:tcPr>
                </a:tc>
                <a:tc gridSpan="8">
                  <a:txBody>
                    <a:bodyPr/>
                    <a:lstStyle/>
                    <a:p>
                      <a:pPr algn="ctr" fontAlgn="b"/>
                      <a:r>
                        <a:rPr lang="ru-RU" sz="600" b="0" i="0" u="none" strike="noStrike">
                          <a:solidFill>
                            <a:srgbClr val="000000"/>
                          </a:solidFill>
                          <a:latin typeface="Calibri"/>
                        </a:rPr>
                        <a:t>Согласовывает Директор Федерального государственного бюджетного учреждения, подведомственного Россельхознадзору</a:t>
                      </a:r>
                      <a:br>
                        <a:rPr lang="ru-RU" sz="600" b="0" i="0" u="none" strike="noStrike">
                          <a:solidFill>
                            <a:srgbClr val="000000"/>
                          </a:solidFill>
                          <a:latin typeface="Calibri"/>
                        </a:rPr>
                      </a:br>
                      <a:r>
                        <a:rPr lang="ru-RU" sz="600" b="0" i="0" u="none" strike="noStrike">
                          <a:solidFill>
                            <a:srgbClr val="000000"/>
                          </a:solidFill>
                          <a:latin typeface="Calibri"/>
                        </a:rPr>
                        <a:t>«___» ___________2012 г</a:t>
                      </a:r>
                      <a:br>
                        <a:rPr lang="ru-RU" sz="600" b="0" i="0" u="none" strike="noStrike">
                          <a:solidFill>
                            <a:srgbClr val="000000"/>
                          </a:solidFill>
                          <a:latin typeface="Calibri"/>
                        </a:rPr>
                      </a:br>
                      <a:r>
                        <a:rPr lang="ru-RU" sz="600" b="0" i="0" u="none" strike="noStrike">
                          <a:solidFill>
                            <a:srgbClr val="000000"/>
                          </a:solidFill>
                          <a:latin typeface="Calibri"/>
                        </a:rPr>
                        <a:t>______________________</a:t>
                      </a:r>
                      <a:br>
                        <a:rPr lang="ru-RU" sz="600" b="0" i="0" u="none" strike="noStrike">
                          <a:solidFill>
                            <a:srgbClr val="000000"/>
                          </a:solidFill>
                          <a:latin typeface="Calibri"/>
                        </a:rPr>
                      </a:br>
                      <a:r>
                        <a:rPr lang="ru-RU" sz="600" b="0" i="0" u="none" strike="noStrike">
                          <a:solidFill>
                            <a:srgbClr val="000000"/>
                          </a:solidFill>
                          <a:latin typeface="Calibri"/>
                        </a:rPr>
                        <a:t>(подпись)</a:t>
                      </a:r>
                    </a:p>
                  </a:txBody>
                  <a:tcPr marL="5411" marR="5411" marT="5411" marB="0" anchor="b">
                    <a:lnL>
                      <a:noFill/>
                    </a:lnL>
                    <a:lnR>
                      <a:noFill/>
                    </a:lnR>
                    <a:lnT>
                      <a:noFill/>
                    </a:lnT>
                    <a:lnB>
                      <a:noFill/>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a:txBody>
                    <a:bodyPr/>
                    <a:lstStyle/>
                    <a:p>
                      <a:pPr algn="l" fontAlgn="b"/>
                      <a:endParaRPr lang="ru-RU" sz="600" b="0" i="0" u="none" strike="noStrike">
                        <a:solidFill>
                          <a:srgbClr val="000000"/>
                        </a:solidFill>
                        <a:latin typeface="Calibri"/>
                      </a:endParaRPr>
                    </a:p>
                  </a:txBody>
                  <a:tcPr marL="5411" marR="5411" marT="5411" marB="0" anchor="b">
                    <a:lnL>
                      <a:noFill/>
                    </a:lnL>
                    <a:lnR>
                      <a:noFill/>
                    </a:lnR>
                    <a:lnT>
                      <a:noFill/>
                    </a:lnT>
                    <a:lnB>
                      <a:noFill/>
                    </a:lnB>
                  </a:tcPr>
                </a:tc>
              </a:tr>
              <a:tr h="243689">
                <a:tc>
                  <a:txBody>
                    <a:bodyPr/>
                    <a:lstStyle/>
                    <a:p>
                      <a:pPr algn="l" fontAlgn="b"/>
                      <a:endParaRPr lang="ru-RU" sz="600" b="0" i="0" u="none" strike="noStrike">
                        <a:solidFill>
                          <a:srgbClr val="000000"/>
                        </a:solidFill>
                        <a:latin typeface="Calibri"/>
                      </a:endParaRPr>
                    </a:p>
                  </a:txBody>
                  <a:tcPr marL="5411" marR="5411" marT="5411" marB="0" anchor="b">
                    <a:lnL>
                      <a:noFill/>
                    </a:lnL>
                    <a:lnR>
                      <a:noFill/>
                    </a:lnR>
                    <a:lnT>
                      <a:noFill/>
                    </a:lnT>
                    <a:lnB>
                      <a:noFill/>
                    </a:lnB>
                  </a:tcPr>
                </a:tc>
                <a:tc>
                  <a:txBody>
                    <a:bodyPr/>
                    <a:lstStyle/>
                    <a:p>
                      <a:pPr algn="l" fontAlgn="b"/>
                      <a:endParaRPr lang="ru-RU" sz="600" b="0" i="0" u="none" strike="noStrike">
                        <a:solidFill>
                          <a:srgbClr val="000000"/>
                        </a:solidFill>
                        <a:latin typeface="Calibri"/>
                      </a:endParaRPr>
                    </a:p>
                  </a:txBody>
                  <a:tcPr marL="5411" marR="5411" marT="5411" marB="0" anchor="b">
                    <a:lnL>
                      <a:noFill/>
                    </a:lnL>
                    <a:lnR>
                      <a:noFill/>
                    </a:lnR>
                    <a:lnT>
                      <a:noFill/>
                    </a:lnT>
                    <a:lnB>
                      <a:noFill/>
                    </a:lnB>
                  </a:tcPr>
                </a:tc>
                <a:tc>
                  <a:txBody>
                    <a:bodyPr/>
                    <a:lstStyle/>
                    <a:p>
                      <a:pPr algn="l" fontAlgn="b"/>
                      <a:endParaRPr lang="ru-RU" sz="600" b="0" i="0" u="none" strike="noStrike">
                        <a:solidFill>
                          <a:srgbClr val="000000"/>
                        </a:solidFill>
                        <a:latin typeface="Calibri"/>
                      </a:endParaRPr>
                    </a:p>
                  </a:txBody>
                  <a:tcPr marL="5411" marR="5411" marT="5411" marB="0" anchor="b">
                    <a:lnL>
                      <a:noFill/>
                    </a:lnL>
                    <a:lnR>
                      <a:noFill/>
                    </a:lnR>
                    <a:lnT>
                      <a:noFill/>
                    </a:lnT>
                    <a:lnB>
                      <a:noFill/>
                    </a:lnB>
                  </a:tcPr>
                </a:tc>
                <a:tc>
                  <a:txBody>
                    <a:bodyPr/>
                    <a:lstStyle/>
                    <a:p>
                      <a:pPr algn="l" fontAlgn="b"/>
                      <a:endParaRPr lang="ru-RU" sz="600" b="0" i="0" u="none" strike="noStrike">
                        <a:solidFill>
                          <a:srgbClr val="000000"/>
                        </a:solidFill>
                        <a:latin typeface="Calibri"/>
                      </a:endParaRPr>
                    </a:p>
                  </a:txBody>
                  <a:tcPr marL="5411" marR="5411" marT="5411" marB="0" anchor="b">
                    <a:lnL>
                      <a:noFill/>
                    </a:lnL>
                    <a:lnR>
                      <a:noFill/>
                    </a:lnR>
                    <a:lnT>
                      <a:noFill/>
                    </a:lnT>
                    <a:lnB>
                      <a:noFill/>
                    </a:lnB>
                  </a:tcPr>
                </a:tc>
                <a:tc>
                  <a:txBody>
                    <a:bodyPr/>
                    <a:lstStyle/>
                    <a:p>
                      <a:pPr algn="l" fontAlgn="b"/>
                      <a:endParaRPr lang="ru-RU" sz="600" b="0" i="0" u="none" strike="noStrike">
                        <a:solidFill>
                          <a:srgbClr val="000000"/>
                        </a:solidFill>
                        <a:latin typeface="Calibri"/>
                      </a:endParaRPr>
                    </a:p>
                  </a:txBody>
                  <a:tcPr marL="5411" marR="5411" marT="5411" marB="0" anchor="b">
                    <a:lnL>
                      <a:noFill/>
                    </a:lnL>
                    <a:lnR>
                      <a:noFill/>
                    </a:lnR>
                    <a:lnT>
                      <a:noFill/>
                    </a:lnT>
                    <a:lnB>
                      <a:noFill/>
                    </a:lnB>
                  </a:tcPr>
                </a:tc>
                <a:tc>
                  <a:txBody>
                    <a:bodyPr/>
                    <a:lstStyle/>
                    <a:p>
                      <a:pPr algn="l" fontAlgn="b"/>
                      <a:endParaRPr lang="ru-RU" sz="600" b="0" i="0" u="none" strike="noStrike">
                        <a:solidFill>
                          <a:srgbClr val="000000"/>
                        </a:solidFill>
                        <a:latin typeface="Calibri"/>
                      </a:endParaRPr>
                    </a:p>
                  </a:txBody>
                  <a:tcPr marL="5411" marR="5411" marT="5411" marB="0" anchor="b">
                    <a:lnL>
                      <a:noFill/>
                    </a:lnL>
                    <a:lnR>
                      <a:noFill/>
                    </a:lnR>
                    <a:lnT>
                      <a:noFill/>
                    </a:lnT>
                    <a:lnB>
                      <a:noFill/>
                    </a:lnB>
                  </a:tcPr>
                </a:tc>
                <a:tc>
                  <a:txBody>
                    <a:bodyPr/>
                    <a:lstStyle/>
                    <a:p>
                      <a:pPr algn="l" fontAlgn="b"/>
                      <a:endParaRPr lang="ru-RU" sz="600" b="0" i="0" u="none" strike="noStrike">
                        <a:solidFill>
                          <a:srgbClr val="000000"/>
                        </a:solidFill>
                        <a:latin typeface="Calibri"/>
                      </a:endParaRPr>
                    </a:p>
                  </a:txBody>
                  <a:tcPr marL="5411" marR="5411" marT="5411" marB="0" anchor="b">
                    <a:lnL>
                      <a:noFill/>
                    </a:lnL>
                    <a:lnR>
                      <a:noFill/>
                    </a:lnR>
                    <a:lnT>
                      <a:noFill/>
                    </a:lnT>
                    <a:lnB>
                      <a:noFill/>
                    </a:lnB>
                  </a:tcPr>
                </a:tc>
                <a:tc>
                  <a:txBody>
                    <a:bodyPr/>
                    <a:lstStyle/>
                    <a:p>
                      <a:pPr algn="l" fontAlgn="b"/>
                      <a:endParaRPr lang="ru-RU" sz="600" b="0" i="0" u="none" strike="noStrike">
                        <a:solidFill>
                          <a:srgbClr val="000000"/>
                        </a:solidFill>
                        <a:latin typeface="Calibri"/>
                      </a:endParaRPr>
                    </a:p>
                  </a:txBody>
                  <a:tcPr marL="5411" marR="5411" marT="5411" marB="0" anchor="b">
                    <a:lnL>
                      <a:noFill/>
                    </a:lnL>
                    <a:lnR>
                      <a:noFill/>
                    </a:lnR>
                    <a:lnT>
                      <a:noFill/>
                    </a:lnT>
                    <a:lnB>
                      <a:noFill/>
                    </a:lnB>
                  </a:tcPr>
                </a:tc>
                <a:tc>
                  <a:txBody>
                    <a:bodyPr/>
                    <a:lstStyle/>
                    <a:p>
                      <a:pPr algn="l" fontAlgn="b"/>
                      <a:endParaRPr lang="ru-RU" sz="600" b="0" i="0" u="none" strike="noStrike">
                        <a:solidFill>
                          <a:srgbClr val="000000"/>
                        </a:solidFill>
                        <a:latin typeface="Calibri"/>
                      </a:endParaRPr>
                    </a:p>
                  </a:txBody>
                  <a:tcPr marL="5411" marR="5411" marT="5411" marB="0" anchor="b">
                    <a:lnL>
                      <a:noFill/>
                    </a:lnL>
                    <a:lnR>
                      <a:noFill/>
                    </a:lnR>
                    <a:lnT>
                      <a:noFill/>
                    </a:lnT>
                    <a:lnB>
                      <a:noFill/>
                    </a:lnB>
                  </a:tcPr>
                </a:tc>
                <a:tc>
                  <a:txBody>
                    <a:bodyPr/>
                    <a:lstStyle/>
                    <a:p>
                      <a:pPr algn="l" fontAlgn="b"/>
                      <a:endParaRPr lang="ru-RU" sz="600" b="0" i="0" u="none" strike="noStrike">
                        <a:solidFill>
                          <a:srgbClr val="000000"/>
                        </a:solidFill>
                        <a:latin typeface="Calibri"/>
                      </a:endParaRPr>
                    </a:p>
                  </a:txBody>
                  <a:tcPr marL="5411" marR="5411" marT="5411" marB="0" anchor="b">
                    <a:lnL>
                      <a:noFill/>
                    </a:lnL>
                    <a:lnR>
                      <a:noFill/>
                    </a:lnR>
                    <a:lnT>
                      <a:noFill/>
                    </a:lnT>
                    <a:lnB>
                      <a:noFill/>
                    </a:lnB>
                  </a:tcPr>
                </a:tc>
                <a:tc>
                  <a:txBody>
                    <a:bodyPr/>
                    <a:lstStyle/>
                    <a:p>
                      <a:pPr algn="l" fontAlgn="b"/>
                      <a:endParaRPr lang="ru-RU" sz="600" b="0" i="0" u="none" strike="noStrike">
                        <a:solidFill>
                          <a:srgbClr val="000000"/>
                        </a:solidFill>
                        <a:latin typeface="Calibri"/>
                      </a:endParaRPr>
                    </a:p>
                  </a:txBody>
                  <a:tcPr marL="5411" marR="5411" marT="5411" marB="0" anchor="b">
                    <a:lnL>
                      <a:noFill/>
                    </a:lnL>
                    <a:lnR>
                      <a:noFill/>
                    </a:lnR>
                    <a:lnT>
                      <a:noFill/>
                    </a:lnT>
                    <a:lnB>
                      <a:noFill/>
                    </a:lnB>
                  </a:tcPr>
                </a:tc>
                <a:tc>
                  <a:txBody>
                    <a:bodyPr/>
                    <a:lstStyle/>
                    <a:p>
                      <a:pPr algn="l" fontAlgn="b"/>
                      <a:endParaRPr lang="ru-RU" sz="600" b="0" i="0" u="none" strike="noStrike">
                        <a:solidFill>
                          <a:srgbClr val="000000"/>
                        </a:solidFill>
                        <a:latin typeface="Calibri"/>
                      </a:endParaRPr>
                    </a:p>
                  </a:txBody>
                  <a:tcPr marL="5411" marR="5411" marT="5411" marB="0" anchor="b">
                    <a:lnL>
                      <a:noFill/>
                    </a:lnL>
                    <a:lnR>
                      <a:noFill/>
                    </a:lnR>
                    <a:lnT>
                      <a:noFill/>
                    </a:lnT>
                    <a:lnB>
                      <a:noFill/>
                    </a:lnB>
                  </a:tcPr>
                </a:tc>
                <a:tc>
                  <a:txBody>
                    <a:bodyPr/>
                    <a:lstStyle/>
                    <a:p>
                      <a:pPr algn="l" fontAlgn="b"/>
                      <a:endParaRPr lang="ru-RU" sz="600" b="0" i="0" u="none" strike="noStrike">
                        <a:solidFill>
                          <a:srgbClr val="000000"/>
                        </a:solidFill>
                        <a:latin typeface="Calibri"/>
                      </a:endParaRPr>
                    </a:p>
                  </a:txBody>
                  <a:tcPr marL="5411" marR="5411" marT="5411" marB="0" anchor="b">
                    <a:lnL>
                      <a:noFill/>
                    </a:lnL>
                    <a:lnR>
                      <a:noFill/>
                    </a:lnR>
                    <a:lnT>
                      <a:noFill/>
                    </a:lnT>
                    <a:lnB>
                      <a:noFill/>
                    </a:lnB>
                  </a:tcPr>
                </a:tc>
                <a:tc>
                  <a:txBody>
                    <a:bodyPr/>
                    <a:lstStyle/>
                    <a:p>
                      <a:pPr algn="l" fontAlgn="b"/>
                      <a:endParaRPr lang="ru-RU" sz="600" b="0" i="0" u="none" strike="noStrike">
                        <a:solidFill>
                          <a:srgbClr val="000000"/>
                        </a:solidFill>
                        <a:latin typeface="Calibri"/>
                      </a:endParaRPr>
                    </a:p>
                  </a:txBody>
                  <a:tcPr marL="5411" marR="5411" marT="5411" marB="0" anchor="b">
                    <a:lnL>
                      <a:noFill/>
                    </a:lnL>
                    <a:lnR>
                      <a:noFill/>
                    </a:lnR>
                    <a:lnT>
                      <a:noFill/>
                    </a:lnT>
                    <a:lnB>
                      <a:noFill/>
                    </a:lnB>
                  </a:tcPr>
                </a:tc>
                <a:tc>
                  <a:txBody>
                    <a:bodyPr/>
                    <a:lstStyle/>
                    <a:p>
                      <a:pPr algn="l" fontAlgn="b"/>
                      <a:endParaRPr lang="ru-RU" sz="600" b="0" i="0" u="none" strike="noStrike">
                        <a:solidFill>
                          <a:srgbClr val="000000"/>
                        </a:solidFill>
                        <a:latin typeface="Calibri"/>
                      </a:endParaRPr>
                    </a:p>
                  </a:txBody>
                  <a:tcPr marL="5411" marR="5411" marT="5411" marB="0" anchor="b">
                    <a:lnL>
                      <a:noFill/>
                    </a:lnL>
                    <a:lnR>
                      <a:noFill/>
                    </a:lnR>
                    <a:lnT>
                      <a:noFill/>
                    </a:lnT>
                    <a:lnB>
                      <a:noFill/>
                    </a:lnB>
                  </a:tcPr>
                </a:tc>
                <a:tc>
                  <a:txBody>
                    <a:bodyPr/>
                    <a:lstStyle/>
                    <a:p>
                      <a:pPr algn="l" fontAlgn="b"/>
                      <a:endParaRPr lang="ru-RU" sz="600" b="0" i="0" u="none" strike="noStrike">
                        <a:solidFill>
                          <a:srgbClr val="000000"/>
                        </a:solidFill>
                        <a:latin typeface="Calibri"/>
                      </a:endParaRPr>
                    </a:p>
                  </a:txBody>
                  <a:tcPr marL="5411" marR="5411" marT="5411" marB="0" anchor="b">
                    <a:lnL>
                      <a:noFill/>
                    </a:lnL>
                    <a:lnR>
                      <a:noFill/>
                    </a:lnR>
                    <a:lnT>
                      <a:noFill/>
                    </a:lnT>
                    <a:lnB>
                      <a:noFill/>
                    </a:lnB>
                  </a:tcPr>
                </a:tc>
                <a:tc>
                  <a:txBody>
                    <a:bodyPr/>
                    <a:lstStyle/>
                    <a:p>
                      <a:pPr algn="l" fontAlgn="b"/>
                      <a:endParaRPr lang="ru-RU" sz="600" b="0" i="0" u="none" strike="noStrike">
                        <a:solidFill>
                          <a:srgbClr val="000000"/>
                        </a:solidFill>
                        <a:latin typeface="Calibri"/>
                      </a:endParaRPr>
                    </a:p>
                  </a:txBody>
                  <a:tcPr marL="5411" marR="5411" marT="5411" marB="0" anchor="b">
                    <a:lnL>
                      <a:noFill/>
                    </a:lnL>
                    <a:lnR>
                      <a:noFill/>
                    </a:lnR>
                    <a:lnT>
                      <a:noFill/>
                    </a:lnT>
                    <a:lnB>
                      <a:noFill/>
                    </a:lnB>
                  </a:tcPr>
                </a:tc>
                <a:tc>
                  <a:txBody>
                    <a:bodyPr/>
                    <a:lstStyle/>
                    <a:p>
                      <a:pPr algn="l" fontAlgn="b"/>
                      <a:endParaRPr lang="ru-RU" sz="600" b="0" i="0" u="none" strike="noStrike">
                        <a:solidFill>
                          <a:srgbClr val="000000"/>
                        </a:solidFill>
                        <a:latin typeface="Calibri"/>
                      </a:endParaRPr>
                    </a:p>
                  </a:txBody>
                  <a:tcPr marL="5411" marR="5411" marT="5411" marB="0" anchor="b">
                    <a:lnL>
                      <a:noFill/>
                    </a:lnL>
                    <a:lnR>
                      <a:noFill/>
                    </a:lnR>
                    <a:lnT>
                      <a:noFill/>
                    </a:lnT>
                    <a:lnB>
                      <a:noFill/>
                    </a:lnB>
                  </a:tcPr>
                </a:tc>
                <a:tc>
                  <a:txBody>
                    <a:bodyPr/>
                    <a:lstStyle/>
                    <a:p>
                      <a:pPr algn="l" fontAlgn="b"/>
                      <a:endParaRPr lang="ru-RU" sz="600" b="0" i="0" u="none" strike="noStrike">
                        <a:solidFill>
                          <a:srgbClr val="000000"/>
                        </a:solidFill>
                        <a:latin typeface="Calibri"/>
                      </a:endParaRPr>
                    </a:p>
                  </a:txBody>
                  <a:tcPr marL="5411" marR="5411" marT="5411" marB="0" anchor="b">
                    <a:lnL>
                      <a:noFill/>
                    </a:lnL>
                    <a:lnR>
                      <a:noFill/>
                    </a:lnR>
                    <a:lnT>
                      <a:noFill/>
                    </a:lnT>
                    <a:lnB>
                      <a:noFill/>
                    </a:lnB>
                  </a:tcPr>
                </a:tc>
                <a:tc>
                  <a:txBody>
                    <a:bodyPr/>
                    <a:lstStyle/>
                    <a:p>
                      <a:pPr algn="l" fontAlgn="b"/>
                      <a:endParaRPr lang="ru-RU" sz="600" b="0" i="0" u="none" strike="noStrike">
                        <a:solidFill>
                          <a:srgbClr val="000000"/>
                        </a:solidFill>
                        <a:latin typeface="Calibri"/>
                      </a:endParaRPr>
                    </a:p>
                  </a:txBody>
                  <a:tcPr marL="5411" marR="5411" marT="5411" marB="0" anchor="b">
                    <a:lnL>
                      <a:noFill/>
                    </a:lnL>
                    <a:lnR>
                      <a:noFill/>
                    </a:lnR>
                    <a:lnT>
                      <a:noFill/>
                    </a:lnT>
                    <a:lnB>
                      <a:noFill/>
                    </a:lnB>
                  </a:tcPr>
                </a:tc>
                <a:tc>
                  <a:txBody>
                    <a:bodyPr/>
                    <a:lstStyle/>
                    <a:p>
                      <a:pPr algn="l" fontAlgn="b"/>
                      <a:endParaRPr lang="ru-RU" sz="600" b="0" i="0" u="none" strike="noStrike">
                        <a:solidFill>
                          <a:srgbClr val="000000"/>
                        </a:solidFill>
                        <a:latin typeface="Calibri"/>
                      </a:endParaRPr>
                    </a:p>
                  </a:txBody>
                  <a:tcPr marL="5411" marR="5411" marT="5411" marB="0" anchor="b">
                    <a:lnL>
                      <a:noFill/>
                    </a:lnL>
                    <a:lnR>
                      <a:noFill/>
                    </a:lnR>
                    <a:lnT>
                      <a:noFill/>
                    </a:lnT>
                    <a:lnB>
                      <a:noFill/>
                    </a:lnB>
                  </a:tcPr>
                </a:tc>
                <a:tc>
                  <a:txBody>
                    <a:bodyPr/>
                    <a:lstStyle/>
                    <a:p>
                      <a:pPr algn="l" fontAlgn="b"/>
                      <a:endParaRPr lang="ru-RU" sz="600" b="0" i="0" u="none" strike="noStrike">
                        <a:solidFill>
                          <a:srgbClr val="000000"/>
                        </a:solidFill>
                        <a:latin typeface="Calibri"/>
                      </a:endParaRPr>
                    </a:p>
                  </a:txBody>
                  <a:tcPr marL="5411" marR="5411" marT="5411" marB="0" anchor="b">
                    <a:lnL>
                      <a:noFill/>
                    </a:lnL>
                    <a:lnR>
                      <a:noFill/>
                    </a:lnR>
                    <a:lnT>
                      <a:noFill/>
                    </a:lnT>
                    <a:lnB>
                      <a:noFill/>
                    </a:lnB>
                  </a:tcPr>
                </a:tc>
                <a:tc>
                  <a:txBody>
                    <a:bodyPr/>
                    <a:lstStyle/>
                    <a:p>
                      <a:pPr algn="l" fontAlgn="b"/>
                      <a:endParaRPr lang="ru-RU" sz="600" b="0" i="0" u="none" strike="noStrike">
                        <a:solidFill>
                          <a:srgbClr val="000000"/>
                        </a:solidFill>
                        <a:latin typeface="Calibri"/>
                      </a:endParaRPr>
                    </a:p>
                  </a:txBody>
                  <a:tcPr marL="5411" marR="5411" marT="5411" marB="0" anchor="b">
                    <a:lnL>
                      <a:noFill/>
                    </a:lnL>
                    <a:lnR>
                      <a:noFill/>
                    </a:lnR>
                    <a:lnT>
                      <a:noFill/>
                    </a:lnT>
                    <a:lnB>
                      <a:noFill/>
                    </a:lnB>
                  </a:tcPr>
                </a:tc>
                <a:tc>
                  <a:txBody>
                    <a:bodyPr/>
                    <a:lstStyle/>
                    <a:p>
                      <a:pPr algn="l" fontAlgn="b"/>
                      <a:endParaRPr lang="ru-RU" sz="600" b="0" i="0" u="none" strike="noStrike">
                        <a:solidFill>
                          <a:srgbClr val="000000"/>
                        </a:solidFill>
                        <a:latin typeface="Calibri"/>
                      </a:endParaRPr>
                    </a:p>
                  </a:txBody>
                  <a:tcPr marL="5411" marR="5411" marT="5411" marB="0" anchor="b">
                    <a:lnL>
                      <a:noFill/>
                    </a:lnL>
                    <a:lnR>
                      <a:noFill/>
                    </a:lnR>
                    <a:lnT>
                      <a:noFill/>
                    </a:lnT>
                    <a:lnB>
                      <a:noFill/>
                    </a:lnB>
                  </a:tcPr>
                </a:tc>
                <a:tc>
                  <a:txBody>
                    <a:bodyPr/>
                    <a:lstStyle/>
                    <a:p>
                      <a:pPr algn="l" fontAlgn="b"/>
                      <a:endParaRPr lang="ru-RU" sz="600" b="0" i="0" u="none" strike="noStrike">
                        <a:solidFill>
                          <a:srgbClr val="000000"/>
                        </a:solidFill>
                        <a:latin typeface="Calibri"/>
                      </a:endParaRPr>
                    </a:p>
                  </a:txBody>
                  <a:tcPr marL="5411" marR="5411" marT="5411" marB="0" anchor="b">
                    <a:lnL>
                      <a:noFill/>
                    </a:lnL>
                    <a:lnR>
                      <a:noFill/>
                    </a:lnR>
                    <a:lnT>
                      <a:noFill/>
                    </a:lnT>
                    <a:lnB>
                      <a:noFill/>
                    </a:lnB>
                  </a:tcPr>
                </a:tc>
                <a:tc>
                  <a:txBody>
                    <a:bodyPr/>
                    <a:lstStyle/>
                    <a:p>
                      <a:pPr algn="l" fontAlgn="b"/>
                      <a:endParaRPr lang="ru-RU" sz="600" b="0" i="0" u="none" strike="noStrike">
                        <a:solidFill>
                          <a:srgbClr val="000000"/>
                        </a:solidFill>
                        <a:latin typeface="Calibri"/>
                      </a:endParaRPr>
                    </a:p>
                  </a:txBody>
                  <a:tcPr marL="5411" marR="5411" marT="5411" marB="0" anchor="b">
                    <a:lnL>
                      <a:noFill/>
                    </a:lnL>
                    <a:lnR>
                      <a:noFill/>
                    </a:lnR>
                    <a:lnT>
                      <a:noFill/>
                    </a:lnT>
                    <a:lnB>
                      <a:noFill/>
                    </a:lnB>
                  </a:tcPr>
                </a:tc>
                <a:tc>
                  <a:txBody>
                    <a:bodyPr/>
                    <a:lstStyle/>
                    <a:p>
                      <a:pPr algn="l" fontAlgn="b"/>
                      <a:endParaRPr lang="ru-RU" sz="600" b="0" i="0" u="none" strike="noStrike">
                        <a:solidFill>
                          <a:srgbClr val="000000"/>
                        </a:solidFill>
                        <a:latin typeface="Calibri"/>
                      </a:endParaRPr>
                    </a:p>
                  </a:txBody>
                  <a:tcPr marL="5411" marR="5411" marT="5411" marB="0" anchor="b">
                    <a:lnL>
                      <a:noFill/>
                    </a:lnL>
                    <a:lnR>
                      <a:noFill/>
                    </a:lnR>
                    <a:lnT>
                      <a:noFill/>
                    </a:lnT>
                    <a:lnB>
                      <a:noFill/>
                    </a:lnB>
                  </a:tcPr>
                </a:tc>
                <a:tc>
                  <a:txBody>
                    <a:bodyPr/>
                    <a:lstStyle/>
                    <a:p>
                      <a:pPr algn="l" fontAlgn="b"/>
                      <a:endParaRPr lang="ru-RU" sz="600" b="0" i="0" u="none" strike="noStrike">
                        <a:solidFill>
                          <a:srgbClr val="000000"/>
                        </a:solidFill>
                        <a:latin typeface="Calibri"/>
                      </a:endParaRPr>
                    </a:p>
                  </a:txBody>
                  <a:tcPr marL="5411" marR="5411" marT="5411" marB="0" anchor="b">
                    <a:lnL>
                      <a:noFill/>
                    </a:lnL>
                    <a:lnR>
                      <a:noFill/>
                    </a:lnR>
                    <a:lnT>
                      <a:noFill/>
                    </a:lnT>
                    <a:lnB>
                      <a:noFill/>
                    </a:lnB>
                  </a:tcPr>
                </a:tc>
                <a:tc>
                  <a:txBody>
                    <a:bodyPr/>
                    <a:lstStyle/>
                    <a:p>
                      <a:pPr algn="l" fontAlgn="b"/>
                      <a:endParaRPr lang="ru-RU" sz="600" b="0" i="0" u="none" strike="noStrike">
                        <a:solidFill>
                          <a:srgbClr val="000000"/>
                        </a:solidFill>
                        <a:latin typeface="Calibri"/>
                      </a:endParaRPr>
                    </a:p>
                  </a:txBody>
                  <a:tcPr marL="5411" marR="5411" marT="5411" marB="0" anchor="b">
                    <a:lnL>
                      <a:noFill/>
                    </a:lnL>
                    <a:lnR>
                      <a:noFill/>
                    </a:lnR>
                    <a:lnT>
                      <a:noFill/>
                    </a:lnT>
                    <a:lnB>
                      <a:noFill/>
                    </a:lnB>
                  </a:tcPr>
                </a:tc>
                <a:tc>
                  <a:txBody>
                    <a:bodyPr/>
                    <a:lstStyle/>
                    <a:p>
                      <a:pPr algn="l" fontAlgn="b"/>
                      <a:endParaRPr lang="ru-RU" sz="600" b="0" i="0" u="none" strike="noStrike">
                        <a:solidFill>
                          <a:srgbClr val="000000"/>
                        </a:solidFill>
                        <a:latin typeface="Calibri"/>
                      </a:endParaRPr>
                    </a:p>
                  </a:txBody>
                  <a:tcPr marL="5411" marR="5411" marT="5411" marB="0" anchor="b">
                    <a:lnL>
                      <a:noFill/>
                    </a:lnL>
                    <a:lnR>
                      <a:noFill/>
                    </a:lnR>
                    <a:lnT>
                      <a:noFill/>
                    </a:lnT>
                    <a:lnB>
                      <a:noFill/>
                    </a:lnB>
                  </a:tcPr>
                </a:tc>
                <a:tc>
                  <a:txBody>
                    <a:bodyPr/>
                    <a:lstStyle/>
                    <a:p>
                      <a:pPr algn="l" fontAlgn="b"/>
                      <a:endParaRPr lang="ru-RU" sz="600" b="0" i="0" u="none" strike="noStrike">
                        <a:solidFill>
                          <a:srgbClr val="000000"/>
                        </a:solidFill>
                        <a:latin typeface="Calibri"/>
                      </a:endParaRPr>
                    </a:p>
                  </a:txBody>
                  <a:tcPr marL="5411" marR="5411" marT="5411" marB="0" anchor="b">
                    <a:lnL>
                      <a:noFill/>
                    </a:lnL>
                    <a:lnR>
                      <a:noFill/>
                    </a:lnR>
                    <a:lnT>
                      <a:noFill/>
                    </a:lnT>
                    <a:lnB>
                      <a:noFill/>
                    </a:lnB>
                  </a:tcPr>
                </a:tc>
                <a:tc>
                  <a:txBody>
                    <a:bodyPr/>
                    <a:lstStyle/>
                    <a:p>
                      <a:pPr algn="l" fontAlgn="b"/>
                      <a:endParaRPr lang="ru-RU" sz="600" b="0" i="0" u="none" strike="noStrike">
                        <a:solidFill>
                          <a:srgbClr val="000000"/>
                        </a:solidFill>
                        <a:latin typeface="Calibri"/>
                      </a:endParaRPr>
                    </a:p>
                  </a:txBody>
                  <a:tcPr marL="5411" marR="5411" marT="5411" marB="0" anchor="b">
                    <a:lnL>
                      <a:noFill/>
                    </a:lnL>
                    <a:lnR>
                      <a:noFill/>
                    </a:lnR>
                    <a:lnT>
                      <a:noFill/>
                    </a:lnT>
                    <a:lnB>
                      <a:noFill/>
                    </a:lnB>
                  </a:tcPr>
                </a:tc>
              </a:tr>
              <a:tr h="243689">
                <a:tc>
                  <a:txBody>
                    <a:bodyPr/>
                    <a:lstStyle/>
                    <a:p>
                      <a:pPr algn="l" fontAlgn="b"/>
                      <a:endParaRPr lang="ru-RU" sz="600" b="0" i="0" u="none" strike="noStrike">
                        <a:solidFill>
                          <a:srgbClr val="000000"/>
                        </a:solidFill>
                        <a:latin typeface="Calibri"/>
                      </a:endParaRPr>
                    </a:p>
                  </a:txBody>
                  <a:tcPr marL="5411" marR="5411" marT="5411" marB="0" anchor="b">
                    <a:lnL>
                      <a:noFill/>
                    </a:lnL>
                    <a:lnR>
                      <a:noFill/>
                    </a:lnR>
                    <a:lnT>
                      <a:noFill/>
                    </a:lnT>
                    <a:lnB>
                      <a:noFill/>
                    </a:lnB>
                  </a:tcPr>
                </a:tc>
                <a:tc>
                  <a:txBody>
                    <a:bodyPr/>
                    <a:lstStyle/>
                    <a:p>
                      <a:pPr algn="l" fontAlgn="b"/>
                      <a:endParaRPr lang="ru-RU" sz="600" b="0" i="0" u="none" strike="noStrike">
                        <a:solidFill>
                          <a:srgbClr val="000000"/>
                        </a:solidFill>
                        <a:latin typeface="Calibri"/>
                      </a:endParaRPr>
                    </a:p>
                  </a:txBody>
                  <a:tcPr marL="5411" marR="5411" marT="5411" marB="0" anchor="b">
                    <a:lnL>
                      <a:noFill/>
                    </a:lnL>
                    <a:lnR>
                      <a:noFill/>
                    </a:lnR>
                    <a:lnT>
                      <a:noFill/>
                    </a:lnT>
                    <a:lnB>
                      <a:noFill/>
                    </a:lnB>
                  </a:tcPr>
                </a:tc>
                <a:tc>
                  <a:txBody>
                    <a:bodyPr/>
                    <a:lstStyle/>
                    <a:p>
                      <a:pPr algn="l" fontAlgn="b"/>
                      <a:endParaRPr lang="ru-RU" sz="600" b="0" i="0" u="none" strike="noStrike">
                        <a:solidFill>
                          <a:srgbClr val="000000"/>
                        </a:solidFill>
                        <a:latin typeface="Calibri"/>
                      </a:endParaRPr>
                    </a:p>
                  </a:txBody>
                  <a:tcPr marL="5411" marR="5411" marT="5411" marB="0" anchor="b">
                    <a:lnL>
                      <a:noFill/>
                    </a:lnL>
                    <a:lnR>
                      <a:noFill/>
                    </a:lnR>
                    <a:lnT>
                      <a:noFill/>
                    </a:lnT>
                    <a:lnB>
                      <a:noFill/>
                    </a:lnB>
                  </a:tcPr>
                </a:tc>
                <a:tc>
                  <a:txBody>
                    <a:bodyPr/>
                    <a:lstStyle/>
                    <a:p>
                      <a:pPr algn="l" fontAlgn="b"/>
                      <a:endParaRPr lang="ru-RU" sz="600" b="0" i="0" u="none" strike="noStrike">
                        <a:solidFill>
                          <a:srgbClr val="000000"/>
                        </a:solidFill>
                        <a:latin typeface="Calibri"/>
                      </a:endParaRPr>
                    </a:p>
                  </a:txBody>
                  <a:tcPr marL="5411" marR="5411" marT="5411" marB="0" anchor="b">
                    <a:lnL>
                      <a:noFill/>
                    </a:lnL>
                    <a:lnR>
                      <a:noFill/>
                    </a:lnR>
                    <a:lnT>
                      <a:noFill/>
                    </a:lnT>
                    <a:lnB>
                      <a:noFill/>
                    </a:lnB>
                  </a:tcPr>
                </a:tc>
                <a:tc>
                  <a:txBody>
                    <a:bodyPr/>
                    <a:lstStyle/>
                    <a:p>
                      <a:pPr algn="l" fontAlgn="b"/>
                      <a:endParaRPr lang="ru-RU" sz="600" b="0" i="0" u="none" strike="noStrike">
                        <a:solidFill>
                          <a:srgbClr val="000000"/>
                        </a:solidFill>
                        <a:latin typeface="Calibri"/>
                      </a:endParaRPr>
                    </a:p>
                  </a:txBody>
                  <a:tcPr marL="5411" marR="5411" marT="5411" marB="0" anchor="b">
                    <a:lnL>
                      <a:noFill/>
                    </a:lnL>
                    <a:lnR>
                      <a:noFill/>
                    </a:lnR>
                    <a:lnT>
                      <a:noFill/>
                    </a:lnT>
                    <a:lnB>
                      <a:noFill/>
                    </a:lnB>
                  </a:tcPr>
                </a:tc>
                <a:tc>
                  <a:txBody>
                    <a:bodyPr/>
                    <a:lstStyle/>
                    <a:p>
                      <a:pPr algn="l" fontAlgn="b"/>
                      <a:endParaRPr lang="ru-RU" sz="600" b="0" i="0" u="none" strike="noStrike">
                        <a:solidFill>
                          <a:srgbClr val="000000"/>
                        </a:solidFill>
                        <a:latin typeface="Calibri"/>
                      </a:endParaRPr>
                    </a:p>
                  </a:txBody>
                  <a:tcPr marL="5411" marR="5411" marT="5411" marB="0" anchor="b">
                    <a:lnL>
                      <a:noFill/>
                    </a:lnL>
                    <a:lnR>
                      <a:noFill/>
                    </a:lnR>
                    <a:lnT>
                      <a:noFill/>
                    </a:lnT>
                    <a:lnB>
                      <a:noFill/>
                    </a:lnB>
                  </a:tcPr>
                </a:tc>
                <a:tc>
                  <a:txBody>
                    <a:bodyPr/>
                    <a:lstStyle/>
                    <a:p>
                      <a:pPr algn="l" fontAlgn="b"/>
                      <a:endParaRPr lang="ru-RU" sz="600" b="0" i="0" u="none" strike="noStrike">
                        <a:solidFill>
                          <a:srgbClr val="000000"/>
                        </a:solidFill>
                        <a:latin typeface="Calibri"/>
                      </a:endParaRPr>
                    </a:p>
                  </a:txBody>
                  <a:tcPr marL="5411" marR="5411" marT="5411" marB="0" anchor="b">
                    <a:lnL>
                      <a:noFill/>
                    </a:lnL>
                    <a:lnR>
                      <a:noFill/>
                    </a:lnR>
                    <a:lnT>
                      <a:noFill/>
                    </a:lnT>
                    <a:lnB>
                      <a:noFill/>
                    </a:lnB>
                  </a:tcPr>
                </a:tc>
                <a:tc>
                  <a:txBody>
                    <a:bodyPr/>
                    <a:lstStyle/>
                    <a:p>
                      <a:pPr algn="l" fontAlgn="b"/>
                      <a:endParaRPr lang="ru-RU" sz="600" b="0" i="0" u="none" strike="noStrike">
                        <a:solidFill>
                          <a:srgbClr val="000000"/>
                        </a:solidFill>
                        <a:latin typeface="Calibri"/>
                      </a:endParaRPr>
                    </a:p>
                  </a:txBody>
                  <a:tcPr marL="5411" marR="5411" marT="5411" marB="0" anchor="b">
                    <a:lnL>
                      <a:noFill/>
                    </a:lnL>
                    <a:lnR>
                      <a:noFill/>
                    </a:lnR>
                    <a:lnT>
                      <a:noFill/>
                    </a:lnT>
                    <a:lnB>
                      <a:noFill/>
                    </a:lnB>
                  </a:tcPr>
                </a:tc>
                <a:tc>
                  <a:txBody>
                    <a:bodyPr/>
                    <a:lstStyle/>
                    <a:p>
                      <a:pPr algn="l" fontAlgn="b"/>
                      <a:endParaRPr lang="ru-RU" sz="600" b="0" i="0" u="none" strike="noStrike">
                        <a:solidFill>
                          <a:srgbClr val="000000"/>
                        </a:solidFill>
                        <a:latin typeface="Calibri"/>
                      </a:endParaRPr>
                    </a:p>
                  </a:txBody>
                  <a:tcPr marL="5411" marR="5411" marT="5411" marB="0" anchor="b">
                    <a:lnL>
                      <a:noFill/>
                    </a:lnL>
                    <a:lnR>
                      <a:noFill/>
                    </a:lnR>
                    <a:lnT>
                      <a:noFill/>
                    </a:lnT>
                    <a:lnB>
                      <a:noFill/>
                    </a:lnB>
                  </a:tcPr>
                </a:tc>
                <a:tc>
                  <a:txBody>
                    <a:bodyPr/>
                    <a:lstStyle/>
                    <a:p>
                      <a:pPr algn="l" fontAlgn="b"/>
                      <a:endParaRPr lang="ru-RU" sz="600" b="0" i="0" u="none" strike="noStrike">
                        <a:solidFill>
                          <a:srgbClr val="000000"/>
                        </a:solidFill>
                        <a:latin typeface="Calibri"/>
                      </a:endParaRPr>
                    </a:p>
                  </a:txBody>
                  <a:tcPr marL="5411" marR="5411" marT="5411" marB="0" anchor="b">
                    <a:lnL>
                      <a:noFill/>
                    </a:lnL>
                    <a:lnR>
                      <a:noFill/>
                    </a:lnR>
                    <a:lnT>
                      <a:noFill/>
                    </a:lnT>
                    <a:lnB>
                      <a:noFill/>
                    </a:lnB>
                  </a:tcPr>
                </a:tc>
                <a:tc>
                  <a:txBody>
                    <a:bodyPr/>
                    <a:lstStyle/>
                    <a:p>
                      <a:pPr algn="l" fontAlgn="b"/>
                      <a:endParaRPr lang="ru-RU" sz="600" b="0" i="0" u="none" strike="noStrike">
                        <a:solidFill>
                          <a:srgbClr val="000000"/>
                        </a:solidFill>
                        <a:latin typeface="Calibri"/>
                      </a:endParaRPr>
                    </a:p>
                  </a:txBody>
                  <a:tcPr marL="5411" marR="5411" marT="5411" marB="0" anchor="b">
                    <a:lnL>
                      <a:noFill/>
                    </a:lnL>
                    <a:lnR>
                      <a:noFill/>
                    </a:lnR>
                    <a:lnT>
                      <a:noFill/>
                    </a:lnT>
                    <a:lnB>
                      <a:noFill/>
                    </a:lnB>
                  </a:tcPr>
                </a:tc>
                <a:tc>
                  <a:txBody>
                    <a:bodyPr/>
                    <a:lstStyle/>
                    <a:p>
                      <a:pPr algn="l" fontAlgn="b"/>
                      <a:endParaRPr lang="ru-RU" sz="600" b="0" i="0" u="none" strike="noStrike">
                        <a:solidFill>
                          <a:srgbClr val="000000"/>
                        </a:solidFill>
                        <a:latin typeface="Calibri"/>
                      </a:endParaRPr>
                    </a:p>
                  </a:txBody>
                  <a:tcPr marL="5411" marR="5411" marT="5411" marB="0" anchor="b">
                    <a:lnL>
                      <a:noFill/>
                    </a:lnL>
                    <a:lnR>
                      <a:noFill/>
                    </a:lnR>
                    <a:lnT>
                      <a:noFill/>
                    </a:lnT>
                    <a:lnB>
                      <a:noFill/>
                    </a:lnB>
                  </a:tcPr>
                </a:tc>
                <a:tc>
                  <a:txBody>
                    <a:bodyPr/>
                    <a:lstStyle/>
                    <a:p>
                      <a:pPr algn="l" fontAlgn="b"/>
                      <a:endParaRPr lang="ru-RU" sz="600" b="0" i="0" u="none" strike="noStrike">
                        <a:solidFill>
                          <a:srgbClr val="000000"/>
                        </a:solidFill>
                        <a:latin typeface="Calibri"/>
                      </a:endParaRPr>
                    </a:p>
                  </a:txBody>
                  <a:tcPr marL="5411" marR="5411" marT="5411" marB="0" anchor="b">
                    <a:lnL>
                      <a:noFill/>
                    </a:lnL>
                    <a:lnR>
                      <a:noFill/>
                    </a:lnR>
                    <a:lnT>
                      <a:noFill/>
                    </a:lnT>
                    <a:lnB>
                      <a:noFill/>
                    </a:lnB>
                  </a:tcPr>
                </a:tc>
                <a:tc>
                  <a:txBody>
                    <a:bodyPr/>
                    <a:lstStyle/>
                    <a:p>
                      <a:pPr algn="l" fontAlgn="b"/>
                      <a:endParaRPr lang="ru-RU" sz="600" b="0" i="0" u="none" strike="noStrike">
                        <a:solidFill>
                          <a:srgbClr val="000000"/>
                        </a:solidFill>
                        <a:latin typeface="Calibri"/>
                      </a:endParaRPr>
                    </a:p>
                  </a:txBody>
                  <a:tcPr marL="5411" marR="5411" marT="5411" marB="0" anchor="b">
                    <a:lnL>
                      <a:noFill/>
                    </a:lnL>
                    <a:lnR>
                      <a:noFill/>
                    </a:lnR>
                    <a:lnT>
                      <a:noFill/>
                    </a:lnT>
                    <a:lnB>
                      <a:noFill/>
                    </a:lnB>
                  </a:tcPr>
                </a:tc>
                <a:tc>
                  <a:txBody>
                    <a:bodyPr/>
                    <a:lstStyle/>
                    <a:p>
                      <a:pPr algn="l" fontAlgn="b"/>
                      <a:endParaRPr lang="ru-RU" sz="600" b="0" i="0" u="none" strike="noStrike">
                        <a:solidFill>
                          <a:srgbClr val="000000"/>
                        </a:solidFill>
                        <a:latin typeface="Calibri"/>
                      </a:endParaRPr>
                    </a:p>
                  </a:txBody>
                  <a:tcPr marL="5411" marR="5411" marT="5411" marB="0" anchor="b">
                    <a:lnL>
                      <a:noFill/>
                    </a:lnL>
                    <a:lnR>
                      <a:noFill/>
                    </a:lnR>
                    <a:lnT>
                      <a:noFill/>
                    </a:lnT>
                    <a:lnB>
                      <a:noFill/>
                    </a:lnB>
                  </a:tcPr>
                </a:tc>
                <a:tc>
                  <a:txBody>
                    <a:bodyPr/>
                    <a:lstStyle/>
                    <a:p>
                      <a:pPr algn="l" fontAlgn="b"/>
                      <a:endParaRPr lang="ru-RU" sz="600" b="0" i="0" u="none" strike="noStrike">
                        <a:solidFill>
                          <a:srgbClr val="000000"/>
                        </a:solidFill>
                        <a:latin typeface="Calibri"/>
                      </a:endParaRPr>
                    </a:p>
                  </a:txBody>
                  <a:tcPr marL="5411" marR="5411" marT="5411" marB="0" anchor="b">
                    <a:lnL>
                      <a:noFill/>
                    </a:lnL>
                    <a:lnR>
                      <a:noFill/>
                    </a:lnR>
                    <a:lnT>
                      <a:noFill/>
                    </a:lnT>
                    <a:lnB>
                      <a:noFill/>
                    </a:lnB>
                  </a:tcPr>
                </a:tc>
                <a:tc>
                  <a:txBody>
                    <a:bodyPr/>
                    <a:lstStyle/>
                    <a:p>
                      <a:pPr algn="l" fontAlgn="b"/>
                      <a:endParaRPr lang="ru-RU" sz="600" b="0" i="0" u="none" strike="noStrike">
                        <a:solidFill>
                          <a:srgbClr val="000000"/>
                        </a:solidFill>
                        <a:latin typeface="Calibri"/>
                      </a:endParaRPr>
                    </a:p>
                  </a:txBody>
                  <a:tcPr marL="5411" marR="5411" marT="5411" marB="0" anchor="b">
                    <a:lnL>
                      <a:noFill/>
                    </a:lnL>
                    <a:lnR>
                      <a:noFill/>
                    </a:lnR>
                    <a:lnT>
                      <a:noFill/>
                    </a:lnT>
                    <a:lnB>
                      <a:noFill/>
                    </a:lnB>
                  </a:tcPr>
                </a:tc>
                <a:tc>
                  <a:txBody>
                    <a:bodyPr/>
                    <a:lstStyle/>
                    <a:p>
                      <a:pPr algn="l" fontAlgn="b"/>
                      <a:endParaRPr lang="ru-RU" sz="600" b="0" i="0" u="none" strike="noStrike">
                        <a:solidFill>
                          <a:srgbClr val="000000"/>
                        </a:solidFill>
                        <a:latin typeface="Calibri"/>
                      </a:endParaRPr>
                    </a:p>
                  </a:txBody>
                  <a:tcPr marL="5411" marR="5411" marT="5411" marB="0" anchor="b">
                    <a:lnL>
                      <a:noFill/>
                    </a:lnL>
                    <a:lnR>
                      <a:noFill/>
                    </a:lnR>
                    <a:lnT>
                      <a:noFill/>
                    </a:lnT>
                    <a:lnB>
                      <a:noFill/>
                    </a:lnB>
                  </a:tcPr>
                </a:tc>
                <a:tc>
                  <a:txBody>
                    <a:bodyPr/>
                    <a:lstStyle/>
                    <a:p>
                      <a:pPr algn="l" fontAlgn="b"/>
                      <a:endParaRPr lang="ru-RU" sz="600" b="0" i="0" u="none" strike="noStrike">
                        <a:solidFill>
                          <a:srgbClr val="000000"/>
                        </a:solidFill>
                        <a:latin typeface="Calibri"/>
                      </a:endParaRPr>
                    </a:p>
                  </a:txBody>
                  <a:tcPr marL="5411" marR="5411" marT="5411" marB="0" anchor="b">
                    <a:lnL>
                      <a:noFill/>
                    </a:lnL>
                    <a:lnR>
                      <a:noFill/>
                    </a:lnR>
                    <a:lnT>
                      <a:noFill/>
                    </a:lnT>
                    <a:lnB>
                      <a:noFill/>
                    </a:lnB>
                  </a:tcPr>
                </a:tc>
                <a:tc>
                  <a:txBody>
                    <a:bodyPr/>
                    <a:lstStyle/>
                    <a:p>
                      <a:pPr algn="l" fontAlgn="b"/>
                      <a:endParaRPr lang="ru-RU" sz="600" b="0" i="0" u="none" strike="noStrike">
                        <a:solidFill>
                          <a:srgbClr val="000000"/>
                        </a:solidFill>
                        <a:latin typeface="Calibri"/>
                      </a:endParaRPr>
                    </a:p>
                  </a:txBody>
                  <a:tcPr marL="5411" marR="5411" marT="5411" marB="0" anchor="b">
                    <a:lnL>
                      <a:noFill/>
                    </a:lnL>
                    <a:lnR>
                      <a:noFill/>
                    </a:lnR>
                    <a:lnT>
                      <a:noFill/>
                    </a:lnT>
                    <a:lnB>
                      <a:noFill/>
                    </a:lnB>
                  </a:tcPr>
                </a:tc>
                <a:tc>
                  <a:txBody>
                    <a:bodyPr/>
                    <a:lstStyle/>
                    <a:p>
                      <a:pPr algn="l" fontAlgn="b"/>
                      <a:endParaRPr lang="ru-RU" sz="600" b="0" i="0" u="none" strike="noStrike">
                        <a:solidFill>
                          <a:srgbClr val="000000"/>
                        </a:solidFill>
                        <a:latin typeface="Calibri"/>
                      </a:endParaRPr>
                    </a:p>
                  </a:txBody>
                  <a:tcPr marL="5411" marR="5411" marT="5411" marB="0" anchor="b">
                    <a:lnL>
                      <a:noFill/>
                    </a:lnL>
                    <a:lnR>
                      <a:noFill/>
                    </a:lnR>
                    <a:lnT>
                      <a:noFill/>
                    </a:lnT>
                    <a:lnB>
                      <a:noFill/>
                    </a:lnB>
                  </a:tcPr>
                </a:tc>
                <a:tc>
                  <a:txBody>
                    <a:bodyPr/>
                    <a:lstStyle/>
                    <a:p>
                      <a:pPr algn="l" fontAlgn="b"/>
                      <a:endParaRPr lang="ru-RU" sz="600" b="0" i="0" u="none" strike="noStrike">
                        <a:solidFill>
                          <a:srgbClr val="000000"/>
                        </a:solidFill>
                        <a:latin typeface="Calibri"/>
                      </a:endParaRPr>
                    </a:p>
                  </a:txBody>
                  <a:tcPr marL="5411" marR="5411" marT="5411" marB="0" anchor="b">
                    <a:lnL>
                      <a:noFill/>
                    </a:lnL>
                    <a:lnR>
                      <a:noFill/>
                    </a:lnR>
                    <a:lnT>
                      <a:noFill/>
                    </a:lnT>
                    <a:lnB>
                      <a:noFill/>
                    </a:lnB>
                  </a:tcPr>
                </a:tc>
                <a:tc>
                  <a:txBody>
                    <a:bodyPr/>
                    <a:lstStyle/>
                    <a:p>
                      <a:pPr algn="l" fontAlgn="b"/>
                      <a:endParaRPr lang="ru-RU" sz="600" b="0" i="0" u="none" strike="noStrike">
                        <a:solidFill>
                          <a:srgbClr val="000000"/>
                        </a:solidFill>
                        <a:latin typeface="Calibri"/>
                      </a:endParaRPr>
                    </a:p>
                  </a:txBody>
                  <a:tcPr marL="5411" marR="5411" marT="5411" marB="0" anchor="b">
                    <a:lnL>
                      <a:noFill/>
                    </a:lnL>
                    <a:lnR>
                      <a:noFill/>
                    </a:lnR>
                    <a:lnT>
                      <a:noFill/>
                    </a:lnT>
                    <a:lnB>
                      <a:noFill/>
                    </a:lnB>
                  </a:tcPr>
                </a:tc>
                <a:tc>
                  <a:txBody>
                    <a:bodyPr/>
                    <a:lstStyle/>
                    <a:p>
                      <a:pPr algn="l" fontAlgn="b"/>
                      <a:endParaRPr lang="ru-RU" sz="600" b="0" i="0" u="none" strike="noStrike">
                        <a:solidFill>
                          <a:srgbClr val="000000"/>
                        </a:solidFill>
                        <a:latin typeface="Calibri"/>
                      </a:endParaRPr>
                    </a:p>
                  </a:txBody>
                  <a:tcPr marL="5411" marR="5411" marT="5411" marB="0" anchor="b">
                    <a:lnL>
                      <a:noFill/>
                    </a:lnL>
                    <a:lnR>
                      <a:noFill/>
                    </a:lnR>
                    <a:lnT>
                      <a:noFill/>
                    </a:lnT>
                    <a:lnB>
                      <a:noFill/>
                    </a:lnB>
                  </a:tcPr>
                </a:tc>
                <a:tc>
                  <a:txBody>
                    <a:bodyPr/>
                    <a:lstStyle/>
                    <a:p>
                      <a:pPr algn="l" fontAlgn="b"/>
                      <a:endParaRPr lang="ru-RU" sz="600" b="0" i="0" u="none" strike="noStrike">
                        <a:solidFill>
                          <a:srgbClr val="000000"/>
                        </a:solidFill>
                        <a:latin typeface="Calibri"/>
                      </a:endParaRPr>
                    </a:p>
                  </a:txBody>
                  <a:tcPr marL="5411" marR="5411" marT="5411" marB="0" anchor="b">
                    <a:lnL>
                      <a:noFill/>
                    </a:lnL>
                    <a:lnR>
                      <a:noFill/>
                    </a:lnR>
                    <a:lnT>
                      <a:noFill/>
                    </a:lnT>
                    <a:lnB>
                      <a:noFill/>
                    </a:lnB>
                  </a:tcPr>
                </a:tc>
                <a:tc>
                  <a:txBody>
                    <a:bodyPr/>
                    <a:lstStyle/>
                    <a:p>
                      <a:pPr algn="l" fontAlgn="b"/>
                      <a:endParaRPr lang="ru-RU" sz="600" b="0" i="0" u="none" strike="noStrike">
                        <a:solidFill>
                          <a:srgbClr val="000000"/>
                        </a:solidFill>
                        <a:latin typeface="Calibri"/>
                      </a:endParaRPr>
                    </a:p>
                  </a:txBody>
                  <a:tcPr marL="5411" marR="5411" marT="5411" marB="0" anchor="b">
                    <a:lnL>
                      <a:noFill/>
                    </a:lnL>
                    <a:lnR>
                      <a:noFill/>
                    </a:lnR>
                    <a:lnT>
                      <a:noFill/>
                    </a:lnT>
                    <a:lnB>
                      <a:noFill/>
                    </a:lnB>
                  </a:tcPr>
                </a:tc>
                <a:tc>
                  <a:txBody>
                    <a:bodyPr/>
                    <a:lstStyle/>
                    <a:p>
                      <a:pPr algn="l" fontAlgn="b"/>
                      <a:endParaRPr lang="ru-RU" sz="600" b="0" i="0" u="none" strike="noStrike">
                        <a:solidFill>
                          <a:srgbClr val="000000"/>
                        </a:solidFill>
                        <a:latin typeface="Calibri"/>
                      </a:endParaRPr>
                    </a:p>
                  </a:txBody>
                  <a:tcPr marL="5411" marR="5411" marT="5411" marB="0" anchor="b">
                    <a:lnL>
                      <a:noFill/>
                    </a:lnL>
                    <a:lnR>
                      <a:noFill/>
                    </a:lnR>
                    <a:lnT>
                      <a:noFill/>
                    </a:lnT>
                    <a:lnB>
                      <a:noFill/>
                    </a:lnB>
                  </a:tcPr>
                </a:tc>
                <a:tc>
                  <a:txBody>
                    <a:bodyPr/>
                    <a:lstStyle/>
                    <a:p>
                      <a:pPr algn="l" fontAlgn="b"/>
                      <a:endParaRPr lang="ru-RU" sz="600" b="0" i="0" u="none" strike="noStrike">
                        <a:solidFill>
                          <a:srgbClr val="000000"/>
                        </a:solidFill>
                        <a:latin typeface="Calibri"/>
                      </a:endParaRPr>
                    </a:p>
                  </a:txBody>
                  <a:tcPr marL="5411" marR="5411" marT="5411" marB="0" anchor="b">
                    <a:lnL>
                      <a:noFill/>
                    </a:lnL>
                    <a:lnR>
                      <a:noFill/>
                    </a:lnR>
                    <a:lnT>
                      <a:noFill/>
                    </a:lnT>
                    <a:lnB>
                      <a:noFill/>
                    </a:lnB>
                  </a:tcPr>
                </a:tc>
                <a:tc>
                  <a:txBody>
                    <a:bodyPr/>
                    <a:lstStyle/>
                    <a:p>
                      <a:pPr algn="l" fontAlgn="b"/>
                      <a:endParaRPr lang="ru-RU" sz="600" b="0" i="0" u="none" strike="noStrike">
                        <a:solidFill>
                          <a:srgbClr val="000000"/>
                        </a:solidFill>
                        <a:latin typeface="Calibri"/>
                      </a:endParaRPr>
                    </a:p>
                  </a:txBody>
                  <a:tcPr marL="5411" marR="5411" marT="5411" marB="0" anchor="b">
                    <a:lnL>
                      <a:noFill/>
                    </a:lnL>
                    <a:lnR>
                      <a:noFill/>
                    </a:lnR>
                    <a:lnT>
                      <a:noFill/>
                    </a:lnT>
                    <a:lnB>
                      <a:noFill/>
                    </a:lnB>
                  </a:tcPr>
                </a:tc>
                <a:tc>
                  <a:txBody>
                    <a:bodyPr/>
                    <a:lstStyle/>
                    <a:p>
                      <a:pPr algn="l" fontAlgn="b"/>
                      <a:endParaRPr lang="ru-RU" sz="600" b="0" i="0" u="none" strike="noStrike">
                        <a:solidFill>
                          <a:srgbClr val="000000"/>
                        </a:solidFill>
                        <a:latin typeface="Calibri"/>
                      </a:endParaRPr>
                    </a:p>
                  </a:txBody>
                  <a:tcPr marL="5411" marR="5411" marT="5411" marB="0" anchor="b">
                    <a:lnL>
                      <a:noFill/>
                    </a:lnL>
                    <a:lnR>
                      <a:noFill/>
                    </a:lnR>
                    <a:lnT>
                      <a:noFill/>
                    </a:lnT>
                    <a:lnB>
                      <a:noFill/>
                    </a:lnB>
                  </a:tcPr>
                </a:tc>
                <a:tc>
                  <a:txBody>
                    <a:bodyPr/>
                    <a:lstStyle/>
                    <a:p>
                      <a:pPr algn="l" fontAlgn="b"/>
                      <a:endParaRPr lang="ru-RU" sz="600" b="0" i="0" u="none" strike="noStrike">
                        <a:solidFill>
                          <a:srgbClr val="000000"/>
                        </a:solidFill>
                        <a:latin typeface="Calibri"/>
                      </a:endParaRPr>
                    </a:p>
                  </a:txBody>
                  <a:tcPr marL="5411" marR="5411" marT="5411" marB="0" anchor="b">
                    <a:lnL>
                      <a:noFill/>
                    </a:lnL>
                    <a:lnR>
                      <a:noFill/>
                    </a:lnR>
                    <a:lnT>
                      <a:noFill/>
                    </a:lnT>
                    <a:lnB>
                      <a:noFill/>
                    </a:lnB>
                  </a:tcPr>
                </a:tc>
                <a:tc>
                  <a:txBody>
                    <a:bodyPr/>
                    <a:lstStyle/>
                    <a:p>
                      <a:pPr algn="l" fontAlgn="b"/>
                      <a:endParaRPr lang="ru-RU" sz="600" b="0" i="0" u="none" strike="noStrike">
                        <a:solidFill>
                          <a:srgbClr val="000000"/>
                        </a:solidFill>
                        <a:latin typeface="Calibri"/>
                      </a:endParaRPr>
                    </a:p>
                  </a:txBody>
                  <a:tcPr marL="5411" marR="5411" marT="5411" marB="0" anchor="b">
                    <a:lnL>
                      <a:noFill/>
                    </a:lnL>
                    <a:lnR>
                      <a:noFill/>
                    </a:lnR>
                    <a:lnT>
                      <a:noFill/>
                    </a:lnT>
                    <a:lnB>
                      <a:noFill/>
                    </a:lnB>
                  </a:tcPr>
                </a:tc>
              </a:tr>
              <a:tr h="255872">
                <a:tc>
                  <a:txBody>
                    <a:bodyPr/>
                    <a:lstStyle/>
                    <a:p>
                      <a:pPr algn="l" fontAlgn="b"/>
                      <a:endParaRPr lang="ru-RU" sz="600" b="0" i="0" u="none" strike="noStrike">
                        <a:solidFill>
                          <a:srgbClr val="000000"/>
                        </a:solidFill>
                        <a:latin typeface="Calibri"/>
                      </a:endParaRPr>
                    </a:p>
                  </a:txBody>
                  <a:tcPr marL="5411" marR="5411" marT="5411"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ru-RU" sz="600" b="0" i="0" u="none" strike="noStrike">
                        <a:solidFill>
                          <a:srgbClr val="000000"/>
                        </a:solidFill>
                        <a:latin typeface="Calibri"/>
                      </a:endParaRPr>
                    </a:p>
                  </a:txBody>
                  <a:tcPr marL="5411" marR="5411" marT="5411"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ru-RU" sz="600" b="0" i="0" u="none" strike="noStrike">
                        <a:solidFill>
                          <a:srgbClr val="000000"/>
                        </a:solidFill>
                        <a:latin typeface="Calibri"/>
                      </a:endParaRPr>
                    </a:p>
                  </a:txBody>
                  <a:tcPr marL="5411" marR="5411" marT="5411"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ru-RU" sz="600" b="0" i="0" u="none" strike="noStrike">
                        <a:solidFill>
                          <a:srgbClr val="000000"/>
                        </a:solidFill>
                        <a:latin typeface="Calibri"/>
                      </a:endParaRPr>
                    </a:p>
                  </a:txBody>
                  <a:tcPr marL="5411" marR="5411" marT="5411"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ru-RU" sz="600" b="0" i="0" u="none" strike="noStrike">
                        <a:solidFill>
                          <a:srgbClr val="000000"/>
                        </a:solidFill>
                        <a:latin typeface="Calibri"/>
                      </a:endParaRPr>
                    </a:p>
                  </a:txBody>
                  <a:tcPr marL="5411" marR="5411" marT="5411"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ru-RU" sz="600" b="0" i="0" u="none" strike="noStrike">
                        <a:solidFill>
                          <a:srgbClr val="000000"/>
                        </a:solidFill>
                        <a:latin typeface="Calibri"/>
                      </a:endParaRPr>
                    </a:p>
                  </a:txBody>
                  <a:tcPr marL="5411" marR="5411" marT="5411"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ru-RU" sz="600" b="0" i="0" u="none" strike="noStrike">
                        <a:solidFill>
                          <a:srgbClr val="000000"/>
                        </a:solidFill>
                        <a:latin typeface="Calibri"/>
                      </a:endParaRPr>
                    </a:p>
                  </a:txBody>
                  <a:tcPr marL="5411" marR="5411" marT="5411"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ru-RU" sz="600" b="0" i="0" u="none" strike="noStrike">
                        <a:solidFill>
                          <a:srgbClr val="000000"/>
                        </a:solidFill>
                        <a:latin typeface="Calibri"/>
                      </a:endParaRPr>
                    </a:p>
                  </a:txBody>
                  <a:tcPr marL="5411" marR="5411" marT="5411"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ru-RU" sz="600" b="0" i="0" u="none" strike="noStrike">
                        <a:solidFill>
                          <a:srgbClr val="000000"/>
                        </a:solidFill>
                        <a:latin typeface="Calibri"/>
                      </a:endParaRPr>
                    </a:p>
                  </a:txBody>
                  <a:tcPr marL="5411" marR="5411" marT="5411"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ru-RU" sz="600" b="0" i="0" u="none" strike="noStrike">
                        <a:solidFill>
                          <a:srgbClr val="000000"/>
                        </a:solidFill>
                        <a:latin typeface="Calibri"/>
                      </a:endParaRPr>
                    </a:p>
                  </a:txBody>
                  <a:tcPr marL="5411" marR="5411" marT="5411"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ru-RU" sz="600" b="0" i="0" u="none" strike="noStrike">
                        <a:solidFill>
                          <a:srgbClr val="000000"/>
                        </a:solidFill>
                        <a:latin typeface="Calibri"/>
                      </a:endParaRPr>
                    </a:p>
                  </a:txBody>
                  <a:tcPr marL="5411" marR="5411" marT="5411"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ru-RU" sz="600" b="0" i="0" u="none" strike="noStrike">
                        <a:solidFill>
                          <a:srgbClr val="000000"/>
                        </a:solidFill>
                        <a:latin typeface="Calibri"/>
                      </a:endParaRPr>
                    </a:p>
                  </a:txBody>
                  <a:tcPr marL="5411" marR="5411" marT="5411"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ru-RU" sz="600" b="0" i="0" u="none" strike="noStrike">
                        <a:solidFill>
                          <a:srgbClr val="000000"/>
                        </a:solidFill>
                        <a:latin typeface="Calibri"/>
                      </a:endParaRPr>
                    </a:p>
                  </a:txBody>
                  <a:tcPr marL="5411" marR="5411" marT="5411"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ru-RU" sz="600" b="0" i="0" u="none" strike="noStrike">
                        <a:solidFill>
                          <a:srgbClr val="000000"/>
                        </a:solidFill>
                        <a:latin typeface="Calibri"/>
                      </a:endParaRPr>
                    </a:p>
                  </a:txBody>
                  <a:tcPr marL="5411" marR="5411" marT="5411"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ru-RU" sz="600" b="0" i="0" u="none" strike="noStrike">
                        <a:solidFill>
                          <a:srgbClr val="000000"/>
                        </a:solidFill>
                        <a:latin typeface="Calibri"/>
                      </a:endParaRPr>
                    </a:p>
                  </a:txBody>
                  <a:tcPr marL="5411" marR="5411" marT="5411"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ru-RU" sz="600" b="0" i="0" u="none" strike="noStrike">
                        <a:solidFill>
                          <a:srgbClr val="000000"/>
                        </a:solidFill>
                        <a:latin typeface="Calibri"/>
                      </a:endParaRPr>
                    </a:p>
                  </a:txBody>
                  <a:tcPr marL="5411" marR="5411" marT="5411"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ru-RU" sz="600" b="0" i="0" u="none" strike="noStrike">
                        <a:solidFill>
                          <a:srgbClr val="000000"/>
                        </a:solidFill>
                        <a:latin typeface="Calibri"/>
                      </a:endParaRPr>
                    </a:p>
                  </a:txBody>
                  <a:tcPr marL="5411" marR="5411" marT="5411"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ru-RU" sz="600" b="0" i="0" u="none" strike="noStrike">
                        <a:solidFill>
                          <a:srgbClr val="000000"/>
                        </a:solidFill>
                        <a:latin typeface="Calibri"/>
                      </a:endParaRPr>
                    </a:p>
                  </a:txBody>
                  <a:tcPr marL="5411" marR="5411" marT="5411"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ru-RU" sz="600" b="0" i="0" u="none" strike="noStrike">
                        <a:solidFill>
                          <a:srgbClr val="000000"/>
                        </a:solidFill>
                        <a:latin typeface="Calibri"/>
                      </a:endParaRPr>
                    </a:p>
                  </a:txBody>
                  <a:tcPr marL="5411" marR="5411" marT="5411"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ru-RU" sz="600" b="0" i="0" u="none" strike="noStrike">
                        <a:solidFill>
                          <a:srgbClr val="000000"/>
                        </a:solidFill>
                        <a:latin typeface="Calibri"/>
                      </a:endParaRPr>
                    </a:p>
                  </a:txBody>
                  <a:tcPr marL="5411" marR="5411" marT="5411"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ru-RU" sz="600" b="0" i="0" u="none" strike="noStrike">
                        <a:solidFill>
                          <a:srgbClr val="000000"/>
                        </a:solidFill>
                        <a:latin typeface="Calibri"/>
                      </a:endParaRPr>
                    </a:p>
                  </a:txBody>
                  <a:tcPr marL="5411" marR="5411" marT="5411"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ru-RU" sz="600" b="0" i="0" u="none" strike="noStrike">
                        <a:solidFill>
                          <a:srgbClr val="000000"/>
                        </a:solidFill>
                        <a:latin typeface="Calibri"/>
                      </a:endParaRPr>
                    </a:p>
                  </a:txBody>
                  <a:tcPr marL="5411" marR="5411" marT="5411"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ru-RU" sz="600" b="0" i="0" u="none" strike="noStrike">
                        <a:solidFill>
                          <a:srgbClr val="000000"/>
                        </a:solidFill>
                        <a:latin typeface="Calibri"/>
                      </a:endParaRPr>
                    </a:p>
                  </a:txBody>
                  <a:tcPr marL="5411" marR="5411" marT="5411"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ru-RU" sz="600" b="0" i="0" u="none" strike="noStrike">
                        <a:solidFill>
                          <a:srgbClr val="000000"/>
                        </a:solidFill>
                        <a:latin typeface="Calibri"/>
                      </a:endParaRPr>
                    </a:p>
                  </a:txBody>
                  <a:tcPr marL="5411" marR="5411" marT="5411"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ru-RU" sz="600" b="0" i="0" u="none" strike="noStrike">
                        <a:solidFill>
                          <a:srgbClr val="000000"/>
                        </a:solidFill>
                        <a:latin typeface="Calibri"/>
                      </a:endParaRPr>
                    </a:p>
                  </a:txBody>
                  <a:tcPr marL="5411" marR="5411" marT="5411"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ru-RU" sz="600" b="0" i="0" u="none" strike="noStrike">
                        <a:solidFill>
                          <a:srgbClr val="000000"/>
                        </a:solidFill>
                        <a:latin typeface="Calibri"/>
                      </a:endParaRPr>
                    </a:p>
                  </a:txBody>
                  <a:tcPr marL="5411" marR="5411" marT="5411"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ru-RU" sz="600" b="0" i="0" u="none" strike="noStrike">
                        <a:solidFill>
                          <a:srgbClr val="000000"/>
                        </a:solidFill>
                        <a:latin typeface="Calibri"/>
                      </a:endParaRPr>
                    </a:p>
                  </a:txBody>
                  <a:tcPr marL="5411" marR="5411" marT="5411"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ru-RU" sz="600" b="0" i="0" u="none" strike="noStrike">
                        <a:solidFill>
                          <a:srgbClr val="000000"/>
                        </a:solidFill>
                        <a:latin typeface="Calibri"/>
                      </a:endParaRPr>
                    </a:p>
                  </a:txBody>
                  <a:tcPr marL="5411" marR="5411" marT="5411"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ru-RU" sz="600" b="0" i="0" u="none" strike="noStrike">
                        <a:solidFill>
                          <a:srgbClr val="000000"/>
                        </a:solidFill>
                        <a:latin typeface="Calibri"/>
                      </a:endParaRPr>
                    </a:p>
                  </a:txBody>
                  <a:tcPr marL="5411" marR="5411" marT="5411"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ru-RU" sz="600" b="0" i="0" u="none" strike="noStrike">
                        <a:solidFill>
                          <a:srgbClr val="000000"/>
                        </a:solidFill>
                        <a:latin typeface="Calibri"/>
                      </a:endParaRPr>
                    </a:p>
                  </a:txBody>
                  <a:tcPr marL="5411" marR="5411" marT="5411"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ru-RU" sz="600" b="0" i="0" u="none" strike="noStrike">
                        <a:solidFill>
                          <a:srgbClr val="000000"/>
                        </a:solidFill>
                        <a:latin typeface="Calibri"/>
                      </a:endParaRPr>
                    </a:p>
                  </a:txBody>
                  <a:tcPr marL="5411" marR="5411" marT="5411"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ru-RU" sz="600" b="0" i="0" u="none" strike="noStrike">
                        <a:solidFill>
                          <a:srgbClr val="000000"/>
                        </a:solidFill>
                        <a:latin typeface="Calibri"/>
                      </a:endParaRPr>
                    </a:p>
                  </a:txBody>
                  <a:tcPr marL="5411" marR="5411" marT="5411" marB="0" anchor="b">
                    <a:lnL>
                      <a:noFill/>
                    </a:lnL>
                    <a:lnR>
                      <a:noFill/>
                    </a:lnR>
                    <a:lnT>
                      <a:noFill/>
                    </a:lnT>
                    <a:lnB w="12700" cap="flat" cmpd="sng" algn="ctr">
                      <a:solidFill>
                        <a:srgbClr val="000000"/>
                      </a:solidFill>
                      <a:prstDash val="solid"/>
                      <a:round/>
                      <a:headEnd type="none" w="med" len="med"/>
                      <a:tailEnd type="none" w="med" len="med"/>
                    </a:lnB>
                  </a:tcPr>
                </a:tc>
              </a:tr>
              <a:tr h="243689">
                <a:tc rowSpan="3">
                  <a:txBody>
                    <a:bodyPr/>
                    <a:lstStyle/>
                    <a:p>
                      <a:pPr algn="ctr" fontAlgn="ctr"/>
                      <a:r>
                        <a:rPr lang="ru-RU" sz="600" b="0" i="0" u="none" strike="noStrike">
                          <a:solidFill>
                            <a:srgbClr val="000000"/>
                          </a:solidFill>
                          <a:latin typeface="Times New Roman"/>
                        </a:rPr>
                        <a:t>№ п/п</a:t>
                      </a:r>
                    </a:p>
                  </a:txBody>
                  <a:tcPr marL="5411" marR="5411" marT="541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3">
                  <a:txBody>
                    <a:bodyPr/>
                    <a:lstStyle/>
                    <a:p>
                      <a:pPr algn="ctr" fontAlgn="ctr"/>
                      <a:r>
                        <a:rPr lang="ru-RU" sz="600" b="0" i="0" u="none" strike="noStrike">
                          <a:solidFill>
                            <a:srgbClr val="000000"/>
                          </a:solidFill>
                          <a:latin typeface="Times New Roman"/>
                        </a:rPr>
                        <a:t>Вид продукции</a:t>
                      </a:r>
                    </a:p>
                  </a:txBody>
                  <a:tcPr marL="5411" marR="5411" marT="541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6">
                  <a:txBody>
                    <a:bodyPr/>
                    <a:lstStyle/>
                    <a:p>
                      <a:pPr algn="ctr" fontAlgn="ctr"/>
                      <a:r>
                        <a:rPr lang="ru-RU" sz="600" b="0" i="0" u="none" strike="noStrike">
                          <a:solidFill>
                            <a:srgbClr val="000000"/>
                          </a:solidFill>
                          <a:latin typeface="Times New Roman"/>
                        </a:rPr>
                        <a:t>Всего</a:t>
                      </a:r>
                    </a:p>
                  </a:txBody>
                  <a:tcPr marL="5411" marR="5411" marT="541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gridSpan="6">
                  <a:txBody>
                    <a:bodyPr/>
                    <a:lstStyle/>
                    <a:p>
                      <a:pPr algn="ctr" fontAlgn="ctr"/>
                      <a:r>
                        <a:rPr lang="ru-RU" sz="600" b="0" i="0" u="none" strike="noStrike">
                          <a:solidFill>
                            <a:srgbClr val="000000"/>
                          </a:solidFill>
                          <a:latin typeface="Times New Roman"/>
                        </a:rPr>
                        <a:t>1 квартал</a:t>
                      </a:r>
                    </a:p>
                  </a:txBody>
                  <a:tcPr marL="5411" marR="5411" marT="541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gridSpan="6">
                  <a:txBody>
                    <a:bodyPr/>
                    <a:lstStyle/>
                    <a:p>
                      <a:pPr algn="ctr" fontAlgn="ctr"/>
                      <a:r>
                        <a:rPr lang="ru-RU" sz="600" b="0" i="0" u="none" strike="noStrike">
                          <a:solidFill>
                            <a:srgbClr val="000000"/>
                          </a:solidFill>
                          <a:latin typeface="Times New Roman"/>
                        </a:rPr>
                        <a:t>2 квартал</a:t>
                      </a:r>
                    </a:p>
                  </a:txBody>
                  <a:tcPr marL="5411" marR="5411" marT="541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gridSpan="6">
                  <a:txBody>
                    <a:bodyPr/>
                    <a:lstStyle/>
                    <a:p>
                      <a:pPr algn="ctr" fontAlgn="ctr"/>
                      <a:r>
                        <a:rPr lang="ru-RU" sz="600" b="0" i="0" u="none" strike="noStrike">
                          <a:solidFill>
                            <a:srgbClr val="000000"/>
                          </a:solidFill>
                          <a:latin typeface="Times New Roman"/>
                        </a:rPr>
                        <a:t>3 квартал</a:t>
                      </a:r>
                    </a:p>
                  </a:txBody>
                  <a:tcPr marL="5411" marR="5411" marT="541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gridSpan="6">
                  <a:txBody>
                    <a:bodyPr/>
                    <a:lstStyle/>
                    <a:p>
                      <a:pPr algn="ctr" fontAlgn="ctr"/>
                      <a:r>
                        <a:rPr lang="ru-RU" sz="600" b="0" i="0" u="none" strike="noStrike">
                          <a:solidFill>
                            <a:srgbClr val="000000"/>
                          </a:solidFill>
                          <a:latin typeface="Times New Roman"/>
                        </a:rPr>
                        <a:t>4 квартал</a:t>
                      </a:r>
                    </a:p>
                  </a:txBody>
                  <a:tcPr marL="5411" marR="5411" marT="541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1474314">
                <a:tc vMerge="1">
                  <a:txBody>
                    <a:bodyPr/>
                    <a:lstStyle/>
                    <a:p>
                      <a:endParaRPr lang="ru-RU"/>
                    </a:p>
                  </a:txBody>
                  <a:tcPr/>
                </a:tc>
                <a:tc vMerge="1">
                  <a:txBody>
                    <a:bodyPr/>
                    <a:lstStyle/>
                    <a:p>
                      <a:endParaRPr lang="ru-RU"/>
                    </a:p>
                  </a:txBody>
                  <a:tcPr/>
                </a:tc>
                <a:tc gridSpan="2">
                  <a:txBody>
                    <a:bodyPr/>
                    <a:lstStyle/>
                    <a:p>
                      <a:pPr algn="ctr" fontAlgn="ctr"/>
                      <a:r>
                        <a:rPr lang="ru-RU" sz="600" b="0" i="0" u="none" strike="noStrike">
                          <a:solidFill>
                            <a:srgbClr val="000000"/>
                          </a:solidFill>
                          <a:latin typeface="Times New Roman"/>
                        </a:rPr>
                        <a:t>отечественная продукция</a:t>
                      </a:r>
                    </a:p>
                  </a:txBody>
                  <a:tcPr marL="5411" marR="5411" marT="5411" marB="0" vert="vert27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gridSpan="2">
                  <a:txBody>
                    <a:bodyPr/>
                    <a:lstStyle/>
                    <a:p>
                      <a:pPr algn="ctr" fontAlgn="ctr"/>
                      <a:r>
                        <a:rPr lang="ru-RU" sz="600" b="0" i="0" u="none" strike="noStrike">
                          <a:solidFill>
                            <a:srgbClr val="000000"/>
                          </a:solidFill>
                          <a:latin typeface="Times New Roman"/>
                        </a:rPr>
                        <a:t>импортная продукция</a:t>
                      </a:r>
                    </a:p>
                  </a:txBody>
                  <a:tcPr marL="5411" marR="5411" marT="5411"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gridSpan="2">
                  <a:txBody>
                    <a:bodyPr/>
                    <a:lstStyle/>
                    <a:p>
                      <a:pPr algn="ctr" fontAlgn="ctr"/>
                      <a:r>
                        <a:rPr lang="ru-RU" sz="600" b="0" i="0" u="none" strike="noStrike">
                          <a:solidFill>
                            <a:srgbClr val="000000"/>
                          </a:solidFill>
                          <a:latin typeface="Times New Roman"/>
                        </a:rPr>
                        <a:t>Таможенный союз</a:t>
                      </a:r>
                    </a:p>
                  </a:txBody>
                  <a:tcPr marL="5411" marR="5411" marT="5411" marB="0" vert="vert27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gridSpan="2">
                  <a:txBody>
                    <a:bodyPr/>
                    <a:lstStyle/>
                    <a:p>
                      <a:pPr algn="ctr" fontAlgn="ctr"/>
                      <a:r>
                        <a:rPr lang="ru-RU" sz="600" b="0" i="0" u="none" strike="noStrike">
                          <a:solidFill>
                            <a:srgbClr val="000000"/>
                          </a:solidFill>
                          <a:latin typeface="Times New Roman"/>
                        </a:rPr>
                        <a:t>отечественная продукция</a:t>
                      </a:r>
                    </a:p>
                  </a:txBody>
                  <a:tcPr marL="5411" marR="5411" marT="5411" marB="0" vert="vert27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gridSpan="2">
                  <a:txBody>
                    <a:bodyPr/>
                    <a:lstStyle/>
                    <a:p>
                      <a:pPr algn="ctr" fontAlgn="ctr"/>
                      <a:r>
                        <a:rPr lang="ru-RU" sz="600" b="0" i="0" u="none" strike="noStrike">
                          <a:solidFill>
                            <a:srgbClr val="000000"/>
                          </a:solidFill>
                          <a:latin typeface="Times New Roman"/>
                        </a:rPr>
                        <a:t>импортная продукция</a:t>
                      </a:r>
                    </a:p>
                  </a:txBody>
                  <a:tcPr marL="5411" marR="5411" marT="5411"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gridSpan="2">
                  <a:txBody>
                    <a:bodyPr/>
                    <a:lstStyle/>
                    <a:p>
                      <a:pPr algn="ctr" fontAlgn="ctr"/>
                      <a:r>
                        <a:rPr lang="ru-RU" sz="600" b="0" i="0" u="none" strike="noStrike">
                          <a:solidFill>
                            <a:srgbClr val="000000"/>
                          </a:solidFill>
                          <a:latin typeface="Times New Roman"/>
                        </a:rPr>
                        <a:t>Таможенный союз</a:t>
                      </a:r>
                    </a:p>
                  </a:txBody>
                  <a:tcPr marL="5411" marR="5411" marT="5411" marB="0" vert="vert27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gridSpan="2">
                  <a:txBody>
                    <a:bodyPr/>
                    <a:lstStyle/>
                    <a:p>
                      <a:pPr algn="ctr" fontAlgn="ctr"/>
                      <a:r>
                        <a:rPr lang="ru-RU" sz="600" b="0" i="0" u="none" strike="noStrike">
                          <a:solidFill>
                            <a:srgbClr val="000000"/>
                          </a:solidFill>
                          <a:latin typeface="Times New Roman"/>
                        </a:rPr>
                        <a:t>отечественная продукция</a:t>
                      </a:r>
                    </a:p>
                  </a:txBody>
                  <a:tcPr marL="5411" marR="5411" marT="5411" marB="0" vert="vert27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gridSpan="2">
                  <a:txBody>
                    <a:bodyPr/>
                    <a:lstStyle/>
                    <a:p>
                      <a:pPr algn="ctr" fontAlgn="ctr"/>
                      <a:r>
                        <a:rPr lang="ru-RU" sz="600" b="0" i="0" u="none" strike="noStrike">
                          <a:solidFill>
                            <a:srgbClr val="000000"/>
                          </a:solidFill>
                          <a:latin typeface="Times New Roman"/>
                        </a:rPr>
                        <a:t>импортная продукция</a:t>
                      </a:r>
                    </a:p>
                  </a:txBody>
                  <a:tcPr marL="5411" marR="5411" marT="5411"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gridSpan="2">
                  <a:txBody>
                    <a:bodyPr/>
                    <a:lstStyle/>
                    <a:p>
                      <a:pPr algn="ctr" fontAlgn="ctr"/>
                      <a:r>
                        <a:rPr lang="ru-RU" sz="600" b="0" i="0" u="none" strike="noStrike">
                          <a:solidFill>
                            <a:srgbClr val="000000"/>
                          </a:solidFill>
                          <a:latin typeface="Times New Roman"/>
                        </a:rPr>
                        <a:t>Таможенный союз</a:t>
                      </a:r>
                    </a:p>
                  </a:txBody>
                  <a:tcPr marL="5411" marR="5411" marT="5411" marB="0" vert="vert27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gridSpan="2">
                  <a:txBody>
                    <a:bodyPr/>
                    <a:lstStyle/>
                    <a:p>
                      <a:pPr algn="ctr" fontAlgn="ctr"/>
                      <a:r>
                        <a:rPr lang="ru-RU" sz="600" b="0" i="0" u="none" strike="noStrike">
                          <a:solidFill>
                            <a:srgbClr val="000000"/>
                          </a:solidFill>
                          <a:latin typeface="Times New Roman"/>
                        </a:rPr>
                        <a:t>отечественная продукция</a:t>
                      </a:r>
                    </a:p>
                  </a:txBody>
                  <a:tcPr marL="5411" marR="5411" marT="5411" marB="0" vert="vert27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gridSpan="2">
                  <a:txBody>
                    <a:bodyPr/>
                    <a:lstStyle/>
                    <a:p>
                      <a:pPr algn="ctr" fontAlgn="ctr"/>
                      <a:r>
                        <a:rPr lang="ru-RU" sz="600" b="0" i="0" u="none" strike="noStrike">
                          <a:solidFill>
                            <a:srgbClr val="000000"/>
                          </a:solidFill>
                          <a:latin typeface="Times New Roman"/>
                        </a:rPr>
                        <a:t>импортная продукция</a:t>
                      </a:r>
                    </a:p>
                  </a:txBody>
                  <a:tcPr marL="5411" marR="5411" marT="5411"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gridSpan="2">
                  <a:txBody>
                    <a:bodyPr/>
                    <a:lstStyle/>
                    <a:p>
                      <a:pPr algn="ctr" fontAlgn="ctr"/>
                      <a:r>
                        <a:rPr lang="ru-RU" sz="600" b="0" i="0" u="none" strike="noStrike">
                          <a:solidFill>
                            <a:srgbClr val="000000"/>
                          </a:solidFill>
                          <a:latin typeface="Times New Roman"/>
                        </a:rPr>
                        <a:t>Таможенный союз</a:t>
                      </a:r>
                    </a:p>
                  </a:txBody>
                  <a:tcPr marL="5411" marR="5411" marT="5411" marB="0" vert="vert27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gridSpan="2">
                  <a:txBody>
                    <a:bodyPr/>
                    <a:lstStyle/>
                    <a:p>
                      <a:pPr algn="ctr" fontAlgn="ctr"/>
                      <a:r>
                        <a:rPr lang="ru-RU" sz="600" b="0" i="0" u="none" strike="noStrike">
                          <a:solidFill>
                            <a:srgbClr val="000000"/>
                          </a:solidFill>
                          <a:latin typeface="Times New Roman"/>
                        </a:rPr>
                        <a:t>отечественная продукция</a:t>
                      </a:r>
                    </a:p>
                  </a:txBody>
                  <a:tcPr marL="5411" marR="5411" marT="5411" marB="0" vert="vert27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gridSpan="2">
                  <a:txBody>
                    <a:bodyPr/>
                    <a:lstStyle/>
                    <a:p>
                      <a:pPr algn="ctr" fontAlgn="ctr"/>
                      <a:r>
                        <a:rPr lang="ru-RU" sz="600" b="0" i="0" u="none" strike="noStrike">
                          <a:solidFill>
                            <a:srgbClr val="000000"/>
                          </a:solidFill>
                          <a:latin typeface="Times New Roman"/>
                        </a:rPr>
                        <a:t>импортная продукция</a:t>
                      </a:r>
                    </a:p>
                  </a:txBody>
                  <a:tcPr marL="5411" marR="5411" marT="5411"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gridSpan="2">
                  <a:txBody>
                    <a:bodyPr/>
                    <a:lstStyle/>
                    <a:p>
                      <a:pPr algn="ctr" fontAlgn="ctr"/>
                      <a:r>
                        <a:rPr lang="ru-RU" sz="600" b="0" i="0" u="none" strike="noStrike">
                          <a:solidFill>
                            <a:srgbClr val="000000"/>
                          </a:solidFill>
                          <a:latin typeface="Times New Roman"/>
                        </a:rPr>
                        <a:t>Таможенный союз</a:t>
                      </a:r>
                    </a:p>
                  </a:txBody>
                  <a:tcPr marL="5411" marR="5411" marT="5411" marB="0" vert="vert27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r>
              <a:tr h="1912949">
                <a:tc vMerge="1">
                  <a:txBody>
                    <a:bodyPr/>
                    <a:lstStyle/>
                    <a:p>
                      <a:endParaRPr lang="ru-RU"/>
                    </a:p>
                  </a:txBody>
                  <a:tcPr/>
                </a:tc>
                <a:tc vMerge="1">
                  <a:txBody>
                    <a:bodyPr/>
                    <a:lstStyle/>
                    <a:p>
                      <a:endParaRPr lang="ru-RU"/>
                    </a:p>
                  </a:txBody>
                  <a:tcPr/>
                </a:tc>
                <a:tc>
                  <a:txBody>
                    <a:bodyPr/>
                    <a:lstStyle/>
                    <a:p>
                      <a:pPr algn="r" fontAlgn="ctr"/>
                      <a:r>
                        <a:rPr lang="ru-RU" sz="600" b="0" i="0" u="none" strike="noStrike">
                          <a:solidFill>
                            <a:srgbClr val="000000"/>
                          </a:solidFill>
                          <a:latin typeface="Times New Roman"/>
                        </a:rPr>
                        <a:t>Кол-во проб</a:t>
                      </a:r>
                    </a:p>
                  </a:txBody>
                  <a:tcPr marL="5411" marR="5411" marT="5411" marB="0" vert="vert27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ru-RU" sz="600" b="0" i="0" u="none" strike="noStrike">
                          <a:solidFill>
                            <a:srgbClr val="000000"/>
                          </a:solidFill>
                          <a:latin typeface="Times New Roman"/>
                        </a:rPr>
                        <a:t>Кол-во исследований</a:t>
                      </a:r>
                    </a:p>
                  </a:txBody>
                  <a:tcPr marL="5411" marR="5411" marT="5411"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ru-RU" sz="600" b="0" i="0" u="none" strike="noStrike">
                          <a:solidFill>
                            <a:srgbClr val="000000"/>
                          </a:solidFill>
                          <a:latin typeface="Times New Roman"/>
                        </a:rPr>
                        <a:t>Кол-во проб</a:t>
                      </a:r>
                    </a:p>
                  </a:txBody>
                  <a:tcPr marL="5411" marR="5411" marT="5411"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ru-RU" sz="600" b="0" i="0" u="none" strike="noStrike">
                          <a:solidFill>
                            <a:srgbClr val="000000"/>
                          </a:solidFill>
                          <a:latin typeface="Times New Roman"/>
                        </a:rPr>
                        <a:t>Кол-во исследований</a:t>
                      </a:r>
                    </a:p>
                  </a:txBody>
                  <a:tcPr marL="5411" marR="5411" marT="5411"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ru-RU" sz="600" b="0" i="0" u="none" strike="noStrike">
                          <a:solidFill>
                            <a:srgbClr val="000000"/>
                          </a:solidFill>
                          <a:latin typeface="Times New Roman"/>
                        </a:rPr>
                        <a:t>Кол-во проб</a:t>
                      </a:r>
                    </a:p>
                  </a:txBody>
                  <a:tcPr marL="5411" marR="5411" marT="5411"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ru-RU" sz="600" b="0" i="0" u="none" strike="noStrike">
                          <a:solidFill>
                            <a:srgbClr val="000000"/>
                          </a:solidFill>
                          <a:latin typeface="Times New Roman"/>
                        </a:rPr>
                        <a:t>Кол-во исследований</a:t>
                      </a:r>
                    </a:p>
                  </a:txBody>
                  <a:tcPr marL="5411" marR="5411" marT="5411" marB="0" vert="vert27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ru-RU" sz="600" b="0" i="0" u="none" strike="noStrike">
                          <a:solidFill>
                            <a:srgbClr val="000000"/>
                          </a:solidFill>
                          <a:latin typeface="Times New Roman"/>
                        </a:rPr>
                        <a:t>Кол-во проб</a:t>
                      </a:r>
                    </a:p>
                  </a:txBody>
                  <a:tcPr marL="5411" marR="5411" marT="5411" marB="0" vert="vert27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ru-RU" sz="600" b="0" i="0" u="none" strike="noStrike">
                          <a:solidFill>
                            <a:srgbClr val="000000"/>
                          </a:solidFill>
                          <a:latin typeface="Times New Roman"/>
                        </a:rPr>
                        <a:t>Кол-во исследований</a:t>
                      </a:r>
                    </a:p>
                  </a:txBody>
                  <a:tcPr marL="5411" marR="5411" marT="5411"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ru-RU" sz="600" b="0" i="0" u="none" strike="noStrike">
                          <a:solidFill>
                            <a:srgbClr val="000000"/>
                          </a:solidFill>
                          <a:latin typeface="Times New Roman"/>
                        </a:rPr>
                        <a:t>Кол-во проб</a:t>
                      </a:r>
                    </a:p>
                  </a:txBody>
                  <a:tcPr marL="5411" marR="5411" marT="5411"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ru-RU" sz="600" b="0" i="0" u="none" strike="noStrike">
                          <a:solidFill>
                            <a:srgbClr val="000000"/>
                          </a:solidFill>
                          <a:latin typeface="Times New Roman"/>
                        </a:rPr>
                        <a:t>Кол-во исследований</a:t>
                      </a:r>
                    </a:p>
                  </a:txBody>
                  <a:tcPr marL="5411" marR="5411" marT="5411"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ru-RU" sz="600" b="0" i="0" u="none" strike="noStrike">
                          <a:solidFill>
                            <a:srgbClr val="000000"/>
                          </a:solidFill>
                          <a:latin typeface="Times New Roman"/>
                        </a:rPr>
                        <a:t>Кол-во проб</a:t>
                      </a:r>
                    </a:p>
                  </a:txBody>
                  <a:tcPr marL="5411" marR="5411" marT="5411"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ru-RU" sz="600" b="0" i="0" u="none" strike="noStrike">
                          <a:solidFill>
                            <a:srgbClr val="000000"/>
                          </a:solidFill>
                          <a:latin typeface="Times New Roman"/>
                        </a:rPr>
                        <a:t>Кол-во исследований</a:t>
                      </a:r>
                    </a:p>
                  </a:txBody>
                  <a:tcPr marL="5411" marR="5411" marT="5411" marB="0" vert="vert27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ru-RU" sz="600" b="0" i="0" u="none" strike="noStrike">
                          <a:solidFill>
                            <a:srgbClr val="000000"/>
                          </a:solidFill>
                          <a:latin typeface="Times New Roman"/>
                        </a:rPr>
                        <a:t>Кол-во проб</a:t>
                      </a:r>
                    </a:p>
                  </a:txBody>
                  <a:tcPr marL="5411" marR="5411" marT="5411" marB="0" vert="vert27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ru-RU" sz="600" b="0" i="0" u="none" strike="noStrike">
                          <a:solidFill>
                            <a:srgbClr val="000000"/>
                          </a:solidFill>
                          <a:latin typeface="Times New Roman"/>
                        </a:rPr>
                        <a:t>Кол-во исследований</a:t>
                      </a:r>
                    </a:p>
                  </a:txBody>
                  <a:tcPr marL="5411" marR="5411" marT="5411"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ru-RU" sz="600" b="0" i="0" u="none" strike="noStrike">
                          <a:solidFill>
                            <a:srgbClr val="000000"/>
                          </a:solidFill>
                          <a:latin typeface="Times New Roman"/>
                        </a:rPr>
                        <a:t>Кол-во проб</a:t>
                      </a:r>
                    </a:p>
                  </a:txBody>
                  <a:tcPr marL="5411" marR="5411" marT="5411"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ru-RU" sz="600" b="0" i="0" u="none" strike="noStrike">
                          <a:solidFill>
                            <a:srgbClr val="000000"/>
                          </a:solidFill>
                          <a:latin typeface="Times New Roman"/>
                        </a:rPr>
                        <a:t>Кол-во исследований</a:t>
                      </a:r>
                    </a:p>
                  </a:txBody>
                  <a:tcPr marL="5411" marR="5411" marT="5411"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ru-RU" sz="600" b="0" i="0" u="none" strike="noStrike">
                          <a:solidFill>
                            <a:srgbClr val="000000"/>
                          </a:solidFill>
                          <a:latin typeface="Times New Roman"/>
                        </a:rPr>
                        <a:t>Кол-во проб</a:t>
                      </a:r>
                    </a:p>
                  </a:txBody>
                  <a:tcPr marL="5411" marR="5411" marT="5411"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ru-RU" sz="600" b="0" i="0" u="none" strike="noStrike">
                          <a:solidFill>
                            <a:srgbClr val="000000"/>
                          </a:solidFill>
                          <a:latin typeface="Times New Roman"/>
                        </a:rPr>
                        <a:t>Кол-во исследований</a:t>
                      </a:r>
                    </a:p>
                  </a:txBody>
                  <a:tcPr marL="5411" marR="5411" marT="5411" marB="0" vert="vert27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ru-RU" sz="600" b="0" i="0" u="none" strike="noStrike">
                          <a:solidFill>
                            <a:srgbClr val="000000"/>
                          </a:solidFill>
                          <a:latin typeface="Times New Roman"/>
                        </a:rPr>
                        <a:t>Кол-во проб</a:t>
                      </a:r>
                    </a:p>
                  </a:txBody>
                  <a:tcPr marL="5411" marR="5411" marT="5411" marB="0" vert="vert27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ru-RU" sz="600" b="0" i="0" u="none" strike="noStrike">
                          <a:solidFill>
                            <a:srgbClr val="000000"/>
                          </a:solidFill>
                          <a:latin typeface="Times New Roman"/>
                        </a:rPr>
                        <a:t>Кол-во исследований</a:t>
                      </a:r>
                    </a:p>
                  </a:txBody>
                  <a:tcPr marL="5411" marR="5411" marT="5411"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ru-RU" sz="600" b="0" i="0" u="none" strike="noStrike">
                          <a:solidFill>
                            <a:srgbClr val="000000"/>
                          </a:solidFill>
                          <a:latin typeface="Times New Roman"/>
                        </a:rPr>
                        <a:t>Кол-во проб</a:t>
                      </a:r>
                    </a:p>
                  </a:txBody>
                  <a:tcPr marL="5411" marR="5411" marT="5411"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ru-RU" sz="600" b="0" i="0" u="none" strike="noStrike">
                          <a:solidFill>
                            <a:srgbClr val="000000"/>
                          </a:solidFill>
                          <a:latin typeface="Times New Roman"/>
                        </a:rPr>
                        <a:t>Кол-во исследований</a:t>
                      </a:r>
                    </a:p>
                  </a:txBody>
                  <a:tcPr marL="5411" marR="5411" marT="5411"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ru-RU" sz="600" b="0" i="0" u="none" strike="noStrike">
                          <a:solidFill>
                            <a:srgbClr val="000000"/>
                          </a:solidFill>
                          <a:latin typeface="Times New Roman"/>
                        </a:rPr>
                        <a:t>Кол-во проб</a:t>
                      </a:r>
                    </a:p>
                  </a:txBody>
                  <a:tcPr marL="5411" marR="5411" marT="5411"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ru-RU" sz="600" b="0" i="0" u="none" strike="noStrike">
                          <a:solidFill>
                            <a:srgbClr val="000000"/>
                          </a:solidFill>
                          <a:latin typeface="Times New Roman"/>
                        </a:rPr>
                        <a:t>Кол-во исследований</a:t>
                      </a:r>
                    </a:p>
                  </a:txBody>
                  <a:tcPr marL="5411" marR="5411" marT="5411" marB="0" vert="vert27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ru-RU" sz="600" b="0" i="0" u="none" strike="noStrike">
                          <a:solidFill>
                            <a:srgbClr val="000000"/>
                          </a:solidFill>
                          <a:latin typeface="Times New Roman"/>
                        </a:rPr>
                        <a:t>Кол-во проб</a:t>
                      </a:r>
                    </a:p>
                  </a:txBody>
                  <a:tcPr marL="5411" marR="5411" marT="5411" marB="0" vert="vert27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ru-RU" sz="600" b="0" i="0" u="none" strike="noStrike">
                          <a:solidFill>
                            <a:srgbClr val="000000"/>
                          </a:solidFill>
                          <a:latin typeface="Times New Roman"/>
                        </a:rPr>
                        <a:t>Кол-во исследований</a:t>
                      </a:r>
                    </a:p>
                  </a:txBody>
                  <a:tcPr marL="5411" marR="5411" marT="5411"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ru-RU" sz="600" b="0" i="0" u="none" strike="noStrike">
                          <a:solidFill>
                            <a:srgbClr val="000000"/>
                          </a:solidFill>
                          <a:latin typeface="Times New Roman"/>
                        </a:rPr>
                        <a:t>Кол-во проб</a:t>
                      </a:r>
                    </a:p>
                  </a:txBody>
                  <a:tcPr marL="5411" marR="5411" marT="5411"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ru-RU" sz="600" b="0" i="0" u="none" strike="noStrike">
                          <a:solidFill>
                            <a:srgbClr val="000000"/>
                          </a:solidFill>
                          <a:latin typeface="Times New Roman"/>
                        </a:rPr>
                        <a:t>Кол-во исследований</a:t>
                      </a:r>
                    </a:p>
                  </a:txBody>
                  <a:tcPr marL="5411" marR="5411" marT="5411"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ru-RU" sz="600" b="0" i="0" u="none" strike="noStrike">
                          <a:solidFill>
                            <a:srgbClr val="000000"/>
                          </a:solidFill>
                          <a:latin typeface="Times New Roman"/>
                        </a:rPr>
                        <a:t>Кол-во проб</a:t>
                      </a:r>
                    </a:p>
                  </a:txBody>
                  <a:tcPr marL="5411" marR="5411" marT="5411"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ru-RU" sz="600" b="0" i="0" u="none" strike="noStrike" dirty="0">
                          <a:solidFill>
                            <a:srgbClr val="000000"/>
                          </a:solidFill>
                          <a:latin typeface="Times New Roman"/>
                        </a:rPr>
                        <a:t>Кол-во исследований</a:t>
                      </a:r>
                    </a:p>
                  </a:txBody>
                  <a:tcPr marL="5411" marR="5411" marT="5411" marB="0" vert="vert27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Таблица 2"/>
          <p:cNvGraphicFramePr>
            <a:graphicFrameLocks noGrp="1"/>
          </p:cNvGraphicFramePr>
          <p:nvPr/>
        </p:nvGraphicFramePr>
        <p:xfrm>
          <a:off x="539552" y="620688"/>
          <a:ext cx="8280920" cy="5760639"/>
        </p:xfrm>
        <a:graphic>
          <a:graphicData uri="http://schemas.openxmlformats.org/drawingml/2006/table">
            <a:tbl>
              <a:tblPr/>
              <a:tblGrid>
                <a:gridCol w="2507068"/>
                <a:gridCol w="1625795"/>
                <a:gridCol w="2507068"/>
                <a:gridCol w="1640989"/>
              </a:tblGrid>
              <a:tr h="666740">
                <a:tc gridSpan="4">
                  <a:txBody>
                    <a:bodyPr/>
                    <a:lstStyle/>
                    <a:p>
                      <a:pPr algn="ctr" fontAlgn="t"/>
                      <a:r>
                        <a:rPr lang="ru-RU" sz="1400" b="0" i="0" u="none" strike="noStrike">
                          <a:solidFill>
                            <a:srgbClr val="000000"/>
                          </a:solidFill>
                          <a:latin typeface="Times New Roman"/>
                        </a:rPr>
                        <a:t>Реализация Плана мониторинга импортной продукции на    квартал 2012 года</a:t>
                      </a:r>
                    </a:p>
                  </a:txBody>
                  <a:tcPr marL="9446" marR="9446" marT="9446"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r>
              <a:tr h="1360148">
                <a:tc>
                  <a:txBody>
                    <a:bodyPr/>
                    <a:lstStyle/>
                    <a:p>
                      <a:pPr algn="l" fontAlgn="t"/>
                      <a:r>
                        <a:rPr lang="ru-RU" sz="1000" b="0" i="0" u="none" strike="noStrike">
                          <a:solidFill>
                            <a:srgbClr val="000000"/>
                          </a:solidFill>
                          <a:latin typeface="Times New Roman"/>
                        </a:rPr>
                        <a:t>Номер пробы</a:t>
                      </a:r>
                      <a:r>
                        <a:rPr lang="ru-RU" sz="1000" b="0" i="0" u="none" strike="noStrike" baseline="30000">
                          <a:solidFill>
                            <a:srgbClr val="000000"/>
                          </a:solidFill>
                          <a:latin typeface="Times New Roman"/>
                        </a:rPr>
                        <a:t>1</a:t>
                      </a:r>
                      <a:endParaRPr lang="ru-RU" sz="1000" b="0" i="0" u="none" strike="noStrike">
                        <a:solidFill>
                          <a:srgbClr val="000000"/>
                        </a:solidFill>
                        <a:latin typeface="Times New Roman"/>
                      </a:endParaRPr>
                    </a:p>
                  </a:txBody>
                  <a:tcPr marL="9446" marR="9446" marT="9446"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ru-RU" sz="1000" b="0" i="0" u="none" strike="noStrike">
                          <a:solidFill>
                            <a:srgbClr val="000000"/>
                          </a:solidFill>
                          <a:latin typeface="Times New Roman"/>
                        </a:rPr>
                        <a:t>Детализированный вид продукции</a:t>
                      </a:r>
                      <a:r>
                        <a:rPr lang="ru-RU" sz="1000" b="0" i="0" u="none" strike="noStrike" baseline="30000">
                          <a:solidFill>
                            <a:srgbClr val="000000"/>
                          </a:solidFill>
                          <a:latin typeface="Times New Roman"/>
                        </a:rPr>
                        <a:t>2</a:t>
                      </a:r>
                      <a:endParaRPr lang="ru-RU" sz="1000" b="0" i="0" u="none" strike="noStrike">
                        <a:solidFill>
                          <a:srgbClr val="000000"/>
                        </a:solidFill>
                        <a:latin typeface="Times New Roman"/>
                      </a:endParaRPr>
                    </a:p>
                  </a:txBody>
                  <a:tcPr marL="9446" marR="9446" marT="9446"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ru-RU" sz="1000" b="0" i="0" u="none" strike="noStrike">
                          <a:solidFill>
                            <a:srgbClr val="000000"/>
                          </a:solidFill>
                          <a:latin typeface="Times New Roman"/>
                        </a:rPr>
                        <a:t>Наименование конкретного показателя, по которому будет проводиться исследование</a:t>
                      </a:r>
                    </a:p>
                  </a:txBody>
                  <a:tcPr marL="9446" marR="9446" marT="9446"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ru-RU" sz="1000" b="0" i="0" u="none" strike="noStrike">
                          <a:solidFill>
                            <a:srgbClr val="000000"/>
                          </a:solidFill>
                          <a:latin typeface="Times New Roman"/>
                        </a:rPr>
                        <a:t>Место отбора проб (убойный пункт, хозяйство и т.д.)</a:t>
                      </a:r>
                    </a:p>
                  </a:txBody>
                  <a:tcPr marL="9446" marR="9446" marT="9446"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33393">
                <a:tc gridSpan="4">
                  <a:txBody>
                    <a:bodyPr/>
                    <a:lstStyle/>
                    <a:p>
                      <a:pPr algn="ctr" fontAlgn="t"/>
                      <a:r>
                        <a:rPr lang="ru-RU" sz="1000" b="0" i="0" u="none" strike="noStrike">
                          <a:solidFill>
                            <a:srgbClr val="000000"/>
                          </a:solidFill>
                          <a:latin typeface="Times New Roman"/>
                        </a:rPr>
                        <a:t>мясо говядина, субпродукты, мясная продукция</a:t>
                      </a:r>
                    </a:p>
                  </a:txBody>
                  <a:tcPr marL="9446" marR="9446" marT="9446"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r>
              <a:tr h="533393">
                <a:tc rowSpan="5">
                  <a:txBody>
                    <a:bodyPr/>
                    <a:lstStyle/>
                    <a:p>
                      <a:pPr algn="l" fontAlgn="t"/>
                      <a:r>
                        <a:rPr lang="ru-RU" sz="1000" b="0" i="0" u="none" strike="noStrike">
                          <a:solidFill>
                            <a:srgbClr val="000000"/>
                          </a:solidFill>
                          <a:latin typeface="Times New Roman"/>
                        </a:rPr>
                        <a:t>1</a:t>
                      </a:r>
                    </a:p>
                  </a:txBody>
                  <a:tcPr marL="9446" marR="9446" marT="9446"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5">
                  <a:txBody>
                    <a:bodyPr/>
                    <a:lstStyle/>
                    <a:p>
                      <a:pPr algn="l" fontAlgn="t"/>
                      <a:r>
                        <a:rPr lang="ru-RU" sz="1000" b="0" i="0" u="none" strike="noStrike">
                          <a:solidFill>
                            <a:srgbClr val="000000"/>
                          </a:solidFill>
                          <a:latin typeface="Times New Roman"/>
                        </a:rPr>
                        <a:t> </a:t>
                      </a:r>
                    </a:p>
                  </a:txBody>
                  <a:tcPr marL="9446" marR="9446" marT="9446"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ru-RU" sz="1000" b="0" i="0" u="none" strike="noStrike">
                          <a:solidFill>
                            <a:srgbClr val="000000"/>
                          </a:solidFill>
                          <a:latin typeface="Times New Roman"/>
                        </a:rPr>
                        <a:t>1.</a:t>
                      </a:r>
                    </a:p>
                  </a:txBody>
                  <a:tcPr marL="9446" marR="9446" marT="9446"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5">
                  <a:txBody>
                    <a:bodyPr/>
                    <a:lstStyle/>
                    <a:p>
                      <a:pPr algn="l" fontAlgn="t"/>
                      <a:r>
                        <a:rPr lang="ru-RU" sz="1000" b="0" i="0" u="none" strike="noStrike">
                          <a:solidFill>
                            <a:srgbClr val="000000"/>
                          </a:solidFill>
                          <a:latin typeface="Times New Roman"/>
                        </a:rPr>
                        <a:t> </a:t>
                      </a:r>
                    </a:p>
                  </a:txBody>
                  <a:tcPr marL="9446" marR="9446" marT="9446"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33393">
                <a:tc vMerge="1">
                  <a:txBody>
                    <a:bodyPr/>
                    <a:lstStyle/>
                    <a:p>
                      <a:endParaRPr lang="ru-RU"/>
                    </a:p>
                  </a:txBody>
                  <a:tcPr/>
                </a:tc>
                <a:tc vMerge="1">
                  <a:txBody>
                    <a:bodyPr/>
                    <a:lstStyle/>
                    <a:p>
                      <a:endParaRPr lang="ru-RU"/>
                    </a:p>
                  </a:txBody>
                  <a:tcPr/>
                </a:tc>
                <a:tc>
                  <a:txBody>
                    <a:bodyPr/>
                    <a:lstStyle/>
                    <a:p>
                      <a:pPr algn="l" fontAlgn="t"/>
                      <a:r>
                        <a:rPr lang="ru-RU" sz="1000" b="0" i="0" u="none" strike="noStrike">
                          <a:solidFill>
                            <a:srgbClr val="000000"/>
                          </a:solidFill>
                          <a:latin typeface="Times New Roman"/>
                        </a:rPr>
                        <a:t>2.</a:t>
                      </a:r>
                    </a:p>
                  </a:txBody>
                  <a:tcPr marL="9446" marR="9446" marT="9446"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ru-RU"/>
                    </a:p>
                  </a:txBody>
                  <a:tcPr/>
                </a:tc>
              </a:tr>
              <a:tr h="533393">
                <a:tc vMerge="1">
                  <a:txBody>
                    <a:bodyPr/>
                    <a:lstStyle/>
                    <a:p>
                      <a:endParaRPr lang="ru-RU"/>
                    </a:p>
                  </a:txBody>
                  <a:tcPr/>
                </a:tc>
                <a:tc vMerge="1">
                  <a:txBody>
                    <a:bodyPr/>
                    <a:lstStyle/>
                    <a:p>
                      <a:endParaRPr lang="ru-RU"/>
                    </a:p>
                  </a:txBody>
                  <a:tcPr/>
                </a:tc>
                <a:tc>
                  <a:txBody>
                    <a:bodyPr/>
                    <a:lstStyle/>
                    <a:p>
                      <a:pPr algn="l" fontAlgn="t"/>
                      <a:r>
                        <a:rPr lang="ru-RU" sz="1000" b="0" i="0" u="none" strike="noStrike">
                          <a:solidFill>
                            <a:srgbClr val="000000"/>
                          </a:solidFill>
                          <a:latin typeface="Times New Roman"/>
                        </a:rPr>
                        <a:t>3.</a:t>
                      </a:r>
                    </a:p>
                  </a:txBody>
                  <a:tcPr marL="9446" marR="9446" marT="9446"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ru-RU"/>
                    </a:p>
                  </a:txBody>
                  <a:tcPr/>
                </a:tc>
              </a:tr>
              <a:tr h="533393">
                <a:tc vMerge="1">
                  <a:txBody>
                    <a:bodyPr/>
                    <a:lstStyle/>
                    <a:p>
                      <a:endParaRPr lang="ru-RU"/>
                    </a:p>
                  </a:txBody>
                  <a:tcPr/>
                </a:tc>
                <a:tc vMerge="1">
                  <a:txBody>
                    <a:bodyPr/>
                    <a:lstStyle/>
                    <a:p>
                      <a:endParaRPr lang="ru-RU"/>
                    </a:p>
                  </a:txBody>
                  <a:tcPr/>
                </a:tc>
                <a:tc>
                  <a:txBody>
                    <a:bodyPr/>
                    <a:lstStyle/>
                    <a:p>
                      <a:pPr algn="l" fontAlgn="t"/>
                      <a:r>
                        <a:rPr lang="ru-RU" sz="1000" b="0" i="0" u="none" strike="noStrike">
                          <a:solidFill>
                            <a:srgbClr val="000000"/>
                          </a:solidFill>
                          <a:latin typeface="Times New Roman"/>
                        </a:rPr>
                        <a:t>4.</a:t>
                      </a:r>
                    </a:p>
                  </a:txBody>
                  <a:tcPr marL="9446" marR="9446" marT="9446"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ru-RU"/>
                    </a:p>
                  </a:txBody>
                  <a:tcPr/>
                </a:tc>
              </a:tr>
              <a:tr h="533393">
                <a:tc vMerge="1">
                  <a:txBody>
                    <a:bodyPr/>
                    <a:lstStyle/>
                    <a:p>
                      <a:endParaRPr lang="ru-RU"/>
                    </a:p>
                  </a:txBody>
                  <a:tcPr/>
                </a:tc>
                <a:tc vMerge="1">
                  <a:txBody>
                    <a:bodyPr/>
                    <a:lstStyle/>
                    <a:p>
                      <a:endParaRPr lang="ru-RU"/>
                    </a:p>
                  </a:txBody>
                  <a:tcPr/>
                </a:tc>
                <a:tc>
                  <a:txBody>
                    <a:bodyPr/>
                    <a:lstStyle/>
                    <a:p>
                      <a:pPr algn="l" fontAlgn="t"/>
                      <a:r>
                        <a:rPr lang="ru-RU" sz="1000" b="0" i="0" u="none" strike="noStrike">
                          <a:solidFill>
                            <a:srgbClr val="000000"/>
                          </a:solidFill>
                          <a:latin typeface="Times New Roman"/>
                        </a:rPr>
                        <a:t>5.</a:t>
                      </a:r>
                    </a:p>
                  </a:txBody>
                  <a:tcPr marL="9446" marR="9446" marT="9446"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ru-RU"/>
                    </a:p>
                  </a:txBody>
                  <a:tcPr/>
                </a:tc>
              </a:tr>
              <a:tr h="533393">
                <a:tc>
                  <a:txBody>
                    <a:bodyPr/>
                    <a:lstStyle/>
                    <a:p>
                      <a:pPr algn="l" fontAlgn="t"/>
                      <a:r>
                        <a:rPr lang="ru-RU" sz="1000" b="0" i="0" u="none" strike="noStrike">
                          <a:solidFill>
                            <a:srgbClr val="000000"/>
                          </a:solidFill>
                          <a:latin typeface="Times New Roman"/>
                        </a:rPr>
                        <a:t>Итого проб:</a:t>
                      </a:r>
                    </a:p>
                  </a:txBody>
                  <a:tcPr marL="9446" marR="9446" marT="9446"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ru-RU" sz="1000" b="0" i="0" u="none" strike="noStrike">
                          <a:solidFill>
                            <a:srgbClr val="000000"/>
                          </a:solidFill>
                          <a:latin typeface="Times New Roman"/>
                        </a:rPr>
                        <a:t> </a:t>
                      </a:r>
                    </a:p>
                  </a:txBody>
                  <a:tcPr marL="9446" marR="9446" marT="9446"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t"/>
                      <a:r>
                        <a:rPr lang="ru-RU" sz="1000" b="0" i="0" u="none" strike="noStrike">
                          <a:solidFill>
                            <a:srgbClr val="000000"/>
                          </a:solidFill>
                          <a:latin typeface="Times New Roman"/>
                        </a:rPr>
                        <a:t>Итого исследований:</a:t>
                      </a:r>
                    </a:p>
                  </a:txBody>
                  <a:tcPr marL="9446" marR="9446" marT="9446"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ru-RU" sz="1000" b="0" i="0" u="none" strike="noStrike" dirty="0">
                          <a:solidFill>
                            <a:srgbClr val="000000"/>
                          </a:solidFill>
                          <a:latin typeface="Times New Roman"/>
                        </a:rPr>
                        <a:t> </a:t>
                      </a:r>
                    </a:p>
                  </a:txBody>
                  <a:tcPr marL="9446" marR="9446" marT="9446"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p:cNvPicPr>
            <a:picLocks noChangeAspect="1" noChangeArrowheads="1"/>
          </p:cNvPicPr>
          <p:nvPr/>
        </p:nvPicPr>
        <p:blipFill>
          <a:blip r:embed="rId2" cstate="print"/>
          <a:srcRect/>
          <a:stretch>
            <a:fillRect/>
          </a:stretch>
        </p:blipFill>
        <p:spPr bwMode="auto">
          <a:xfrm>
            <a:off x="685800" y="0"/>
            <a:ext cx="7772400" cy="7173415"/>
          </a:xfrm>
          <a:prstGeom prst="rect">
            <a:avLst/>
          </a:prstGeom>
          <a:noFill/>
          <a:ln w="9525">
            <a:noFill/>
            <a:miter lim="800000"/>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p:cNvPicPr>
            <a:picLocks noChangeAspect="1" noChangeArrowheads="1"/>
          </p:cNvPicPr>
          <p:nvPr/>
        </p:nvPicPr>
        <p:blipFill>
          <a:blip r:embed="rId2" cstate="print"/>
          <a:srcRect/>
          <a:stretch>
            <a:fillRect/>
          </a:stretch>
        </p:blipFill>
        <p:spPr bwMode="auto">
          <a:xfrm>
            <a:off x="685800" y="1"/>
            <a:ext cx="7772400" cy="6858000"/>
          </a:xfrm>
          <a:prstGeom prst="rect">
            <a:avLst/>
          </a:prstGeom>
          <a:noFill/>
          <a:ln w="9525">
            <a:no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p:cNvPicPr>
            <a:picLocks noChangeAspect="1" noChangeArrowheads="1"/>
          </p:cNvPicPr>
          <p:nvPr/>
        </p:nvPicPr>
        <p:blipFill>
          <a:blip r:embed="rId2" cstate="print"/>
          <a:srcRect/>
          <a:stretch>
            <a:fillRect/>
          </a:stretch>
        </p:blipFill>
        <p:spPr bwMode="auto">
          <a:xfrm>
            <a:off x="685800" y="1"/>
            <a:ext cx="7772400" cy="6857999"/>
          </a:xfrm>
          <a:prstGeom prst="rect">
            <a:avLst/>
          </a:prstGeom>
          <a:noFill/>
          <a:ln w="9525">
            <a:noFill/>
            <a:miter lim="800000"/>
            <a:headEnd/>
            <a:tailEnd/>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p:cNvPicPr>
            <a:picLocks noChangeAspect="1" noChangeArrowheads="1"/>
          </p:cNvPicPr>
          <p:nvPr/>
        </p:nvPicPr>
        <p:blipFill>
          <a:blip r:embed="rId2" cstate="print"/>
          <a:srcRect/>
          <a:stretch>
            <a:fillRect/>
          </a:stretch>
        </p:blipFill>
        <p:spPr bwMode="auto">
          <a:xfrm>
            <a:off x="395536" y="1"/>
            <a:ext cx="8352928" cy="6857999"/>
          </a:xfrm>
          <a:prstGeom prst="rect">
            <a:avLst/>
          </a:prstGeom>
          <a:noFill/>
          <a:ln w="9525">
            <a:noFill/>
            <a:miter lim="800000"/>
            <a:headEnd/>
            <a:tailEnd/>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p:cNvPicPr>
            <a:picLocks noChangeAspect="1" noChangeArrowheads="1"/>
          </p:cNvPicPr>
          <p:nvPr/>
        </p:nvPicPr>
        <p:blipFill>
          <a:blip r:embed="rId2" cstate="print"/>
          <a:srcRect/>
          <a:stretch>
            <a:fillRect/>
          </a:stretch>
        </p:blipFill>
        <p:spPr bwMode="auto">
          <a:xfrm>
            <a:off x="611560" y="-243408"/>
            <a:ext cx="7772400" cy="7992888"/>
          </a:xfrm>
          <a:prstGeom prst="rect">
            <a:avLst/>
          </a:prstGeom>
          <a:noFill/>
          <a:ln w="9525">
            <a:noFill/>
            <a:miter lim="800000"/>
            <a:headEnd/>
            <a:tailEnd/>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p:cNvPicPr>
            <a:picLocks noChangeAspect="1" noChangeArrowheads="1"/>
          </p:cNvPicPr>
          <p:nvPr/>
        </p:nvPicPr>
        <p:blipFill>
          <a:blip r:embed="rId2" cstate="print"/>
          <a:srcRect/>
          <a:stretch>
            <a:fillRect/>
          </a:stretch>
        </p:blipFill>
        <p:spPr bwMode="auto">
          <a:xfrm>
            <a:off x="685800" y="1"/>
            <a:ext cx="7772400" cy="8181527"/>
          </a:xfrm>
          <a:prstGeom prst="rect">
            <a:avLst/>
          </a:prstGeom>
          <a:noFill/>
          <a:ln w="9525">
            <a:no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p:cNvPicPr>
            <a:picLocks noChangeAspect="1" noChangeArrowheads="1"/>
          </p:cNvPicPr>
          <p:nvPr/>
        </p:nvPicPr>
        <p:blipFill>
          <a:blip r:embed="rId2" cstate="print"/>
          <a:srcRect/>
          <a:stretch>
            <a:fillRect/>
          </a:stretch>
        </p:blipFill>
        <p:spPr bwMode="auto">
          <a:xfrm>
            <a:off x="685800" y="0"/>
            <a:ext cx="7772400" cy="10698163"/>
          </a:xfrm>
          <a:prstGeom prst="rect">
            <a:avLst/>
          </a:prstGeom>
          <a:noFill/>
          <a:ln w="9525">
            <a:noFill/>
            <a:miter lim="800000"/>
            <a:headEnd/>
            <a:tailEnd/>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p:cNvPicPr>
            <a:picLocks noChangeAspect="1" noChangeArrowheads="1"/>
          </p:cNvPicPr>
          <p:nvPr/>
        </p:nvPicPr>
        <p:blipFill>
          <a:blip r:embed="rId2" cstate="print"/>
          <a:srcRect/>
          <a:stretch>
            <a:fillRect/>
          </a:stretch>
        </p:blipFill>
        <p:spPr bwMode="auto">
          <a:xfrm>
            <a:off x="-108520" y="908720"/>
            <a:ext cx="9036496" cy="9117632"/>
          </a:xfrm>
          <a:prstGeom prst="rect">
            <a:avLst/>
          </a:prstGeom>
          <a:noFill/>
          <a:ln w="9525">
            <a:noFill/>
            <a:miter lim="800000"/>
            <a:headEnd/>
            <a:tailEnd/>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p:cNvPicPr>
            <a:picLocks noChangeAspect="1" noChangeArrowheads="1"/>
          </p:cNvPicPr>
          <p:nvPr/>
        </p:nvPicPr>
        <p:blipFill>
          <a:blip r:embed="rId2" cstate="print"/>
          <a:srcRect/>
          <a:stretch>
            <a:fillRect/>
          </a:stretch>
        </p:blipFill>
        <p:spPr bwMode="auto">
          <a:xfrm rot="16200000">
            <a:off x="1632279" y="-1875686"/>
            <a:ext cx="8280920" cy="11545475"/>
          </a:xfrm>
          <a:prstGeom prst="rect">
            <a:avLst/>
          </a:prstGeom>
          <a:noFill/>
          <a:ln w="9525">
            <a:noFill/>
            <a:miter lim="800000"/>
            <a:headEnd/>
            <a:tailEnd/>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rot="5400000">
            <a:off x="872628" y="-629518"/>
            <a:ext cx="7398741" cy="8639175"/>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chemeClr val="accent6">
              <a:lumMod val="60000"/>
              <a:lumOff val="40000"/>
            </a:schemeClr>
          </a:solidFill>
        </p:spPr>
        <p:txBody>
          <a:bodyPr>
            <a:normAutofit/>
          </a:bodyPr>
          <a:lstStyle/>
          <a:p>
            <a:r>
              <a:rPr lang="ru-RU" sz="2800" dirty="0" smtClean="0"/>
              <a:t>Проблемы, возникающие при реализации плана мониторинга</a:t>
            </a:r>
            <a:endParaRPr lang="ru-RU" sz="2800" dirty="0"/>
          </a:p>
        </p:txBody>
      </p:sp>
      <p:sp>
        <p:nvSpPr>
          <p:cNvPr id="3" name="Содержимое 2"/>
          <p:cNvSpPr>
            <a:spLocks noGrp="1"/>
          </p:cNvSpPr>
          <p:nvPr>
            <p:ph idx="1"/>
          </p:nvPr>
        </p:nvSpPr>
        <p:spPr>
          <a:solidFill>
            <a:schemeClr val="accent4">
              <a:lumMod val="60000"/>
              <a:lumOff val="40000"/>
            </a:schemeClr>
          </a:solidFill>
        </p:spPr>
        <p:txBody>
          <a:bodyPr>
            <a:normAutofit fontScale="92500" lnSpcReduction="10000"/>
          </a:bodyPr>
          <a:lstStyle/>
          <a:p>
            <a:r>
              <a:rPr lang="ru-RU" sz="2000" dirty="0" smtClean="0"/>
              <a:t>1</a:t>
            </a:r>
            <a:r>
              <a:rPr lang="ru-RU" sz="2000" dirty="0" smtClean="0"/>
              <a:t>. В </a:t>
            </a:r>
            <a:r>
              <a:rPr lang="ru-RU" sz="2000" dirty="0" smtClean="0"/>
              <a:t>акте отбора </a:t>
            </a:r>
            <a:r>
              <a:rPr lang="ru-RU" sz="2000" dirty="0" smtClean="0"/>
              <a:t>проб в разделе проведенный осмотр </a:t>
            </a:r>
            <a:r>
              <a:rPr lang="ru-RU" sz="2000" dirty="0" smtClean="0"/>
              <a:t>не дают полную характеристику продукции (охлажденная, замороженная, </a:t>
            </a:r>
            <a:r>
              <a:rPr lang="ru-RU" sz="2000" dirty="0" smtClean="0"/>
              <a:t>вакуумная </a:t>
            </a:r>
            <a:r>
              <a:rPr lang="ru-RU" sz="2000" dirty="0" smtClean="0"/>
              <a:t>упаковка</a:t>
            </a:r>
            <a:r>
              <a:rPr lang="ru-RU" sz="2000" dirty="0" smtClean="0"/>
              <a:t>), при осмотре субпродуктов  не указывают  какие субпродукты осматриваю т (свиньи, </a:t>
            </a:r>
            <a:r>
              <a:rPr lang="ru-RU" sz="2000" dirty="0" err="1" smtClean="0"/>
              <a:t>крс</a:t>
            </a:r>
            <a:r>
              <a:rPr lang="ru-RU" sz="2000" dirty="0" smtClean="0"/>
              <a:t>, птицы и др.), какие наименования субпродуктов (печень, почки, сердце, легкие) и какие субпродукты после осмотра отбирают. Когда отбирают корма часто не указывают для какого вида животных, не дают полного названия корма если он поступает на исследование без промышленной упаковки. Такая же ситуация возникает при поступлении молочной продукции без упаковки.</a:t>
            </a:r>
          </a:p>
          <a:p>
            <a:r>
              <a:rPr lang="ru-RU" sz="2000" dirty="0" smtClean="0"/>
              <a:t>2.В разделе акта «Основание для проведения исследований»часто путают номера приказов </a:t>
            </a:r>
            <a:r>
              <a:rPr lang="ru-RU" sz="2000" dirty="0" err="1" smtClean="0"/>
              <a:t>Россельхознадзора</a:t>
            </a:r>
            <a:r>
              <a:rPr lang="ru-RU" sz="2000" dirty="0" smtClean="0"/>
              <a:t> (для проведения мониторинга или для </a:t>
            </a:r>
            <a:r>
              <a:rPr lang="ru-RU" sz="2000" dirty="0" err="1" smtClean="0"/>
              <a:t>госзадания</a:t>
            </a:r>
            <a:r>
              <a:rPr lang="ru-RU" sz="2000" dirty="0" smtClean="0"/>
              <a:t>), в акте отмечают –плановый контроль –это может быть мониторинг или усиленный контроль. Бывают случаи, что это подозрительная продукции или задержанная продукции. Отделу регистрации проб это важно знать для оперативного направления для исследования.</a:t>
            </a:r>
            <a:endParaRPr lang="ru-RU" sz="2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chemeClr val="accent6">
              <a:lumMod val="60000"/>
              <a:lumOff val="40000"/>
            </a:schemeClr>
          </a:solidFill>
        </p:spPr>
        <p:txBody>
          <a:bodyPr>
            <a:normAutofit fontScale="90000"/>
          </a:bodyPr>
          <a:lstStyle/>
          <a:p>
            <a:r>
              <a:rPr lang="ru-RU" dirty="0" smtClean="0"/>
              <a:t>Проблемы, возникающие при реализации плана мониторинга</a:t>
            </a:r>
            <a:endParaRPr lang="ru-RU" dirty="0"/>
          </a:p>
        </p:txBody>
      </p:sp>
      <p:sp>
        <p:nvSpPr>
          <p:cNvPr id="3" name="Содержимое 2"/>
          <p:cNvSpPr>
            <a:spLocks noGrp="1"/>
          </p:cNvSpPr>
          <p:nvPr>
            <p:ph idx="1"/>
          </p:nvPr>
        </p:nvSpPr>
        <p:spPr>
          <a:solidFill>
            <a:schemeClr val="accent4">
              <a:lumMod val="60000"/>
              <a:lumOff val="40000"/>
            </a:schemeClr>
          </a:solidFill>
        </p:spPr>
        <p:txBody>
          <a:bodyPr>
            <a:normAutofit lnSpcReduction="10000"/>
          </a:bodyPr>
          <a:lstStyle/>
          <a:p>
            <a:r>
              <a:rPr lang="ru-RU" sz="2400" dirty="0" smtClean="0"/>
              <a:t>3. В разделе «Согласно какого документа произведен отбор проб» пишут слово ГОСТ не указывая его номер, а это важно, например , для мяса свинины и для полуфабрикатов мяса свинины требования различны.</a:t>
            </a:r>
          </a:p>
          <a:p>
            <a:r>
              <a:rPr lang="ru-RU" sz="2400" dirty="0" smtClean="0"/>
              <a:t>4.В разделе «Количество и масса отобранных проб» пишут, что пробы отобраны от трех наименований корма, а в </a:t>
            </a:r>
            <a:r>
              <a:rPr lang="ru-RU" sz="2400" dirty="0" err="1" smtClean="0"/>
              <a:t>сейф-пакете</a:t>
            </a:r>
            <a:r>
              <a:rPr lang="ru-RU" sz="2400" dirty="0" smtClean="0"/>
              <a:t> всего одна проба. Бывают случае по записи в акте масса пробы составляет 2 кг, а фактически – 0,5 кг. Не имея ссылки на № </a:t>
            </a:r>
            <a:r>
              <a:rPr lang="ru-RU" sz="2400" dirty="0" err="1" smtClean="0"/>
              <a:t>ГОСТа</a:t>
            </a:r>
            <a:r>
              <a:rPr lang="ru-RU" sz="2400" dirty="0" smtClean="0"/>
              <a:t>, нельзя оценить правильность массы пробы.</a:t>
            </a:r>
          </a:p>
          <a:p>
            <a:r>
              <a:rPr lang="ru-RU" sz="2400" dirty="0" smtClean="0"/>
              <a:t>5.В разделе « Для исследования на» при определении показателей безопасности для продукта, вносят показатели. Которые для этой продукции не нормируются.</a:t>
            </a:r>
            <a:endParaRPr lang="ru-RU" sz="24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chemeClr val="accent6">
              <a:lumMod val="60000"/>
              <a:lumOff val="40000"/>
            </a:schemeClr>
          </a:solidFill>
        </p:spPr>
        <p:txBody>
          <a:bodyPr>
            <a:normAutofit fontScale="90000"/>
          </a:bodyPr>
          <a:lstStyle/>
          <a:p>
            <a:r>
              <a:rPr lang="ru-RU" dirty="0" smtClean="0"/>
              <a:t>Проблемы, возникающие при реализации плана мониторинга</a:t>
            </a:r>
            <a:endParaRPr lang="ru-RU" dirty="0"/>
          </a:p>
        </p:txBody>
      </p:sp>
      <p:sp>
        <p:nvSpPr>
          <p:cNvPr id="3" name="Содержимое 2"/>
          <p:cNvSpPr>
            <a:spLocks noGrp="1"/>
          </p:cNvSpPr>
          <p:nvPr>
            <p:ph idx="1"/>
          </p:nvPr>
        </p:nvSpPr>
        <p:spPr>
          <a:solidFill>
            <a:schemeClr val="accent4">
              <a:lumMod val="60000"/>
              <a:lumOff val="40000"/>
            </a:schemeClr>
          </a:solidFill>
        </p:spPr>
        <p:txBody>
          <a:bodyPr/>
          <a:lstStyle/>
          <a:p>
            <a:r>
              <a:rPr lang="ru-RU" dirty="0" smtClean="0"/>
              <a:t>6. При направлении пробы по усиленному контролю часто не указывают показатель безопасности по которому продукция должна контролироваться, трудно по указанию </a:t>
            </a:r>
            <a:r>
              <a:rPr lang="ru-RU" dirty="0" err="1" smtClean="0"/>
              <a:t>Россельхознадзора</a:t>
            </a:r>
            <a:r>
              <a:rPr lang="ru-RU" dirty="0" smtClean="0"/>
              <a:t>  определить страну, предприятие и нарушенный показатель безопасности( перечень большой и одно предприятие имеет по нескольку нарушений)</a:t>
            </a:r>
            <a:endParaRPr lang="ru-RU"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chemeClr val="accent6">
              <a:lumMod val="60000"/>
              <a:lumOff val="40000"/>
            </a:schemeClr>
          </a:solidFill>
        </p:spPr>
        <p:txBody>
          <a:bodyPr>
            <a:normAutofit fontScale="90000"/>
          </a:bodyPr>
          <a:lstStyle/>
          <a:p>
            <a:r>
              <a:rPr lang="ru-RU" dirty="0" smtClean="0"/>
              <a:t>Проблемы, возникающие при реализации плана мониторинга</a:t>
            </a:r>
            <a:endParaRPr lang="ru-RU" dirty="0"/>
          </a:p>
        </p:txBody>
      </p:sp>
      <p:sp>
        <p:nvSpPr>
          <p:cNvPr id="3" name="Содержимое 2"/>
          <p:cNvSpPr>
            <a:spLocks noGrp="1"/>
          </p:cNvSpPr>
          <p:nvPr>
            <p:ph idx="1"/>
          </p:nvPr>
        </p:nvSpPr>
        <p:spPr>
          <a:solidFill>
            <a:schemeClr val="accent4">
              <a:lumMod val="60000"/>
              <a:lumOff val="40000"/>
            </a:schemeClr>
          </a:solidFill>
        </p:spPr>
        <p:txBody>
          <a:bodyPr>
            <a:normAutofit fontScale="92500" lnSpcReduction="20000"/>
          </a:bodyPr>
          <a:lstStyle/>
          <a:p>
            <a:r>
              <a:rPr lang="ru-RU" dirty="0" smtClean="0"/>
              <a:t>7. Бывают случаи в акте отбора проб делают запись «подозрение на опасность в ветеринарно-санитарном отношении», без указания выявленных нарушений. В этом случае возможен усиленный контроль, подозрительная продукция, задержанная продукция  и др.</a:t>
            </a:r>
          </a:p>
          <a:p>
            <a:r>
              <a:rPr lang="ru-RU" dirty="0" smtClean="0"/>
              <a:t>8.Бывают случаи  актом отбора проб для пищевых продуктов сопровождают биоматериал для эпизоотического мониторинга</a:t>
            </a:r>
            <a:endParaRPr lang="ru-RU" dirty="0"/>
          </a:p>
        </p:txBody>
      </p:sp>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387</TotalTime>
  <Words>850</Words>
  <Application>Microsoft Office PowerPoint</Application>
  <PresentationFormat>Экран (4:3)</PresentationFormat>
  <Paragraphs>96</Paragraphs>
  <Slides>19</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19</vt:i4>
      </vt:variant>
    </vt:vector>
  </HeadingPairs>
  <TitlesOfParts>
    <vt:vector size="20" baseType="lpstr">
      <vt:lpstr>Тема Office</vt:lpstr>
      <vt:lpstr>Практика организации и проведения пищевого мониторинга</vt:lpstr>
      <vt:lpstr>Порядок реализации плана государственного ветеринарного мониторинга остатков запрещенных и вредных веществ в организме животных , продукции животного происхождения и кормах в ФГБУ ЦНМВЛ</vt:lpstr>
      <vt:lpstr>Порядок реализации плана государственного ветеринарного мониторинга остатков запрещенных и вредных веществ в организме животных , продукции животного происхождения и кормах в ФГБУ ЦНМВЛ</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Проблемы, возникающие при реализации плана мониторинга</vt:lpstr>
      <vt:lpstr>Проблемы, возникающие при реализации плана мониторинга</vt:lpstr>
      <vt:lpstr>Проблемы, возникающие при реализации плана мониторинга</vt:lpstr>
      <vt:lpstr>Проблемы, возникающие при реализации плана мониторинга</vt:lpstr>
    </vt:vector>
  </TitlesOfParts>
  <Company>Your Company Name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Практика организации и проведения пищевого мониторинга</dc:title>
  <dc:creator>Your User Name</dc:creator>
  <cp:lastModifiedBy>user</cp:lastModifiedBy>
  <cp:revision>36</cp:revision>
  <dcterms:created xsi:type="dcterms:W3CDTF">2013-06-19T07:21:49Z</dcterms:created>
  <dcterms:modified xsi:type="dcterms:W3CDTF">2013-06-22T11:19:01Z</dcterms:modified>
</cp:coreProperties>
</file>