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1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0" r:id="rId4"/>
    <p:sldId id="258" r:id="rId5"/>
    <p:sldId id="259" r:id="rId6"/>
    <p:sldId id="260" r:id="rId7"/>
    <p:sldId id="264" r:id="rId8"/>
    <p:sldId id="267" r:id="rId9"/>
    <p:sldId id="261" r:id="rId10"/>
    <p:sldId id="262" r:id="rId11"/>
    <p:sldId id="263" r:id="rId12"/>
    <p:sldId id="268" r:id="rId13"/>
    <p:sldId id="27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3" autoAdjust="0"/>
    <p:restoredTop sz="76932" autoAdjust="0"/>
  </p:normalViewPr>
  <p:slideViewPr>
    <p:cSldViewPr>
      <p:cViewPr>
        <p:scale>
          <a:sx n="100" d="100"/>
          <a:sy n="100" d="100"/>
        </p:scale>
        <p:origin x="-135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D47DD-DF76-4715-A2F4-CA61D8E9A91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05E205-A64C-4740-A710-86288ACFE8E5}">
      <dgm:prSet phldrT="[Текст]"/>
      <dgm:spPr/>
      <dgm:t>
        <a:bodyPr/>
        <a:lstStyle/>
        <a:p>
          <a:r>
            <a:rPr lang="ru-RU" dirty="0" smtClean="0"/>
            <a:t>Заявки на приобретение</a:t>
          </a:r>
          <a:endParaRPr lang="ru-RU" dirty="0"/>
        </a:p>
      </dgm:t>
    </dgm:pt>
    <dgm:pt modelId="{34044C6D-D8D2-49AE-BFE0-12C5C18D1C08}" type="parTrans" cxnId="{CF8881EC-72D4-4F7D-ABC3-21C5B04CF463}">
      <dgm:prSet/>
      <dgm:spPr/>
      <dgm:t>
        <a:bodyPr/>
        <a:lstStyle/>
        <a:p>
          <a:endParaRPr lang="ru-RU"/>
        </a:p>
      </dgm:t>
    </dgm:pt>
    <dgm:pt modelId="{897DC1F3-1461-4649-8315-0918CAC5C414}" type="sibTrans" cxnId="{CF8881EC-72D4-4F7D-ABC3-21C5B04CF463}">
      <dgm:prSet/>
      <dgm:spPr/>
      <dgm:t>
        <a:bodyPr/>
        <a:lstStyle/>
        <a:p>
          <a:endParaRPr lang="ru-RU"/>
        </a:p>
      </dgm:t>
    </dgm:pt>
    <dgm:pt modelId="{F95E92DD-6DBE-461F-BF55-5B313D1440CB}">
      <dgm:prSet phldrT="[Текст]"/>
      <dgm:spPr/>
      <dgm:t>
        <a:bodyPr/>
        <a:lstStyle/>
        <a:p>
          <a:r>
            <a:rPr lang="ru-RU" dirty="0" smtClean="0"/>
            <a:t>Заявка на плановое приобретение товаров, работ и услуг (квартал, полугодие, год)</a:t>
          </a:r>
          <a:endParaRPr lang="ru-RU" dirty="0"/>
        </a:p>
      </dgm:t>
    </dgm:pt>
    <dgm:pt modelId="{36924CCC-4CBE-491C-B0DB-B21E40FB1AB3}" type="parTrans" cxnId="{619EC1EC-59C5-416B-8F0C-67F27751ECFF}">
      <dgm:prSet/>
      <dgm:spPr/>
      <dgm:t>
        <a:bodyPr/>
        <a:lstStyle/>
        <a:p>
          <a:endParaRPr lang="ru-RU"/>
        </a:p>
      </dgm:t>
    </dgm:pt>
    <dgm:pt modelId="{C6F892C4-2D22-402E-BEEC-F6B068A528BB}" type="sibTrans" cxnId="{619EC1EC-59C5-416B-8F0C-67F27751ECFF}">
      <dgm:prSet/>
      <dgm:spPr/>
      <dgm:t>
        <a:bodyPr/>
        <a:lstStyle/>
        <a:p>
          <a:endParaRPr lang="ru-RU"/>
        </a:p>
      </dgm:t>
    </dgm:pt>
    <dgm:pt modelId="{7D097EB4-A71D-40C3-A500-694C7C157FC7}">
      <dgm:prSet phldrT="[Текст]"/>
      <dgm:spPr/>
      <dgm:t>
        <a:bodyPr/>
        <a:lstStyle/>
        <a:p>
          <a:r>
            <a:rPr lang="ru-RU" dirty="0" smtClean="0"/>
            <a:t>Заявки на приобретение товаров, работ и услуг  в срочном порядке</a:t>
          </a:r>
          <a:endParaRPr lang="ru-RU" dirty="0"/>
        </a:p>
      </dgm:t>
    </dgm:pt>
    <dgm:pt modelId="{24FEDCF3-83C5-420E-BB25-8239640A609F}" type="parTrans" cxnId="{71FB971E-DC07-487D-B48C-7BBC9D6A85B8}">
      <dgm:prSet/>
      <dgm:spPr/>
      <dgm:t>
        <a:bodyPr/>
        <a:lstStyle/>
        <a:p>
          <a:endParaRPr lang="ru-RU"/>
        </a:p>
      </dgm:t>
    </dgm:pt>
    <dgm:pt modelId="{AD54C799-95DA-4837-9187-EA1277AD69EB}" type="sibTrans" cxnId="{71FB971E-DC07-487D-B48C-7BBC9D6A85B8}">
      <dgm:prSet/>
      <dgm:spPr/>
      <dgm:t>
        <a:bodyPr/>
        <a:lstStyle/>
        <a:p>
          <a:endParaRPr lang="ru-RU"/>
        </a:p>
      </dgm:t>
    </dgm:pt>
    <dgm:pt modelId="{22981446-2502-4DC2-8308-011F89FEFF11}">
      <dgm:prSet phldrT="[Текст]"/>
      <dgm:spPr/>
      <dgm:t>
        <a:bodyPr/>
        <a:lstStyle/>
        <a:p>
          <a:r>
            <a:rPr lang="ru-RU" dirty="0" smtClean="0"/>
            <a:t>Обобщенная заявка на приобретение товаров, работ и услуг.</a:t>
          </a:r>
          <a:endParaRPr lang="ru-RU" dirty="0"/>
        </a:p>
      </dgm:t>
    </dgm:pt>
    <dgm:pt modelId="{F7AE69C0-36B4-4923-BBFD-7C0A1D56F1FD}" type="parTrans" cxnId="{33EB0A3C-919C-45E6-AB70-12022C64E437}">
      <dgm:prSet/>
      <dgm:spPr/>
      <dgm:t>
        <a:bodyPr/>
        <a:lstStyle/>
        <a:p>
          <a:endParaRPr lang="ru-RU"/>
        </a:p>
      </dgm:t>
    </dgm:pt>
    <dgm:pt modelId="{97376DBB-6FBE-4FE1-97D3-733BA54807B3}" type="sibTrans" cxnId="{33EB0A3C-919C-45E6-AB70-12022C64E437}">
      <dgm:prSet/>
      <dgm:spPr/>
      <dgm:t>
        <a:bodyPr/>
        <a:lstStyle/>
        <a:p>
          <a:endParaRPr lang="ru-RU"/>
        </a:p>
      </dgm:t>
    </dgm:pt>
    <dgm:pt modelId="{F18F5F9A-CED4-4AB6-9D8F-0620FD0F68BB}" type="pres">
      <dgm:prSet presAssocID="{7F6D47DD-DF76-4715-A2F4-CA61D8E9A91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745A66F-58B6-47BD-A495-75382348C9AB}" type="pres">
      <dgm:prSet presAssocID="{9F05E205-A64C-4740-A710-86288ACFE8E5}" presName="hierRoot1" presStyleCnt="0"/>
      <dgm:spPr/>
    </dgm:pt>
    <dgm:pt modelId="{780B0413-4605-482F-9ADE-001ABCF1432C}" type="pres">
      <dgm:prSet presAssocID="{9F05E205-A64C-4740-A710-86288ACFE8E5}" presName="composite" presStyleCnt="0"/>
      <dgm:spPr/>
    </dgm:pt>
    <dgm:pt modelId="{2F5F3DCA-D175-4BBA-B09A-B4E3EFB55990}" type="pres">
      <dgm:prSet presAssocID="{9F05E205-A64C-4740-A710-86288ACFE8E5}" presName="background" presStyleLbl="node0" presStyleIdx="0" presStyleCnt="1"/>
      <dgm:spPr/>
    </dgm:pt>
    <dgm:pt modelId="{6926C13B-2986-4805-93CC-E04C7495C5A0}" type="pres">
      <dgm:prSet presAssocID="{9F05E205-A64C-4740-A710-86288ACFE8E5}" presName="text" presStyleLbl="fgAcc0" presStyleIdx="0" presStyleCnt="1" custLinFactNeighborX="-1241" custLinFactNeighborY="-347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47A798-362C-4BEC-911B-DEE98A9EEE57}" type="pres">
      <dgm:prSet presAssocID="{9F05E205-A64C-4740-A710-86288ACFE8E5}" presName="hierChild2" presStyleCnt="0"/>
      <dgm:spPr/>
    </dgm:pt>
    <dgm:pt modelId="{FF871F53-A907-4521-BC05-5BD67BD216A6}" type="pres">
      <dgm:prSet presAssocID="{36924CCC-4CBE-491C-B0DB-B21E40FB1AB3}" presName="Name10" presStyleLbl="parChTrans1D2" presStyleIdx="0" presStyleCnt="3"/>
      <dgm:spPr/>
      <dgm:t>
        <a:bodyPr/>
        <a:lstStyle/>
        <a:p>
          <a:endParaRPr lang="ru-RU"/>
        </a:p>
      </dgm:t>
    </dgm:pt>
    <dgm:pt modelId="{E287888F-434F-43D2-B107-F73A2A4710EC}" type="pres">
      <dgm:prSet presAssocID="{F95E92DD-6DBE-461F-BF55-5B313D1440CB}" presName="hierRoot2" presStyleCnt="0"/>
      <dgm:spPr/>
    </dgm:pt>
    <dgm:pt modelId="{9FD92DE4-7D6F-41E8-B5D5-9B3EAA0B5A57}" type="pres">
      <dgm:prSet presAssocID="{F95E92DD-6DBE-461F-BF55-5B313D1440CB}" presName="composite2" presStyleCnt="0"/>
      <dgm:spPr/>
    </dgm:pt>
    <dgm:pt modelId="{0761431C-1519-489E-8422-675E639C92F2}" type="pres">
      <dgm:prSet presAssocID="{F95E92DD-6DBE-461F-BF55-5B313D1440CB}" presName="background2" presStyleLbl="node2" presStyleIdx="0" presStyleCnt="3"/>
      <dgm:spPr/>
    </dgm:pt>
    <dgm:pt modelId="{CC1FA16C-EEE1-48C7-B807-9C8AE28CBA7B}" type="pres">
      <dgm:prSet presAssocID="{F95E92DD-6DBE-461F-BF55-5B313D1440CB}" presName="text2" presStyleLbl="fgAcc2" presStyleIdx="0" presStyleCnt="3" custLinFactNeighborX="-11111" custLinFactNeighborY="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F08A3B-36BC-4150-987C-A48D128BD9B5}" type="pres">
      <dgm:prSet presAssocID="{F95E92DD-6DBE-461F-BF55-5B313D1440CB}" presName="hierChild3" presStyleCnt="0"/>
      <dgm:spPr/>
    </dgm:pt>
    <dgm:pt modelId="{4F2900B1-3258-4242-9BBA-2DF7ACE5CBE3}" type="pres">
      <dgm:prSet presAssocID="{24FEDCF3-83C5-420E-BB25-8239640A609F}" presName="Name10" presStyleLbl="parChTrans1D2" presStyleIdx="1" presStyleCnt="3"/>
      <dgm:spPr/>
      <dgm:t>
        <a:bodyPr/>
        <a:lstStyle/>
        <a:p>
          <a:endParaRPr lang="ru-RU"/>
        </a:p>
      </dgm:t>
    </dgm:pt>
    <dgm:pt modelId="{47EB498F-BC76-40C1-8A0F-0818950EDC6D}" type="pres">
      <dgm:prSet presAssocID="{7D097EB4-A71D-40C3-A500-694C7C157FC7}" presName="hierRoot2" presStyleCnt="0"/>
      <dgm:spPr/>
    </dgm:pt>
    <dgm:pt modelId="{BB2D633A-EF37-4E6C-9146-C10D2F6547C7}" type="pres">
      <dgm:prSet presAssocID="{7D097EB4-A71D-40C3-A500-694C7C157FC7}" presName="composite2" presStyleCnt="0"/>
      <dgm:spPr/>
    </dgm:pt>
    <dgm:pt modelId="{E64C02F5-6B8B-4BFB-9D31-447D32E78E4A}" type="pres">
      <dgm:prSet presAssocID="{7D097EB4-A71D-40C3-A500-694C7C157FC7}" presName="background2" presStyleLbl="node2" presStyleIdx="1" presStyleCnt="3"/>
      <dgm:spPr/>
    </dgm:pt>
    <dgm:pt modelId="{E3232426-02FE-47C0-B567-306E063210EC}" type="pres">
      <dgm:prSet presAssocID="{7D097EB4-A71D-40C3-A500-694C7C157FC7}" presName="text2" presStyleLbl="fgAcc2" presStyleIdx="1" presStyleCnt="3" custLinFactNeighborX="-1241" custLinFactNeighborY="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F6ECFC-6ED0-4610-9036-637A72325A10}" type="pres">
      <dgm:prSet presAssocID="{7D097EB4-A71D-40C3-A500-694C7C157FC7}" presName="hierChild3" presStyleCnt="0"/>
      <dgm:spPr/>
    </dgm:pt>
    <dgm:pt modelId="{05FC2FD1-1B70-44E9-A935-C6DC77F1687E}" type="pres">
      <dgm:prSet presAssocID="{F7AE69C0-36B4-4923-BBFD-7C0A1D56F1FD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825810C-05CD-4321-A0F6-593AA5C5F93E}" type="pres">
      <dgm:prSet presAssocID="{22981446-2502-4DC2-8308-011F89FEFF11}" presName="hierRoot2" presStyleCnt="0"/>
      <dgm:spPr/>
    </dgm:pt>
    <dgm:pt modelId="{B4E4F9A2-6F2C-4940-B475-38C460A9F28F}" type="pres">
      <dgm:prSet presAssocID="{22981446-2502-4DC2-8308-011F89FEFF11}" presName="composite2" presStyleCnt="0"/>
      <dgm:spPr/>
    </dgm:pt>
    <dgm:pt modelId="{D594AC55-6AE4-484A-8D71-11F2ECD85F79}" type="pres">
      <dgm:prSet presAssocID="{22981446-2502-4DC2-8308-011F89FEFF11}" presName="background2" presStyleLbl="node2" presStyleIdx="2" presStyleCnt="3"/>
      <dgm:spPr/>
    </dgm:pt>
    <dgm:pt modelId="{F68199DF-C4B3-4DA3-AA35-49CC3B0CF23F}" type="pres">
      <dgm:prSet presAssocID="{22981446-2502-4DC2-8308-011F89FEFF11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E1AD87-BA65-4E50-BA40-8593E9594E8D}" type="pres">
      <dgm:prSet presAssocID="{22981446-2502-4DC2-8308-011F89FEFF11}" presName="hierChild3" presStyleCnt="0"/>
      <dgm:spPr/>
    </dgm:pt>
  </dgm:ptLst>
  <dgm:cxnLst>
    <dgm:cxn modelId="{619EC1EC-59C5-416B-8F0C-67F27751ECFF}" srcId="{9F05E205-A64C-4740-A710-86288ACFE8E5}" destId="{F95E92DD-6DBE-461F-BF55-5B313D1440CB}" srcOrd="0" destOrd="0" parTransId="{36924CCC-4CBE-491C-B0DB-B21E40FB1AB3}" sibTransId="{C6F892C4-2D22-402E-BEEC-F6B068A528BB}"/>
    <dgm:cxn modelId="{44992F4E-349B-40F8-8848-1A49234293CB}" type="presOf" srcId="{24FEDCF3-83C5-420E-BB25-8239640A609F}" destId="{4F2900B1-3258-4242-9BBA-2DF7ACE5CBE3}" srcOrd="0" destOrd="0" presId="urn:microsoft.com/office/officeart/2005/8/layout/hierarchy1"/>
    <dgm:cxn modelId="{8AB56DAC-C390-4E04-8CD2-A4C66AE6828C}" type="presOf" srcId="{22981446-2502-4DC2-8308-011F89FEFF11}" destId="{F68199DF-C4B3-4DA3-AA35-49CC3B0CF23F}" srcOrd="0" destOrd="0" presId="urn:microsoft.com/office/officeart/2005/8/layout/hierarchy1"/>
    <dgm:cxn modelId="{652D1F8B-F842-47F4-92F5-A4BB196EFB1D}" type="presOf" srcId="{9F05E205-A64C-4740-A710-86288ACFE8E5}" destId="{6926C13B-2986-4805-93CC-E04C7495C5A0}" srcOrd="0" destOrd="0" presId="urn:microsoft.com/office/officeart/2005/8/layout/hierarchy1"/>
    <dgm:cxn modelId="{1DED3D81-8A15-4323-9DC3-6469A46D7E76}" type="presOf" srcId="{7D097EB4-A71D-40C3-A500-694C7C157FC7}" destId="{E3232426-02FE-47C0-B567-306E063210EC}" srcOrd="0" destOrd="0" presId="urn:microsoft.com/office/officeart/2005/8/layout/hierarchy1"/>
    <dgm:cxn modelId="{DC74419D-6DC3-435C-8115-41BB647F5170}" type="presOf" srcId="{F95E92DD-6DBE-461F-BF55-5B313D1440CB}" destId="{CC1FA16C-EEE1-48C7-B807-9C8AE28CBA7B}" srcOrd="0" destOrd="0" presId="urn:microsoft.com/office/officeart/2005/8/layout/hierarchy1"/>
    <dgm:cxn modelId="{2D5AAE29-1370-4062-973E-1A2A90698C0E}" type="presOf" srcId="{7F6D47DD-DF76-4715-A2F4-CA61D8E9A912}" destId="{F18F5F9A-CED4-4AB6-9D8F-0620FD0F68BB}" srcOrd="0" destOrd="0" presId="urn:microsoft.com/office/officeart/2005/8/layout/hierarchy1"/>
    <dgm:cxn modelId="{8429448F-98BB-4401-8578-B0CC1477C214}" type="presOf" srcId="{36924CCC-4CBE-491C-B0DB-B21E40FB1AB3}" destId="{FF871F53-A907-4521-BC05-5BD67BD216A6}" srcOrd="0" destOrd="0" presId="urn:microsoft.com/office/officeart/2005/8/layout/hierarchy1"/>
    <dgm:cxn modelId="{38936705-5642-4513-861A-1314C162A55E}" type="presOf" srcId="{F7AE69C0-36B4-4923-BBFD-7C0A1D56F1FD}" destId="{05FC2FD1-1B70-44E9-A935-C6DC77F1687E}" srcOrd="0" destOrd="0" presId="urn:microsoft.com/office/officeart/2005/8/layout/hierarchy1"/>
    <dgm:cxn modelId="{CF8881EC-72D4-4F7D-ABC3-21C5B04CF463}" srcId="{7F6D47DD-DF76-4715-A2F4-CA61D8E9A912}" destId="{9F05E205-A64C-4740-A710-86288ACFE8E5}" srcOrd="0" destOrd="0" parTransId="{34044C6D-D8D2-49AE-BFE0-12C5C18D1C08}" sibTransId="{897DC1F3-1461-4649-8315-0918CAC5C414}"/>
    <dgm:cxn modelId="{71FB971E-DC07-487D-B48C-7BBC9D6A85B8}" srcId="{9F05E205-A64C-4740-A710-86288ACFE8E5}" destId="{7D097EB4-A71D-40C3-A500-694C7C157FC7}" srcOrd="1" destOrd="0" parTransId="{24FEDCF3-83C5-420E-BB25-8239640A609F}" sibTransId="{AD54C799-95DA-4837-9187-EA1277AD69EB}"/>
    <dgm:cxn modelId="{33EB0A3C-919C-45E6-AB70-12022C64E437}" srcId="{9F05E205-A64C-4740-A710-86288ACFE8E5}" destId="{22981446-2502-4DC2-8308-011F89FEFF11}" srcOrd="2" destOrd="0" parTransId="{F7AE69C0-36B4-4923-BBFD-7C0A1D56F1FD}" sibTransId="{97376DBB-6FBE-4FE1-97D3-733BA54807B3}"/>
    <dgm:cxn modelId="{10C45E27-0F4F-440F-9791-7C27BB9DDEE1}" type="presParOf" srcId="{F18F5F9A-CED4-4AB6-9D8F-0620FD0F68BB}" destId="{9745A66F-58B6-47BD-A495-75382348C9AB}" srcOrd="0" destOrd="0" presId="urn:microsoft.com/office/officeart/2005/8/layout/hierarchy1"/>
    <dgm:cxn modelId="{7CF3F91A-81C8-4487-B832-FA6F280602E4}" type="presParOf" srcId="{9745A66F-58B6-47BD-A495-75382348C9AB}" destId="{780B0413-4605-482F-9ADE-001ABCF1432C}" srcOrd="0" destOrd="0" presId="urn:microsoft.com/office/officeart/2005/8/layout/hierarchy1"/>
    <dgm:cxn modelId="{7293580B-9633-4491-B515-7875705C821D}" type="presParOf" srcId="{780B0413-4605-482F-9ADE-001ABCF1432C}" destId="{2F5F3DCA-D175-4BBA-B09A-B4E3EFB55990}" srcOrd="0" destOrd="0" presId="urn:microsoft.com/office/officeart/2005/8/layout/hierarchy1"/>
    <dgm:cxn modelId="{4BA5DF6E-9688-42CD-8EE7-84324EBD4892}" type="presParOf" srcId="{780B0413-4605-482F-9ADE-001ABCF1432C}" destId="{6926C13B-2986-4805-93CC-E04C7495C5A0}" srcOrd="1" destOrd="0" presId="urn:microsoft.com/office/officeart/2005/8/layout/hierarchy1"/>
    <dgm:cxn modelId="{EF5E6C64-3571-4ABC-8AA4-FD9A77AF44EA}" type="presParOf" srcId="{9745A66F-58B6-47BD-A495-75382348C9AB}" destId="{1047A798-362C-4BEC-911B-DEE98A9EEE57}" srcOrd="1" destOrd="0" presId="urn:microsoft.com/office/officeart/2005/8/layout/hierarchy1"/>
    <dgm:cxn modelId="{060C024D-13F6-4EDF-88D9-BAF34EE0DDA1}" type="presParOf" srcId="{1047A798-362C-4BEC-911B-DEE98A9EEE57}" destId="{FF871F53-A907-4521-BC05-5BD67BD216A6}" srcOrd="0" destOrd="0" presId="urn:microsoft.com/office/officeart/2005/8/layout/hierarchy1"/>
    <dgm:cxn modelId="{49A65F1B-5814-4136-B0B8-41E90911D556}" type="presParOf" srcId="{1047A798-362C-4BEC-911B-DEE98A9EEE57}" destId="{E287888F-434F-43D2-B107-F73A2A4710EC}" srcOrd="1" destOrd="0" presId="urn:microsoft.com/office/officeart/2005/8/layout/hierarchy1"/>
    <dgm:cxn modelId="{2E5E749C-DBFA-469C-AB0D-A049BD53ED48}" type="presParOf" srcId="{E287888F-434F-43D2-B107-F73A2A4710EC}" destId="{9FD92DE4-7D6F-41E8-B5D5-9B3EAA0B5A57}" srcOrd="0" destOrd="0" presId="urn:microsoft.com/office/officeart/2005/8/layout/hierarchy1"/>
    <dgm:cxn modelId="{87548F2E-D70E-4AA7-9E59-FE61BD5E2A64}" type="presParOf" srcId="{9FD92DE4-7D6F-41E8-B5D5-9B3EAA0B5A57}" destId="{0761431C-1519-489E-8422-675E639C92F2}" srcOrd="0" destOrd="0" presId="urn:microsoft.com/office/officeart/2005/8/layout/hierarchy1"/>
    <dgm:cxn modelId="{E6ED1F42-CBE7-4B6A-9C92-8287FD30D996}" type="presParOf" srcId="{9FD92DE4-7D6F-41E8-B5D5-9B3EAA0B5A57}" destId="{CC1FA16C-EEE1-48C7-B807-9C8AE28CBA7B}" srcOrd="1" destOrd="0" presId="urn:microsoft.com/office/officeart/2005/8/layout/hierarchy1"/>
    <dgm:cxn modelId="{2C61F1B2-038A-406E-BD8C-6472B0680123}" type="presParOf" srcId="{E287888F-434F-43D2-B107-F73A2A4710EC}" destId="{52F08A3B-36BC-4150-987C-A48D128BD9B5}" srcOrd="1" destOrd="0" presId="urn:microsoft.com/office/officeart/2005/8/layout/hierarchy1"/>
    <dgm:cxn modelId="{5946AD6A-C519-4B1F-AE2D-DE688C0BEF0F}" type="presParOf" srcId="{1047A798-362C-4BEC-911B-DEE98A9EEE57}" destId="{4F2900B1-3258-4242-9BBA-2DF7ACE5CBE3}" srcOrd="2" destOrd="0" presId="urn:microsoft.com/office/officeart/2005/8/layout/hierarchy1"/>
    <dgm:cxn modelId="{F5B024FC-DF99-4C56-BA11-F26A16D87BEE}" type="presParOf" srcId="{1047A798-362C-4BEC-911B-DEE98A9EEE57}" destId="{47EB498F-BC76-40C1-8A0F-0818950EDC6D}" srcOrd="3" destOrd="0" presId="urn:microsoft.com/office/officeart/2005/8/layout/hierarchy1"/>
    <dgm:cxn modelId="{AE431A92-0261-4CA2-858A-179536F90891}" type="presParOf" srcId="{47EB498F-BC76-40C1-8A0F-0818950EDC6D}" destId="{BB2D633A-EF37-4E6C-9146-C10D2F6547C7}" srcOrd="0" destOrd="0" presId="urn:microsoft.com/office/officeart/2005/8/layout/hierarchy1"/>
    <dgm:cxn modelId="{F8E21B24-E4BF-45F6-AB27-6BD9A908E82F}" type="presParOf" srcId="{BB2D633A-EF37-4E6C-9146-C10D2F6547C7}" destId="{E64C02F5-6B8B-4BFB-9D31-447D32E78E4A}" srcOrd="0" destOrd="0" presId="urn:microsoft.com/office/officeart/2005/8/layout/hierarchy1"/>
    <dgm:cxn modelId="{404CCD21-0F02-4819-8403-0A287DADE04C}" type="presParOf" srcId="{BB2D633A-EF37-4E6C-9146-C10D2F6547C7}" destId="{E3232426-02FE-47C0-B567-306E063210EC}" srcOrd="1" destOrd="0" presId="urn:microsoft.com/office/officeart/2005/8/layout/hierarchy1"/>
    <dgm:cxn modelId="{E8DEDBA5-B3D8-43DD-87C2-356136B4D7B8}" type="presParOf" srcId="{47EB498F-BC76-40C1-8A0F-0818950EDC6D}" destId="{E3F6ECFC-6ED0-4610-9036-637A72325A10}" srcOrd="1" destOrd="0" presId="urn:microsoft.com/office/officeart/2005/8/layout/hierarchy1"/>
    <dgm:cxn modelId="{4F28B605-B41D-438C-B75E-E03D2426E579}" type="presParOf" srcId="{1047A798-362C-4BEC-911B-DEE98A9EEE57}" destId="{05FC2FD1-1B70-44E9-A935-C6DC77F1687E}" srcOrd="4" destOrd="0" presId="urn:microsoft.com/office/officeart/2005/8/layout/hierarchy1"/>
    <dgm:cxn modelId="{F4E2B6AE-3699-4281-BCE8-FAD0B38D4CF0}" type="presParOf" srcId="{1047A798-362C-4BEC-911B-DEE98A9EEE57}" destId="{D825810C-05CD-4321-A0F6-593AA5C5F93E}" srcOrd="5" destOrd="0" presId="urn:microsoft.com/office/officeart/2005/8/layout/hierarchy1"/>
    <dgm:cxn modelId="{B76F77D6-A4F5-4813-A3B0-B4B67E20978E}" type="presParOf" srcId="{D825810C-05CD-4321-A0F6-593AA5C5F93E}" destId="{B4E4F9A2-6F2C-4940-B475-38C460A9F28F}" srcOrd="0" destOrd="0" presId="urn:microsoft.com/office/officeart/2005/8/layout/hierarchy1"/>
    <dgm:cxn modelId="{061335B3-B20E-4EBB-B502-5B25B8609ED6}" type="presParOf" srcId="{B4E4F9A2-6F2C-4940-B475-38C460A9F28F}" destId="{D594AC55-6AE4-484A-8D71-11F2ECD85F79}" srcOrd="0" destOrd="0" presId="urn:microsoft.com/office/officeart/2005/8/layout/hierarchy1"/>
    <dgm:cxn modelId="{2DE63800-9173-49DD-AA54-7D23820F155C}" type="presParOf" srcId="{B4E4F9A2-6F2C-4940-B475-38C460A9F28F}" destId="{F68199DF-C4B3-4DA3-AA35-49CC3B0CF23F}" srcOrd="1" destOrd="0" presId="urn:microsoft.com/office/officeart/2005/8/layout/hierarchy1"/>
    <dgm:cxn modelId="{F5247F6B-6E4C-4D5A-A9D2-30339E9BFE8B}" type="presParOf" srcId="{D825810C-05CD-4321-A0F6-593AA5C5F93E}" destId="{55E1AD87-BA65-4E50-BA40-8593E9594E8D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309D6-DBE0-4F18-9420-2778DEB90504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A780D-694C-4F49-80BE-47310955B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73A9F-619A-4E62-ADB3-76F4A3B1E2E6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347EA-919E-42C8-A35B-9210C1F80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настоящее время лаборатория имеет возможность выполнять огромное количество исследований ежедневно.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обеспечения качественного выполнения такого объема работы необходима своевременная закупка и поставка различных товаров (ручек, спецодежды, диагностических систем, оборудования и т.д.) или услуг (ремонт, настройка оборудования).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Поэтому возник</a:t>
            </a:r>
            <a:r>
              <a:rPr lang="ru-RU" baseline="0" dirty="0" smtClean="0"/>
              <a:t> вопрос автоматизации хозяйственной деятельности учреждения, а именно разработки программного продукта, который смог бы реализовать следующие задачи: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учет находящегося в наличии отдела товара;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учет выдачи сотрудникам товара;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оперативное отслеживание остатков, истечения срока годности;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формирование заявки на приобретение;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отслеживание хода выполнение заявки;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формирование отчетности.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выполнения данных задач</a:t>
            </a:r>
            <a:r>
              <a:rPr lang="ru-RU" baseline="0" dirty="0" smtClean="0"/>
              <a:t> </a:t>
            </a:r>
            <a:r>
              <a:rPr lang="ru-RU" dirty="0" smtClean="0"/>
              <a:t>в рамках</a:t>
            </a:r>
            <a:r>
              <a:rPr lang="ru-RU" baseline="0" dirty="0" smtClean="0"/>
              <a:t> установленной автоматизированной информационной системы «ВетЛаб» было разработано автоматизированное рабочее место «Закупки».</a:t>
            </a:r>
          </a:p>
          <a:p>
            <a:r>
              <a:rPr lang="ru-RU" dirty="0" smtClean="0"/>
              <a:t>Данная</a:t>
            </a:r>
            <a:r>
              <a:rPr lang="ru-RU" baseline="0" dirty="0" smtClean="0"/>
              <a:t> программа предназначена для решения двух типов задач: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учет материальных ценностей в отделах учреждения;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своевременное приобретение товаров, работ и услуг.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</a:t>
            </a:r>
            <a:r>
              <a:rPr lang="ru-RU" baseline="0" dirty="0" smtClean="0"/>
              <a:t> ведения корректного учета необходимо создание единой номенклатуры товаров в учреждении.</a:t>
            </a:r>
            <a:endParaRPr lang="ru-RU" dirty="0" smtClean="0"/>
          </a:p>
          <a:p>
            <a:r>
              <a:rPr lang="ru-RU" dirty="0" smtClean="0"/>
              <a:t>Номенклатура материальных ценностей позволяет</a:t>
            </a:r>
            <a:r>
              <a:rPr lang="ru-RU" baseline="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заполнять и редактировать справочник наименований товаров, с указанием технических характеристик, кода ОКДП, списка производителей;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отслеживать общее наличие товара на складе, не зависимо от товарного наименования и производителя;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просматривать и редактировать </a:t>
            </a:r>
            <a:r>
              <a:rPr lang="ru-RU" sz="1200" dirty="0" smtClean="0"/>
              <a:t>историю производителей и закупочных цен.</a:t>
            </a: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добавлении нового наименования в номенклатуру материальных ценностей оно привязывается к отделу, отслеживается остаток в отделе, и если указано минимальное количество, то появляется индикатор о том, что его необходимо заказать. Другие отделы учреждения могут видеть это наименование, но внести изменение или удалить может только  отдел-владелец.</a:t>
            </a:r>
          </a:p>
          <a:p>
            <a:pPr>
              <a:buFont typeface="Arial" pitchFamily="34" charset="0"/>
              <a:buChar char="•"/>
            </a:pPr>
            <a:endParaRPr lang="ru-RU" baseline="0" dirty="0" smtClean="0"/>
          </a:p>
          <a:p>
            <a:pPr>
              <a:buFont typeface="Arial" pitchFamily="34" charset="0"/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Автоматизированное</a:t>
            </a:r>
            <a:r>
              <a:rPr lang="ru-RU" baseline="0" dirty="0" smtClean="0"/>
              <a:t> рабочее место</a:t>
            </a:r>
            <a:r>
              <a:rPr lang="ru-RU" dirty="0" smtClean="0"/>
              <a:t> «Закупки» так же позволяет</a:t>
            </a:r>
            <a:r>
              <a:rPr lang="ru-RU" baseline="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регистрировать</a:t>
            </a:r>
            <a:r>
              <a:rPr lang="ru-RU" baseline="0" dirty="0" smtClean="0"/>
              <a:t>  потупившие в отдел товары, с указанием места и условий хранения;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отслеживать</a:t>
            </a:r>
            <a:r>
              <a:rPr lang="ru-RU" baseline="0" dirty="0" smtClean="0"/>
              <a:t> сроки годности;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выводить на печать этикетки для маркировки упаковок с товарами различного размера</a:t>
            </a:r>
            <a:r>
              <a:rPr lang="ru-RU" baseline="0" dirty="0" smtClean="0"/>
              <a:t> на обычный принтер, а так же на термопринтер для печати этикеток</a:t>
            </a:r>
            <a:r>
              <a:rPr lang="ru-RU" dirty="0" smtClean="0"/>
              <a:t>.</a:t>
            </a:r>
          </a:p>
          <a:p>
            <a:pPr>
              <a:buFont typeface="Arial" pitchFamily="34" charset="0"/>
              <a:buNone/>
            </a:pPr>
            <a:endParaRPr lang="ru-RU" dirty="0" smtClean="0"/>
          </a:p>
          <a:p>
            <a:r>
              <a:rPr lang="ru-RU" dirty="0" smtClean="0"/>
              <a:t>Это позволяет</a:t>
            </a:r>
            <a:r>
              <a:rPr lang="ru-RU" baseline="0" dirty="0" smtClean="0"/>
              <a:t> вести учет наличия товаров, необходимых для проведения исследований, а так же производить планирование закупок.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автоматизированном</a:t>
            </a:r>
            <a:r>
              <a:rPr lang="ru-RU" baseline="0" dirty="0" smtClean="0"/>
              <a:t> рабочем месте </a:t>
            </a:r>
            <a:r>
              <a:rPr lang="ru-RU" dirty="0" smtClean="0"/>
              <a:t>«Закупки» при выдаче</a:t>
            </a:r>
            <a:r>
              <a:rPr lang="ru-RU" baseline="0" dirty="0" smtClean="0"/>
              <a:t> товара информация о назначении и лице, отпустившем и получившем товар регистрируется в «Журнале движения». Таким образов в любой момент времени можно отследить какой сотрудник выдал товар, а какой его получил. </a:t>
            </a:r>
          </a:p>
          <a:p>
            <a:r>
              <a:rPr lang="ru-RU" baseline="0" dirty="0" smtClean="0"/>
              <a:t>После отпуска товара информация о фактическом наличии так же меняется в окне «Номенклатура материальных ценностей»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целях упорядочения и оптимизации процедуры приобретения товаров, работ и услуг для нужд учреждения в ФГБУ «Брянская МВЛ» был утвержден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«Порядок приобретения товаров, работ и услуг для нужд ФГБУ «Брянская МВЛ», который регламентирует последовательность определения потребностей в товарах, работах, услугах в структурных подразделениях учреждения, схему формирования, движения, согласования, выполнения заявок на их приобретение, устанавливает методы контроля над процессом приобретения и ответственность лиц за каждый его этап.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Заявки на приобретение по срокам выполнения делятся на следующие категории: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заявка на плановое приобретение товаров, работ и услуг (квартал, полугодие, год);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заявка на приобретение товаров, работ и услуг в срочном порядке;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обобщенная заявка на приобретение товаров, работ и услуг.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</a:t>
            </a:r>
            <a:r>
              <a:rPr lang="ru-RU" baseline="0" dirty="0" smtClean="0"/>
              <a:t> общем виде схему приобретения можно представить в следующем виде:</a:t>
            </a:r>
          </a:p>
          <a:p>
            <a:r>
              <a:rPr lang="ru-RU" baseline="0" dirty="0" smtClean="0"/>
              <a:t>1.  Ответственные сотрудники определяют потребность в товарах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, работах, услугах в лаборатории (отделе) .</a:t>
            </a:r>
          </a:p>
          <a:p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2.  на основании потребности сотрудники отделов формируют заявку на приобретение;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заявка регистрируется в отделе кадров, правового обеспечения и делопроизводства;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заявка передается директору учреждения для рассмотрения;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директор визирует заявку и передает в отдел кадров, правового обеспечения и делопроизводства;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 случае если есть замечания, то заявка передается в отдел для доработки;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если заявка не имеет нареканий, то она передается в отдел организации и обеспечения закупок для формирования технического задания, сбора предложения от поставщиков и т.д. Начальник отдела бухгалтерского учета и отчетности проводит оценку финансовой возможности выполнения заявки и определяет способ размещения заказа для выполнение заявки;</a:t>
            </a:r>
          </a:p>
          <a:p>
            <a:pPr marL="228600" indent="-228600">
              <a:buAutoNum type="arabicPeriod" startAt="3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при приобретении путем проведения торгов (запросов котировок)  сотрудники отдела организации и обеспечения закупок проводят соответствующую работу;</a:t>
            </a:r>
          </a:p>
          <a:p>
            <a:pPr marL="228600" indent="-228600"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9.  после определения поставщика заключается договор поставки;</a:t>
            </a:r>
          </a:p>
          <a:p>
            <a:pPr marL="228600" indent="-228600"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10 . Заключительным этапом является приемка и входной контроль приобретенных товаров, работ или услуг.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Рабочее</a:t>
            </a:r>
            <a:r>
              <a:rPr lang="ru-RU" baseline="0" dirty="0" smtClean="0"/>
              <a:t> место «Закупки» а</a:t>
            </a:r>
            <a:r>
              <a:rPr lang="ru-RU" dirty="0" smtClean="0"/>
              <a:t>втоматизированное</a:t>
            </a:r>
            <a:r>
              <a:rPr lang="ru-RU" baseline="0" dirty="0" smtClean="0"/>
              <a:t> рабочее место «ВетЛаб» позволяет: 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 формировать заявку на приобретение в соответствии с потребностью отдела; 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 просматривать заявки других отделов.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Выводить на печать</a:t>
            </a:r>
            <a:r>
              <a:rPr lang="ru-RU" baseline="0" dirty="0" smtClean="0"/>
              <a:t> заявку на приобретение для подписания и дальнейшей работой с заявкой в соответствии с положением.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 того, как заявка</a:t>
            </a:r>
            <a:r>
              <a:rPr lang="ru-RU" baseline="0" dirty="0" smtClean="0"/>
              <a:t> передана в отдел организации и обеспечения закупок, сотрудники отделов могу отслеживать в программе на каком этапе находится закупка того или иного товара, работы или услуги.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После размещения заказа на сайте информация появляется в колонках «Заказ размещен на сайте».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После определения поставщика и заключения договора поставки информация отображается аналогичным образом в колонках «Заключен договор поставки».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После того, как отдел получает товары, заказанную работу или услугу, ответственный сотрудник отдела указывает данную информацию.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Таким</a:t>
            </a:r>
            <a:r>
              <a:rPr lang="ru-RU" baseline="0" dirty="0" smtClean="0"/>
              <a:t> образом программа позволяет: 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своевременно определять потребность отделов учреждения в товарах;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отслеживать движение товара внутри структурного подразделения;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формировать заявку на приобретение по установленному образцу;</a:t>
            </a:r>
          </a:p>
          <a:p>
            <a:pPr>
              <a:buFont typeface="Arial" pitchFamily="34" charset="0"/>
              <a:buChar char="•"/>
            </a:pPr>
            <a:r>
              <a:rPr lang="ru-RU" baseline="0" dirty="0" smtClean="0"/>
              <a:t>отслеживать процесс выполнения заявки.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Апробация</a:t>
            </a:r>
            <a:r>
              <a:rPr lang="ru-RU" baseline="0" dirty="0" smtClean="0"/>
              <a:t> АИС «ВетЛаб», с целью возможности дальнейшей реализации функций учета хозяйственной деятельности в ФГИС «Веста», проводилась в четырех учреждениях: ФГБУ «Тульская МВЛ», ФГБУ «Ленинградская МВЛ», ФГБУ «Белгородская МВЛ» и ФГБУ «Тверская МВЛ». </a:t>
            </a:r>
          </a:p>
          <a:p>
            <a:r>
              <a:rPr lang="ru-RU" baseline="0" dirty="0" smtClean="0"/>
              <a:t>Сотрудничество между нашими лабораториями оказалось успешным и плодотворным. </a:t>
            </a:r>
          </a:p>
          <a:p>
            <a:r>
              <a:rPr lang="ru-RU" baseline="0" dirty="0" smtClean="0"/>
              <a:t>По результатам апробации были сформулированы следующие предложения: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Создание </a:t>
            </a:r>
            <a:r>
              <a:rPr lang="en-US" dirty="0" smtClean="0"/>
              <a:t>Web</a:t>
            </a:r>
            <a:r>
              <a:rPr lang="ru-RU" dirty="0" smtClean="0"/>
              <a:t>-модуля для возможности</a:t>
            </a:r>
            <a:r>
              <a:rPr lang="ru-RU" baseline="0" dirty="0" smtClean="0"/>
              <a:t> работы в программе удаленных подразделений. Так как ФГИС «Веста» является </a:t>
            </a:r>
            <a:r>
              <a:rPr lang="en-US" baseline="0" dirty="0" smtClean="0"/>
              <a:t>WEB</a:t>
            </a:r>
            <a:r>
              <a:rPr lang="ru-RU" baseline="0" dirty="0" smtClean="0"/>
              <a:t>-ориентированным комплексом, то данный вопрос будет решен автоматически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автоматическое списание реактивов при заполнении результатов исследований – т.е.</a:t>
            </a:r>
            <a:r>
              <a:rPr lang="ru-RU" baseline="0" dirty="0" smtClean="0"/>
              <a:t> если сотрудники подразделений предварительно укажут какие вещества и в каких количествах расходуются на проведение исследований, то возможно списание веществ со склада автоматически при сохранении результатов исследований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привязка реактивов к виду экспертизы (платная, государственные услуги, в т.ч. мониторинг) – это необходимо, если имеет</a:t>
            </a:r>
            <a:r>
              <a:rPr lang="ru-RU" baseline="0" dirty="0" smtClean="0"/>
              <a:t> значение для списания материальных ценностей проводятся исследования  в рамках государственного задания(в том числе мониторинга) или на платной основе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списание реактивов, затраченных на </a:t>
            </a:r>
            <a:r>
              <a:rPr lang="ru-RU" dirty="0" err="1" smtClean="0"/>
              <a:t>пробоподготовку</a:t>
            </a:r>
            <a:r>
              <a:rPr lang="ru-RU" dirty="0" smtClean="0"/>
              <a:t>, верификацию, валидацию – так как при проведении исследований отделы учреждений расходуют реактивы</a:t>
            </a:r>
            <a:r>
              <a:rPr lang="ru-RU" baseline="0" dirty="0" smtClean="0"/>
              <a:t> так же и на проведении внутреннего контроля, </a:t>
            </a:r>
            <a:r>
              <a:rPr lang="ru-RU" baseline="0" dirty="0" err="1" smtClean="0"/>
              <a:t>пробоподготовки</a:t>
            </a:r>
            <a:r>
              <a:rPr lang="ru-RU" baseline="0" dirty="0" smtClean="0"/>
              <a:t> или валидации методик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учет поставщиков и их оценка – в целях выполнения</a:t>
            </a:r>
            <a:r>
              <a:rPr lang="ru-RU" baseline="0" dirty="0" smtClean="0"/>
              <a:t> требования ГОСТ ИСО/МЭК 17025-2009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изменение формы заявки на приобретение товаров и услуг в соответствии с утвержденными в учреждениях формами;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разработка рабочего места директора учреждения – в котором </a:t>
            </a:r>
            <a:r>
              <a:rPr lang="ru-RU" baseline="0" dirty="0" smtClean="0"/>
              <a:t>директор учреждения в любой момент времени мог просмотреть составленные заявки на приобретение товаров и </a:t>
            </a:r>
            <a:r>
              <a:rPr lang="ru-RU" baseline="0" dirty="0" err="1" smtClean="0"/>
              <a:t>услу</a:t>
            </a:r>
            <a:r>
              <a:rPr lang="ru-RU" baseline="0" dirty="0" smtClean="0"/>
              <a:t> в электронном виде, ход выполнения заявок</a:t>
            </a:r>
            <a:r>
              <a:rPr lang="ru-RU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разработка более полного руководства пользователя.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347EA-919E-42C8-A35B-9210C1F8016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C41041-858A-441C-B279-DFC14A19AE27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09D57C-A326-471C-932B-52937B746703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BE1C8-C4B0-4116-B86B-4204DA217421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BCC26-0DBD-48C5-A745-14F8990D2E7C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2593AD-4AC9-46AD-A4E0-302142508E53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84D894-CA1D-4CA3-845D-CAC57213BB16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8BF1AF-9F41-4062-AEDD-FFFEAECC5250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7CCEB-C451-4C3A-A89A-429FB7F712B7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B17042-C3E7-4855-A484-CE85566A94CE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A06F8F-2FCC-4328-9436-104FF5C448E4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7BBBC6-99BF-4D54-A0FA-82825DE13906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2E19652-B51C-4CD4-BE61-83BD8AB708F8}" type="datetime1">
              <a:rPr lang="ru-RU" smtClean="0"/>
              <a:pPr/>
              <a:t>21.06.2013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4A1C918-3DDE-4B95-A62C-DECE3DD3A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9260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Автоматизация учета хозяйственной деятельности лаборатории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428868"/>
            <a:ext cx="7686700" cy="2500330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ФЕДЕРАЛЬНОЕ ГОСУДАРСТВЕННОЕ БЮДЖЕТНОЕ УЧРЕЖДЕНИЕ</a:t>
            </a:r>
          </a:p>
          <a:p>
            <a:r>
              <a:rPr lang="ru-RU" sz="1800" b="1" dirty="0" smtClean="0"/>
              <a:t>«БРЯНСКАЯ МЕЖОБЛАСТНАЯ ВЕТЕРИНАРНАЯ ЛАБОРАТОРИЯ</a:t>
            </a:r>
            <a:r>
              <a:rPr lang="ru-RU" sz="1800" b="1" dirty="0" smtClean="0"/>
              <a:t>»</a:t>
            </a:r>
          </a:p>
          <a:p>
            <a:endParaRPr lang="en-US" sz="1800" dirty="0" smtClean="0"/>
          </a:p>
          <a:p>
            <a:r>
              <a:rPr lang="ru-RU" sz="1800" dirty="0" smtClean="0"/>
              <a:t>Главный специалист по программному обеспечению административно-управленческого персонала</a:t>
            </a:r>
          </a:p>
          <a:p>
            <a:r>
              <a:rPr lang="ru-RU" sz="1800" dirty="0" smtClean="0"/>
              <a:t>Амельченкова Ирина Игоревна</a:t>
            </a: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Автоматизация хозяйственной деятельности: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</a:t>
            </a:r>
            <a:r>
              <a:rPr lang="ru-RU" dirty="0" smtClean="0"/>
              <a:t>чет </a:t>
            </a:r>
            <a:r>
              <a:rPr lang="ru-RU" dirty="0" smtClean="0"/>
              <a:t>находящегося в наличии отдела товара;</a:t>
            </a:r>
          </a:p>
          <a:p>
            <a:r>
              <a:rPr lang="ru-RU" dirty="0" smtClean="0"/>
              <a:t>учет выдачи сотрудникам товара;</a:t>
            </a:r>
          </a:p>
          <a:p>
            <a:r>
              <a:rPr lang="ru-RU" dirty="0" smtClean="0"/>
              <a:t>оперативное отслеживание остатков, истечения срока годности;</a:t>
            </a:r>
          </a:p>
          <a:p>
            <a:r>
              <a:rPr lang="ru-RU" dirty="0" smtClean="0"/>
              <a:t>формирование заявки на приобретение;</a:t>
            </a:r>
          </a:p>
          <a:p>
            <a:r>
              <a:rPr lang="ru-RU" dirty="0" smtClean="0"/>
              <a:t>отслеживание хода выполнение заявки;</a:t>
            </a:r>
          </a:p>
          <a:p>
            <a:r>
              <a:rPr lang="ru-RU" dirty="0" smtClean="0"/>
              <a:t>формирование отчетности.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214810" y="6305550"/>
            <a:ext cx="4395790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ВетЛаб.Закупки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214810" y="6305550"/>
            <a:ext cx="4395790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357290" y="857232"/>
            <a:ext cx="36433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5143504" y="857232"/>
            <a:ext cx="36433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357290" y="3286124"/>
            <a:ext cx="36433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IMG_277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4" y="3286124"/>
            <a:ext cx="3643338" cy="2732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Номенклатура материальных ценностей</a:t>
            </a:r>
            <a:endParaRPr lang="ru-RU" sz="2400" dirty="0"/>
          </a:p>
        </p:txBody>
      </p:sp>
      <p:pic>
        <p:nvPicPr>
          <p:cNvPr id="9" name="Содержимое 8" descr="00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42976" y="1500174"/>
            <a:ext cx="6929486" cy="4664379"/>
          </a:xfrm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е</a:t>
            </a:r>
            <a:r>
              <a:rPr lang="ru-RU" sz="2400" dirty="0" smtClean="0"/>
              <a:t>диная </a:t>
            </a:r>
            <a:r>
              <a:rPr lang="ru-RU" sz="2400" dirty="0" smtClean="0"/>
              <a:t>номенклатура товаров в учреждении;</a:t>
            </a:r>
          </a:p>
          <a:p>
            <a:r>
              <a:rPr lang="ru-RU" sz="2400" dirty="0" smtClean="0"/>
              <a:t>отслеживать общее наличие товара на складе отдела;</a:t>
            </a:r>
          </a:p>
          <a:p>
            <a:r>
              <a:rPr lang="ru-RU" sz="2400" dirty="0" smtClean="0"/>
              <a:t>просматривать и редактировать историю производителей и закупочных цен.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00562" y="6305550"/>
            <a:ext cx="4110038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12" name="Содержимое 8" descr="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7" y="1357298"/>
            <a:ext cx="4988091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114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Склад</a:t>
            </a:r>
            <a:endParaRPr lang="ru-RU" dirty="0"/>
          </a:p>
        </p:txBody>
      </p:sp>
      <p:pic>
        <p:nvPicPr>
          <p:cNvPr id="18" name="Содержимое 17" descr="01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57290" y="928670"/>
            <a:ext cx="7241023" cy="1857388"/>
          </a:xfrm>
        </p:spPr>
      </p:pic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1285852" y="2857496"/>
            <a:ext cx="7286676" cy="17145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</a:t>
            </a:r>
            <a:r>
              <a:rPr lang="ru-RU" dirty="0" smtClean="0"/>
              <a:t>егистрировать  </a:t>
            </a:r>
            <a:r>
              <a:rPr lang="ru-RU" dirty="0" smtClean="0"/>
              <a:t>потупившие в отдел товары, с указанием места и условий хранения;</a:t>
            </a:r>
          </a:p>
          <a:p>
            <a:r>
              <a:rPr lang="ru-RU" dirty="0" smtClean="0"/>
              <a:t>отслеживать сроки годности;</a:t>
            </a:r>
          </a:p>
          <a:p>
            <a:r>
              <a:rPr lang="ru-RU" dirty="0" smtClean="0"/>
              <a:t>выводить на печать этикетки для маркировки упаковок с товарами.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00496" y="6305550"/>
            <a:ext cx="4610104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22" name="Рисунок 21" descr="00.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4214818"/>
            <a:ext cx="2200275" cy="1590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Склад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1000108"/>
            <a:ext cx="7498080" cy="57150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Вести журнал движения товаров</a:t>
            </a:r>
            <a:endParaRPr lang="ru-RU" sz="2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6116" y="6305550"/>
            <a:ext cx="5324484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8" name="Рисунок 7" descr="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1571612"/>
            <a:ext cx="7215238" cy="1854351"/>
          </a:xfrm>
          <a:prstGeom prst="rect">
            <a:avLst/>
          </a:prstGeom>
        </p:spPr>
      </p:pic>
      <p:pic>
        <p:nvPicPr>
          <p:cNvPr id="9" name="Рисунок 8" descr="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4572008"/>
            <a:ext cx="7393840" cy="1643074"/>
          </a:xfrm>
          <a:prstGeom prst="rect">
            <a:avLst/>
          </a:prstGeom>
        </p:spPr>
      </p:pic>
      <p:sp>
        <p:nvSpPr>
          <p:cNvPr id="10" name="Содержимое 6"/>
          <p:cNvSpPr txBox="1">
            <a:spLocks/>
          </p:cNvSpPr>
          <p:nvPr/>
        </p:nvSpPr>
        <p:spPr>
          <a:xfrm>
            <a:off x="1357290" y="3500438"/>
            <a:ext cx="7498080" cy="78581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Отслеживать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зменения в режиме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реального времени текущего количества товара в отделе учреждения.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86512" y="5500702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Организация закупочной деятельности в ФГБУ «Брянская МВЛ»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28728" y="1571612"/>
          <a:ext cx="7499350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43372" y="6305550"/>
            <a:ext cx="4467228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Схема приобретения товаров, работ и услуг в ФГБУ «Брянская МВЛ»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Автоматизированная информационная система «ВетЛаб»</a:t>
            </a:r>
            <a:endParaRPr lang="ru-RU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117770" y="446869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3" name="Oval 11"/>
          <p:cNvSpPr>
            <a:spLocks noChangeArrowheads="1"/>
          </p:cNvSpPr>
          <p:nvPr/>
        </p:nvSpPr>
        <p:spPr bwMode="auto">
          <a:xfrm>
            <a:off x="3814750" y="1500174"/>
            <a:ext cx="3086100" cy="534016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1. Определение потребности в товарах, работах, услугах в лаборатории (отделе) Учреждения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7000892" y="5286388"/>
            <a:ext cx="1500198" cy="57150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8.  Размещение заказа  или заключени</a:t>
            </a:r>
            <a:r>
              <a:rPr lang="ru-RU" sz="800" dirty="0" smtClean="0">
                <a:latin typeface="Times New Roman" pitchFamily="18" charset="0"/>
                <a:cs typeface="Arial" pitchFamily="34" charset="0"/>
              </a:rPr>
              <a:t>е договора на поставку товара, оказание услуг, выполнение работ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5" name="Группа 124"/>
          <p:cNvGrpSpPr/>
          <p:nvPr/>
        </p:nvGrpSpPr>
        <p:grpSpPr>
          <a:xfrm>
            <a:off x="3811575" y="2034191"/>
            <a:ext cx="3086100" cy="723239"/>
            <a:chOff x="3811575" y="2034191"/>
            <a:chExt cx="3086100" cy="723239"/>
          </a:xfrm>
        </p:grpSpPr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3811575" y="2161186"/>
              <a:ext cx="3086100" cy="5962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2. Подготовка Заявки на приобретение в лаборатории (отделе)  Учреждения с подробным описанием технических характеристик, указанием кодов ОКДП, производителя и ориентировочной стоимости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0" name="Соединительная линия уступом 89"/>
            <p:cNvCxnSpPr>
              <a:stCxn id="3083" idx="4"/>
              <a:endCxn id="3084" idx="0"/>
            </p:cNvCxnSpPr>
            <p:nvPr/>
          </p:nvCxnSpPr>
          <p:spPr>
            <a:xfrm rot="5400000">
              <a:off x="5292715" y="2096101"/>
              <a:ext cx="126996" cy="317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Группа 125"/>
          <p:cNvGrpSpPr/>
          <p:nvPr/>
        </p:nvGrpSpPr>
        <p:grpSpPr>
          <a:xfrm>
            <a:off x="3814750" y="2757429"/>
            <a:ext cx="3086100" cy="566400"/>
            <a:chOff x="3814750" y="2757429"/>
            <a:chExt cx="3086100" cy="566400"/>
          </a:xfrm>
        </p:grpSpPr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3814750" y="2872995"/>
              <a:ext cx="3086100" cy="4508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3. Регистрация Заявки на приобретение в отделе кадров, правового обеспечения и делопроизводства и передача директору для  рассмотрения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2" name="Соединительная линия уступом 91"/>
            <p:cNvCxnSpPr>
              <a:stCxn id="3084" idx="2"/>
              <a:endCxn id="3081" idx="0"/>
            </p:cNvCxnSpPr>
            <p:nvPr/>
          </p:nvCxnSpPr>
          <p:spPr>
            <a:xfrm rot="16200000" flipH="1">
              <a:off x="5298430" y="2813624"/>
              <a:ext cx="115565" cy="317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Группа 126"/>
          <p:cNvGrpSpPr/>
          <p:nvPr/>
        </p:nvGrpSpPr>
        <p:grpSpPr>
          <a:xfrm>
            <a:off x="3814750" y="3323830"/>
            <a:ext cx="3082925" cy="349237"/>
            <a:chOff x="3814750" y="3323830"/>
            <a:chExt cx="3082925" cy="349237"/>
          </a:xfrm>
        </p:grpSpPr>
        <p:sp>
          <p:nvSpPr>
            <p:cNvPr id="3105" name="Rectangle 33"/>
            <p:cNvSpPr>
              <a:spLocks noChangeArrowheads="1"/>
            </p:cNvSpPr>
            <p:nvPr/>
          </p:nvSpPr>
          <p:spPr bwMode="auto">
            <a:xfrm>
              <a:off x="3814750" y="3444475"/>
              <a:ext cx="3082925" cy="2285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4. Рассмотрение Заявки на приобретение директором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4" name="Соединительная линия уступом 93"/>
            <p:cNvCxnSpPr>
              <a:stCxn id="3081" idx="2"/>
              <a:endCxn id="3105" idx="0"/>
            </p:cNvCxnSpPr>
            <p:nvPr/>
          </p:nvCxnSpPr>
          <p:spPr>
            <a:xfrm rot="5400000">
              <a:off x="5296684" y="3383359"/>
              <a:ext cx="120646" cy="158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Группа 127"/>
          <p:cNvGrpSpPr/>
          <p:nvPr/>
        </p:nvGrpSpPr>
        <p:grpSpPr>
          <a:xfrm>
            <a:off x="3814750" y="3673861"/>
            <a:ext cx="3082925" cy="455120"/>
            <a:chOff x="3814750" y="3673861"/>
            <a:chExt cx="3082925" cy="455120"/>
          </a:xfrm>
        </p:grpSpPr>
        <p:sp>
          <p:nvSpPr>
            <p:cNvPr id="3076" name="Rectangle 4"/>
            <p:cNvSpPr>
              <a:spLocks noChangeArrowheads="1"/>
            </p:cNvSpPr>
            <p:nvPr/>
          </p:nvSpPr>
          <p:spPr bwMode="auto">
            <a:xfrm>
              <a:off x="3814750" y="3787363"/>
              <a:ext cx="3082925" cy="341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5. Передача завизированной директором Заявки на приобретение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6" name="Соединительная линия уступом 95"/>
            <p:cNvCxnSpPr>
              <a:stCxn id="3105" idx="2"/>
              <a:endCxn id="3076" idx="0"/>
            </p:cNvCxnSpPr>
            <p:nvPr/>
          </p:nvCxnSpPr>
          <p:spPr>
            <a:xfrm rot="5400000">
              <a:off x="5299065" y="3730215"/>
              <a:ext cx="114296" cy="158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Группа 131"/>
          <p:cNvGrpSpPr/>
          <p:nvPr/>
        </p:nvGrpSpPr>
        <p:grpSpPr>
          <a:xfrm>
            <a:off x="5000628" y="4245181"/>
            <a:ext cx="2500342" cy="810051"/>
            <a:chOff x="5000628" y="4245181"/>
            <a:chExt cx="2500342" cy="810051"/>
          </a:xfrm>
        </p:grpSpPr>
        <p:sp>
          <p:nvSpPr>
            <p:cNvPr id="3090" name="Rectangle 18"/>
            <p:cNvSpPr>
              <a:spLocks noChangeArrowheads="1"/>
            </p:cNvSpPr>
            <p:nvPr/>
          </p:nvSpPr>
          <p:spPr bwMode="auto">
            <a:xfrm>
              <a:off x="5000628" y="4714884"/>
              <a:ext cx="2500342" cy="3403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7. Регистрация  Заявки на плановое приобретение в отделе организации  и обеспечения закупок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1" name="Группа 130"/>
            <p:cNvGrpSpPr/>
            <p:nvPr/>
          </p:nvGrpSpPr>
          <p:grpSpPr>
            <a:xfrm>
              <a:off x="5357818" y="4245181"/>
              <a:ext cx="892981" cy="469703"/>
              <a:chOff x="5357818" y="4245181"/>
              <a:chExt cx="892981" cy="469703"/>
            </a:xfrm>
          </p:grpSpPr>
          <p:sp>
            <p:nvSpPr>
              <p:cNvPr id="3089" name="Text Box 17"/>
              <p:cNvSpPr txBox="1">
                <a:spLocks noChangeArrowheads="1"/>
              </p:cNvSpPr>
              <p:nvPr/>
            </p:nvSpPr>
            <p:spPr bwMode="auto">
              <a:xfrm>
                <a:off x="5643550" y="4245181"/>
                <a:ext cx="571500" cy="11429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согласована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5" name="Соединительная линия уступом 104"/>
              <p:cNvCxnSpPr>
                <a:endCxn id="3090" idx="0"/>
              </p:cNvCxnSpPr>
              <p:nvPr/>
            </p:nvCxnSpPr>
            <p:spPr>
              <a:xfrm>
                <a:off x="5357818" y="4500570"/>
                <a:ext cx="892981" cy="214314"/>
              </a:xfrm>
              <a:prstGeom prst="bentConnector2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Группа 132"/>
          <p:cNvGrpSpPr/>
          <p:nvPr/>
        </p:nvGrpSpPr>
        <p:grpSpPr>
          <a:xfrm>
            <a:off x="2857487" y="2459308"/>
            <a:ext cx="2500332" cy="2710855"/>
            <a:chOff x="2857487" y="2459308"/>
            <a:chExt cx="2500332" cy="2710855"/>
          </a:xfrm>
        </p:grpSpPr>
        <p:grpSp>
          <p:nvGrpSpPr>
            <p:cNvPr id="130" name="Группа 129"/>
            <p:cNvGrpSpPr/>
            <p:nvPr/>
          </p:nvGrpSpPr>
          <p:grpSpPr>
            <a:xfrm>
              <a:off x="2857487" y="2459308"/>
              <a:ext cx="1487806" cy="2710855"/>
              <a:chOff x="2857487" y="2459308"/>
              <a:chExt cx="1487806" cy="2710855"/>
            </a:xfrm>
          </p:grpSpPr>
          <p:sp>
            <p:nvSpPr>
              <p:cNvPr id="3111" name="Rectangle 39"/>
              <p:cNvSpPr>
                <a:spLocks noChangeArrowheads="1"/>
              </p:cNvSpPr>
              <p:nvPr/>
            </p:nvSpPr>
            <p:spPr bwMode="auto">
              <a:xfrm>
                <a:off x="2857488" y="4714884"/>
                <a:ext cx="1487805" cy="45527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6. Передача в лабораторию (отдел) – заявитель для доработки и уточнения 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88" name="Соединительная линия уступом 87"/>
              <p:cNvCxnSpPr>
                <a:stCxn id="3111" idx="1"/>
                <a:endCxn id="3084" idx="1"/>
              </p:cNvCxnSpPr>
              <p:nvPr/>
            </p:nvCxnSpPr>
            <p:spPr>
              <a:xfrm rot="10800000" flipH="1">
                <a:off x="2857487" y="2459308"/>
                <a:ext cx="954087" cy="2483216"/>
              </a:xfrm>
              <a:prstGeom prst="bentConnector3">
                <a:avLst>
                  <a:gd name="adj1" fmla="val -23960"/>
                </a:avLst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Группа 128"/>
            <p:cNvGrpSpPr/>
            <p:nvPr/>
          </p:nvGrpSpPr>
          <p:grpSpPr>
            <a:xfrm>
              <a:off x="3586150" y="4128980"/>
              <a:ext cx="1771669" cy="585904"/>
              <a:chOff x="3586150" y="4128980"/>
              <a:chExt cx="1771669" cy="585904"/>
            </a:xfrm>
          </p:grpSpPr>
          <p:sp>
            <p:nvSpPr>
              <p:cNvPr id="3088" name="Text Box 16"/>
              <p:cNvSpPr txBox="1">
                <a:spLocks noChangeArrowheads="1"/>
              </p:cNvSpPr>
              <p:nvPr/>
            </p:nvSpPr>
            <p:spPr bwMode="auto">
              <a:xfrm>
                <a:off x="3586150" y="4245181"/>
                <a:ext cx="686435" cy="11366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не согласована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98" name="Соединительная линия уступом 97"/>
              <p:cNvCxnSpPr>
                <a:stCxn id="3076" idx="2"/>
              </p:cNvCxnSpPr>
              <p:nvPr/>
            </p:nvCxnSpPr>
            <p:spPr>
              <a:xfrm rot="16200000" flipH="1">
                <a:off x="5171221" y="4313972"/>
                <a:ext cx="371589" cy="1605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hape 108"/>
              <p:cNvCxnSpPr>
                <a:endCxn id="3111" idx="0"/>
              </p:cNvCxnSpPr>
              <p:nvPr/>
            </p:nvCxnSpPr>
            <p:spPr>
              <a:xfrm rot="10800000" flipV="1">
                <a:off x="3601392" y="4500570"/>
                <a:ext cx="1756427" cy="214314"/>
              </a:xfrm>
              <a:prstGeom prst="bentConnector2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1" name="Shape 110"/>
          <p:cNvCxnSpPr>
            <a:stCxn id="3090" idx="3"/>
            <a:endCxn id="3102" idx="0"/>
          </p:cNvCxnSpPr>
          <p:nvPr/>
        </p:nvCxnSpPr>
        <p:spPr>
          <a:xfrm>
            <a:off x="7500970" y="4885058"/>
            <a:ext cx="250021" cy="40133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Группа 133"/>
          <p:cNvGrpSpPr/>
          <p:nvPr/>
        </p:nvGrpSpPr>
        <p:grpSpPr>
          <a:xfrm>
            <a:off x="4572000" y="5429264"/>
            <a:ext cx="2428892" cy="224147"/>
            <a:chOff x="4572000" y="5286388"/>
            <a:chExt cx="2428892" cy="224147"/>
          </a:xfrm>
        </p:grpSpPr>
        <p:sp>
          <p:nvSpPr>
            <p:cNvPr id="3103" name="Rectangle 31"/>
            <p:cNvSpPr>
              <a:spLocks noChangeArrowheads="1"/>
            </p:cNvSpPr>
            <p:nvPr/>
          </p:nvSpPr>
          <p:spPr bwMode="auto">
            <a:xfrm>
              <a:off x="4572000" y="5286388"/>
              <a:ext cx="2051050" cy="2241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9. Заключени</a:t>
              </a:r>
              <a:r>
                <a:rPr lang="ru-RU" sz="800" dirty="0" smtClean="0">
                  <a:latin typeface="Times New Roman" pitchFamily="18" charset="0"/>
                  <a:cs typeface="Arial" pitchFamily="34" charset="0"/>
                </a:rPr>
                <a:t>е договора поставки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3" name="Соединительная линия уступом 112"/>
            <p:cNvCxnSpPr>
              <a:stCxn id="3102" idx="1"/>
              <a:endCxn id="3103" idx="3"/>
            </p:cNvCxnSpPr>
            <p:nvPr/>
          </p:nvCxnSpPr>
          <p:spPr>
            <a:xfrm rot="10800000">
              <a:off x="6623050" y="5398462"/>
              <a:ext cx="377842" cy="3080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Группа 134"/>
          <p:cNvGrpSpPr/>
          <p:nvPr/>
        </p:nvGrpSpPr>
        <p:grpSpPr>
          <a:xfrm>
            <a:off x="2500298" y="5653411"/>
            <a:ext cx="3097228" cy="667059"/>
            <a:chOff x="2500298" y="5653411"/>
            <a:chExt cx="3097228" cy="667059"/>
          </a:xfrm>
        </p:grpSpPr>
        <p:sp>
          <p:nvSpPr>
            <p:cNvPr id="116" name="Oval 11"/>
            <p:cNvSpPr>
              <a:spLocks noChangeArrowheads="1"/>
            </p:cNvSpPr>
            <p:nvPr/>
          </p:nvSpPr>
          <p:spPr bwMode="auto">
            <a:xfrm>
              <a:off x="2500298" y="5786454"/>
              <a:ext cx="2157406" cy="53401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10. Приемка и входной контроль приобретенных товаров, работ,</a:t>
              </a:r>
              <a:r>
                <a:rPr kumimoji="0" lang="ru-RU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услуг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8" name="Shape 117"/>
            <p:cNvCxnSpPr>
              <a:stCxn id="3103" idx="2"/>
              <a:endCxn id="116" idx="6"/>
            </p:cNvCxnSpPr>
            <p:nvPr/>
          </p:nvCxnSpPr>
          <p:spPr>
            <a:xfrm rot="5400000">
              <a:off x="4927590" y="5383526"/>
              <a:ext cx="400051" cy="939821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/>
      <p:bldP spid="3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Заявка на приобретение товаров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3643314"/>
            <a:ext cx="7643866" cy="2357454"/>
          </a:xfrm>
        </p:spPr>
        <p:txBody>
          <a:bodyPr>
            <a:normAutofit/>
          </a:bodyPr>
          <a:lstStyle/>
          <a:p>
            <a:r>
              <a:rPr lang="ru-RU" dirty="0" smtClean="0"/>
              <a:t>Формировать заявку на приобретение товаров.</a:t>
            </a:r>
          </a:p>
          <a:p>
            <a:r>
              <a:rPr lang="ru-RU" dirty="0" smtClean="0"/>
              <a:t>Просматривать заявки на приобретение других отделов.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43372" y="6305550"/>
            <a:ext cx="4467228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7" name="Рисунок 6" descr="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785794"/>
            <a:ext cx="7680720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Заявка на приобретение товаров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857488" y="6305550"/>
            <a:ext cx="5753112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524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Вывод на печать заявки</a:t>
            </a:r>
            <a:endParaRPr lang="ru-RU" dirty="0"/>
          </a:p>
        </p:txBody>
      </p:sp>
      <p:pic>
        <p:nvPicPr>
          <p:cNvPr id="7" name="Рисунок 6" descr="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1928802"/>
            <a:ext cx="5717391" cy="4279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Заявка на приобретение товаров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675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Отслеживание хода выполнения заявки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8992" y="6305550"/>
            <a:ext cx="5181608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5" name="Рисунок 4" descr="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942116"/>
            <a:ext cx="7282529" cy="4320000"/>
          </a:xfrm>
          <a:prstGeom prst="rect">
            <a:avLst/>
          </a:prstGeom>
        </p:spPr>
      </p:pic>
      <p:pic>
        <p:nvPicPr>
          <p:cNvPr id="6" name="Рисунок 5" descr="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600" y="1944000"/>
            <a:ext cx="7308787" cy="4320000"/>
          </a:xfrm>
          <a:prstGeom prst="rect">
            <a:avLst/>
          </a:prstGeom>
        </p:spPr>
      </p:pic>
      <p:pic>
        <p:nvPicPr>
          <p:cNvPr id="7" name="Рисунок 6" descr="0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2" y="1944000"/>
            <a:ext cx="7300199" cy="432000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6572264" y="5143512"/>
            <a:ext cx="1071570" cy="28575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15272" y="5143512"/>
            <a:ext cx="1071570" cy="28575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3500430" y="4071942"/>
            <a:ext cx="500066" cy="21431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ВетЛаб.Закупки</a:t>
            </a:r>
            <a:r>
              <a:rPr lang="ru-RU" dirty="0" smtClean="0"/>
              <a:t>» позволяет: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071546"/>
            <a:ext cx="4429156" cy="2786082"/>
          </a:xfrm>
        </p:spPr>
        <p:txBody>
          <a:bodyPr>
            <a:noAutofit/>
          </a:bodyPr>
          <a:lstStyle/>
          <a:p>
            <a:r>
              <a:rPr lang="ru-RU" sz="2500" dirty="0" smtClean="0"/>
              <a:t>Своевременно определять потребность отделов учреждения в товарах.</a:t>
            </a:r>
          </a:p>
          <a:p>
            <a:r>
              <a:rPr lang="ru-RU" sz="2500" dirty="0" smtClean="0"/>
              <a:t>Отслеживать движение товара внутри структурного подразделения.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357554" y="6305550"/>
            <a:ext cx="5253046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  <p:pic>
        <p:nvPicPr>
          <p:cNvPr id="6" name="Рисунок 5" descr="IMG_27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1214422"/>
            <a:ext cx="3286148" cy="2464610"/>
          </a:xfrm>
          <a:prstGeom prst="rect">
            <a:avLst/>
          </a:prstGeom>
        </p:spPr>
      </p:pic>
      <p:pic>
        <p:nvPicPr>
          <p:cNvPr id="7" name="Рисунок 6" descr="IMG_277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7" y="3929066"/>
            <a:ext cx="3262335" cy="2446751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1214414" y="3929066"/>
            <a:ext cx="4429156" cy="27860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500" dirty="0" smtClean="0"/>
              <a:t>Формировать заявку на приобретение по установленному образцу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500" dirty="0" smtClean="0"/>
              <a:t>Отслеживать процесс выполнения заявки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апробации </a:t>
            </a:r>
            <a:r>
              <a:rPr lang="ru-RU" dirty="0" smtClean="0"/>
              <a:t>АИС «ВетЛаб»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По результатам апробации были сформулированы следующие предложения:</a:t>
            </a:r>
          </a:p>
          <a:p>
            <a:r>
              <a:rPr lang="ru-RU" dirty="0" smtClean="0"/>
              <a:t>Создание </a:t>
            </a:r>
            <a:r>
              <a:rPr lang="en-US" dirty="0" smtClean="0"/>
              <a:t>Web</a:t>
            </a:r>
            <a:r>
              <a:rPr lang="ru-RU" dirty="0" smtClean="0"/>
              <a:t>-модуля;</a:t>
            </a:r>
          </a:p>
          <a:p>
            <a:r>
              <a:rPr lang="ru-RU" dirty="0" smtClean="0"/>
              <a:t>автоматическое списание реактивов при заполнении результатов исследований;</a:t>
            </a:r>
          </a:p>
          <a:p>
            <a:r>
              <a:rPr lang="ru-RU" dirty="0" smtClean="0"/>
              <a:t>привязка реактивов к виду экспертизы (платная, государственные услуги, в т.ч. мониторинг);</a:t>
            </a:r>
          </a:p>
          <a:p>
            <a:r>
              <a:rPr lang="ru-RU" dirty="0" smtClean="0"/>
              <a:t>списание реактивов, затраченных на </a:t>
            </a:r>
            <a:r>
              <a:rPr lang="ru-RU" dirty="0" err="1" smtClean="0"/>
              <a:t>пробоподготовку</a:t>
            </a:r>
            <a:r>
              <a:rPr lang="ru-RU" dirty="0" smtClean="0"/>
              <a:t>, верификацию, валидацию;</a:t>
            </a:r>
          </a:p>
          <a:p>
            <a:r>
              <a:rPr lang="ru-RU" dirty="0" smtClean="0"/>
              <a:t>учет поставщиков и их оценка;</a:t>
            </a:r>
          </a:p>
          <a:p>
            <a:r>
              <a:rPr lang="ru-RU" dirty="0" smtClean="0"/>
              <a:t>изменение формы заявки на приобретение товаров и услуг в соответствии с утвержденными в учреждениях формами;</a:t>
            </a:r>
          </a:p>
          <a:p>
            <a:r>
              <a:rPr lang="ru-RU" dirty="0" smtClean="0"/>
              <a:t>разработка рабочего места директора </a:t>
            </a:r>
            <a:r>
              <a:rPr lang="ru-RU" dirty="0" smtClean="0"/>
              <a:t>учреждения;</a:t>
            </a:r>
          </a:p>
          <a:p>
            <a:r>
              <a:rPr lang="ru-RU" dirty="0" smtClean="0"/>
              <a:t>р</a:t>
            </a:r>
            <a:r>
              <a:rPr lang="ru-RU" dirty="0" smtClean="0"/>
              <a:t>азработка более полного руководства пользователя.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57620" y="6305550"/>
            <a:ext cx="4752980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3143248"/>
            <a:ext cx="2681709" cy="2547942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28794" y="1785926"/>
            <a:ext cx="6000792" cy="2000264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786182" y="6305550"/>
            <a:ext cx="4824418" cy="476250"/>
          </a:xfrm>
        </p:spPr>
        <p:txBody>
          <a:bodyPr/>
          <a:lstStyle/>
          <a:p>
            <a:pPr algn="r"/>
            <a:r>
              <a:rPr lang="ru-RU" dirty="0" smtClean="0"/>
              <a:t>Автоматизированная информационная система «ВетЛаб»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1004</TotalTime>
  <Words>1722</Words>
  <Application>Microsoft Office PowerPoint</Application>
  <PresentationFormat>Экран (4:3)</PresentationFormat>
  <Paragraphs>162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Автоматизация учета хозяйственной деятельности лаборатории</vt:lpstr>
      <vt:lpstr>Автоматизация хозяйственной деятельности:</vt:lpstr>
      <vt:lpstr>«ВетЛаб.Закупки»</vt:lpstr>
      <vt:lpstr>Номенклатура материальных ценностей</vt:lpstr>
      <vt:lpstr>Склад</vt:lpstr>
      <vt:lpstr>Склад</vt:lpstr>
      <vt:lpstr>Организация закупочной деятельности в ФГБУ «Брянская МВЛ»</vt:lpstr>
      <vt:lpstr>Схема приобретения товаров, работ и услуг в ФГБУ «Брянская МВЛ»</vt:lpstr>
      <vt:lpstr>Заявка на приобретение товаров</vt:lpstr>
      <vt:lpstr>Заявка на приобретение товаров</vt:lpstr>
      <vt:lpstr>Заявка на приобретение товаров</vt:lpstr>
      <vt:lpstr>«ВетЛаб.Закупки» позволяет:</vt:lpstr>
      <vt:lpstr>Результаты апробации АИС «ВетЛаб»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учета хозяйственной деятельности лабораторий</dc:title>
  <dc:creator>Ирина</dc:creator>
  <cp:lastModifiedBy>Ирина</cp:lastModifiedBy>
  <cp:revision>105</cp:revision>
  <dcterms:created xsi:type="dcterms:W3CDTF">2013-05-28T06:41:16Z</dcterms:created>
  <dcterms:modified xsi:type="dcterms:W3CDTF">2013-06-21T11:50:04Z</dcterms:modified>
</cp:coreProperties>
</file>