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443" r:id="rId2"/>
    <p:sldId id="536" r:id="rId3"/>
    <p:sldId id="533" r:id="rId4"/>
    <p:sldId id="537" r:id="rId5"/>
    <p:sldId id="540" r:id="rId6"/>
    <p:sldId id="548" r:id="rId7"/>
    <p:sldId id="549" r:id="rId8"/>
    <p:sldId id="543" r:id="rId9"/>
    <p:sldId id="542" r:id="rId10"/>
    <p:sldId id="544" r:id="rId11"/>
    <p:sldId id="555" r:id="rId12"/>
    <p:sldId id="546" r:id="rId13"/>
    <p:sldId id="545" r:id="rId14"/>
    <p:sldId id="541" r:id="rId15"/>
    <p:sldId id="550" r:id="rId16"/>
    <p:sldId id="551" r:id="rId17"/>
    <p:sldId id="552" r:id="rId18"/>
    <p:sldId id="559" r:id="rId19"/>
    <p:sldId id="560" r:id="rId20"/>
    <p:sldId id="520" r:id="rId21"/>
    <p:sldId id="523" r:id="rId22"/>
    <p:sldId id="55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1A2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211" autoAdjust="0"/>
    <p:restoredTop sz="93793" autoAdjust="0"/>
  </p:normalViewPr>
  <p:slideViewPr>
    <p:cSldViewPr>
      <p:cViewPr varScale="1">
        <p:scale>
          <a:sx n="52" d="100"/>
          <a:sy n="52" d="100"/>
        </p:scale>
        <p:origin x="130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package" Target="../embeddings/Microsoft_Excel_Worksheet12.xlsx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159730702345489E-2"/>
          <c:y val="9.3136139053546479E-2"/>
          <c:w val="0.49353667974117782"/>
          <c:h val="0.9068638609464532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rgbClr val="C00000"/>
              </a:solidFill>
            </c:spPr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dPt>
          <c:dPt>
            <c:idx val="7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9"/>
            <c:bubble3D val="0"/>
            <c:spPr>
              <a:solidFill>
                <a:srgbClr val="FFFF00"/>
              </a:solidFill>
            </c:spPr>
          </c:dPt>
          <c:dPt>
            <c:idx val="13"/>
            <c:bubble3D val="0"/>
            <c:explosion val="19"/>
            <c:spPr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Лист1!$A$2:$A$15</c:f>
              <c:strCache>
                <c:ptCount val="14"/>
                <c:pt idx="0">
                  <c:v>Бешенство - 212</c:v>
                </c:pt>
                <c:pt idx="1">
                  <c:v>Болезнь Ауэски - 40</c:v>
                </c:pt>
                <c:pt idx="2">
                  <c:v>Болезнь Ньюкасла - 7646</c:v>
                </c:pt>
                <c:pt idx="3">
                  <c:v>Варроатоз - 3</c:v>
                </c:pt>
                <c:pt idx="4">
                  <c:v>Инфекционный ринотрахеит - 433</c:v>
                </c:pt>
                <c:pt idx="5">
                  <c:v>Классическая чума свиней - 721</c:v>
                </c:pt>
                <c:pt idx="6">
                  <c:v>Лептоспироз - 1935</c:v>
                </c:pt>
                <c:pt idx="7">
                  <c:v>Респираторно-репродуктивный синдром свиней - 77</c:v>
                </c:pt>
                <c:pt idx="8">
                  <c:v>Африканская чума свиней - 22</c:v>
                </c:pt>
                <c:pt idx="9">
                  <c:v>Блютанг - 98</c:v>
                </c:pt>
                <c:pt idx="10">
                  <c:v>Болезнь Шмалленберга - 819</c:v>
                </c:pt>
                <c:pt idx="11">
                  <c:v>Грипп птиц - 313</c:v>
                </c:pt>
                <c:pt idx="12">
                  <c:v>Бруцеллез - 4</c:v>
                </c:pt>
                <c:pt idx="13">
                  <c:v>Ящур - 5389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212</c:v>
                </c:pt>
                <c:pt idx="1">
                  <c:v>40</c:v>
                </c:pt>
                <c:pt idx="2">
                  <c:v>7646</c:v>
                </c:pt>
                <c:pt idx="3">
                  <c:v>3</c:v>
                </c:pt>
                <c:pt idx="4">
                  <c:v>433</c:v>
                </c:pt>
                <c:pt idx="5">
                  <c:v>721</c:v>
                </c:pt>
                <c:pt idx="6">
                  <c:v>1935</c:v>
                </c:pt>
                <c:pt idx="7">
                  <c:v>77</c:v>
                </c:pt>
                <c:pt idx="8">
                  <c:v>22</c:v>
                </c:pt>
                <c:pt idx="9">
                  <c:v>98</c:v>
                </c:pt>
                <c:pt idx="10">
                  <c:v>819</c:v>
                </c:pt>
                <c:pt idx="11">
                  <c:v>313</c:v>
                </c:pt>
                <c:pt idx="12">
                  <c:v>4</c:v>
                </c:pt>
                <c:pt idx="13">
                  <c:v>5389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88313858883555"/>
          <c:y val="3.0636166466007458E-2"/>
          <c:w val="0.38964804750372961"/>
          <c:h val="0.9634012943067608"/>
        </c:manualLayout>
      </c:layout>
      <c:overlay val="0"/>
      <c:spPr>
        <a:ln>
          <a:noFill/>
        </a:ln>
      </c:spPr>
      <c:txPr>
        <a:bodyPr/>
        <a:lstStyle/>
        <a:p>
          <a:pPr>
            <a:defRPr sz="1350" b="1" i="1" baseline="-60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98408526544494"/>
          <c:y val="5.3207575184409439E-2"/>
          <c:w val="0.80938629138921148"/>
          <c:h val="0.45030593434570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ФГБУ "ВНИИЗЖ"</c:v>
                </c:pt>
                <c:pt idx="1">
                  <c:v>ФГБУ "Орловский РЦ"</c:v>
                </c:pt>
                <c:pt idx="2">
                  <c:v>ФГБУ "Белгородская МВЛ"</c:v>
                </c:pt>
                <c:pt idx="3">
                  <c:v>ФГБУ "Брянская МВЛ"</c:v>
                </c:pt>
                <c:pt idx="4">
                  <c:v>ФГБУ "Приморская МВЛ"</c:v>
                </c:pt>
                <c:pt idx="5">
                  <c:v>ФГБУ "Саратовская МВЛ"</c:v>
                </c:pt>
                <c:pt idx="6">
                  <c:v>ФГБУ "Новосибирская МВЛ"</c:v>
                </c:pt>
                <c:pt idx="7">
                  <c:v>ФГБУ "Краснодарская МВЛ"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30.4</c:v>
                </c:pt>
                <c:pt idx="1">
                  <c:v>10.8</c:v>
                </c:pt>
                <c:pt idx="2">
                  <c:v>10.4</c:v>
                </c:pt>
                <c:pt idx="3">
                  <c:v>6.8</c:v>
                </c:pt>
                <c:pt idx="4">
                  <c:v>0.30000000000000016</c:v>
                </c:pt>
                <c:pt idx="5">
                  <c:v>0.2</c:v>
                </c:pt>
                <c:pt idx="6">
                  <c:v>0.05</c:v>
                </c:pt>
                <c:pt idx="7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147720"/>
        <c:axId val="119152200"/>
      </c:barChart>
      <c:catAx>
        <c:axId val="119147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 i="1" baseline="-2000"/>
            </a:pPr>
            <a:endParaRPr lang="ru-RU"/>
          </a:p>
        </c:txPr>
        <c:crossAx val="119152200"/>
        <c:crosses val="autoZero"/>
        <c:auto val="1"/>
        <c:lblAlgn val="ctr"/>
        <c:lblOffset val="100"/>
        <c:noMultiLvlLbl val="0"/>
      </c:catAx>
      <c:valAx>
        <c:axId val="119152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147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71395830570799"/>
          <c:y val="3.4173397396483444E-2"/>
          <c:w val="0.7326840476506199"/>
          <c:h val="0.5299480321015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ФГБУ "Белгородская МВЛ"</c:v>
                </c:pt>
                <c:pt idx="1">
                  <c:v>ФГБУ "Ленинградская МВЛ"</c:v>
                </c:pt>
                <c:pt idx="2">
                  <c:v>ФГБУ "Тверская МВЛ"</c:v>
                </c:pt>
                <c:pt idx="3">
                  <c:v>ФГБУ "ВНИИЗЖ"</c:v>
                </c:pt>
                <c:pt idx="4">
                  <c:v>ФГБУ "Орловский РЦ"</c:v>
                </c:pt>
                <c:pt idx="5">
                  <c:v>ФГБУ "Саратовская МВЛ"</c:v>
                </c:pt>
                <c:pt idx="6">
                  <c:v>ФГБУ "Челябинская МВЛ"</c:v>
                </c:pt>
                <c:pt idx="7">
                  <c:v>ФГБУ "Магаданская МВЛ"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41.3</c:v>
                </c:pt>
                <c:pt idx="1">
                  <c:v>12.6</c:v>
                </c:pt>
                <c:pt idx="2">
                  <c:v>3.8</c:v>
                </c:pt>
                <c:pt idx="3">
                  <c:v>3.4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43192"/>
        <c:axId val="119243576"/>
      </c:barChart>
      <c:catAx>
        <c:axId val="119243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lang="ru-RU" sz="1600" b="1" i="1" baseline="-4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pPr>
            <a:endParaRPr lang="ru-RU"/>
          </a:p>
        </c:txPr>
        <c:crossAx val="119243576"/>
        <c:crosses val="autoZero"/>
        <c:auto val="1"/>
        <c:lblAlgn val="ctr"/>
        <c:lblOffset val="100"/>
        <c:noMultiLvlLbl val="0"/>
      </c:catAx>
      <c:valAx>
        <c:axId val="119243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243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11758894155433"/>
          <c:y val="0.11720079347908713"/>
          <c:w val="0.84622269516856974"/>
          <c:h val="0.530944661119525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5 месяцев 2013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0" baseline="-60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ФГБУ "Сахалинская МВЛ"</c:v>
                </c:pt>
                <c:pt idx="1">
                  <c:v>ФГБУ "Орловский РЦ"</c:v>
                </c:pt>
                <c:pt idx="2">
                  <c:v>ФГБУ "Камчатская МВЛ"</c:v>
                </c:pt>
                <c:pt idx="3">
                  <c:v>ФГБУ "Ленинградская МВЛ"</c:v>
                </c:pt>
                <c:pt idx="4">
                  <c:v>ФГБУ "Брянская МВЛ"</c:v>
                </c:pt>
                <c:pt idx="5">
                  <c:v>ФГБУ "Челябинская МВЛ"</c:v>
                </c:pt>
                <c:pt idx="6">
                  <c:v>ФГБУ "Тульская МВЛ"</c:v>
                </c:pt>
                <c:pt idx="7">
                  <c:v>ФГБУ "Приморская МВЛ"</c:v>
                </c:pt>
                <c:pt idx="8">
                  <c:v>ФГБУ "Новосибирская МВЛ"</c:v>
                </c:pt>
                <c:pt idx="9">
                  <c:v>ФГБУ "Саратовская МВЛ"</c:v>
                </c:pt>
                <c:pt idx="10">
                  <c:v>ФГБУ "Тверская МВЛ"</c:v>
                </c:pt>
                <c:pt idx="11">
                  <c:v>ФГБУ "Татарская МВЛ"</c:v>
                </c:pt>
                <c:pt idx="12">
                  <c:v>ФГБУ "Ставропольская МВЛ"</c:v>
                </c:pt>
                <c:pt idx="13">
                  <c:v>ФГБУ "Калининградская МВЛ"</c:v>
                </c:pt>
                <c:pt idx="14">
                  <c:v>ФГБУ "Краснодарская МВЛ"</c:v>
                </c:pt>
                <c:pt idx="15">
                  <c:v>ФГБУ "Белгородская МВЛ"</c:v>
                </c:pt>
                <c:pt idx="16">
                  <c:v>ФГБУ "Оренбургский РЦ"</c:v>
                </c:pt>
                <c:pt idx="17">
                  <c:v>ФГБУ "НЦБРП"</c:v>
                </c:pt>
                <c:pt idx="18">
                  <c:v>ФГБУ "ВГНКИ"</c:v>
                </c:pt>
                <c:pt idx="19">
                  <c:v>ФГБУ "ВНИИЗЖ"</c:v>
                </c:pt>
                <c:pt idx="20">
                  <c:v>ФГБУ "Магаданская МВЛ"</c:v>
                </c:pt>
                <c:pt idx="21">
                  <c:v>ФГБУ "Кемеровская МВЛ"</c:v>
                </c:pt>
                <c:pt idx="22">
                  <c:v>ФГБУ "Иркутская МВЛ"</c:v>
                </c:pt>
                <c:pt idx="23">
                  <c:v>ФГБУ "ЦНМВЛ"</c:v>
                </c:pt>
              </c:strCache>
            </c:strRef>
          </c:cat>
          <c:val>
            <c:numRef>
              <c:f>Лист1!$B$2:$B$25</c:f>
              <c:numCache>
                <c:formatCode>General</c:formatCode>
                <c:ptCount val="24"/>
                <c:pt idx="0">
                  <c:v>84.3</c:v>
                </c:pt>
                <c:pt idx="1">
                  <c:v>59.7</c:v>
                </c:pt>
                <c:pt idx="2">
                  <c:v>55.3</c:v>
                </c:pt>
                <c:pt idx="3">
                  <c:v>46.3</c:v>
                </c:pt>
                <c:pt idx="4">
                  <c:v>45.6</c:v>
                </c:pt>
                <c:pt idx="5">
                  <c:v>43</c:v>
                </c:pt>
                <c:pt idx="6">
                  <c:v>40.700000000000003</c:v>
                </c:pt>
                <c:pt idx="7">
                  <c:v>40</c:v>
                </c:pt>
                <c:pt idx="8">
                  <c:v>37</c:v>
                </c:pt>
                <c:pt idx="9">
                  <c:v>36.9</c:v>
                </c:pt>
                <c:pt idx="10">
                  <c:v>36.300000000000011</c:v>
                </c:pt>
                <c:pt idx="11">
                  <c:v>35.5</c:v>
                </c:pt>
                <c:pt idx="12">
                  <c:v>35.4</c:v>
                </c:pt>
                <c:pt idx="13">
                  <c:v>33</c:v>
                </c:pt>
                <c:pt idx="14">
                  <c:v>30.2</c:v>
                </c:pt>
                <c:pt idx="15">
                  <c:v>26.5</c:v>
                </c:pt>
                <c:pt idx="16">
                  <c:v>24.1</c:v>
                </c:pt>
                <c:pt idx="17">
                  <c:v>22.4</c:v>
                </c:pt>
                <c:pt idx="18">
                  <c:v>18.7</c:v>
                </c:pt>
                <c:pt idx="19">
                  <c:v>17.5</c:v>
                </c:pt>
                <c:pt idx="20">
                  <c:v>11.6</c:v>
                </c:pt>
                <c:pt idx="21">
                  <c:v>10.200000000000001</c:v>
                </c:pt>
                <c:pt idx="22">
                  <c:v>7.5</c:v>
                </c:pt>
                <c:pt idx="23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779264"/>
        <c:axId val="119779648"/>
      </c:barChart>
      <c:catAx>
        <c:axId val="119779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ru-RU" sz="1300" baseline="0"/>
            </a:pPr>
            <a:endParaRPr lang="ru-RU"/>
          </a:p>
        </c:txPr>
        <c:crossAx val="119779648"/>
        <c:crosses val="autoZero"/>
        <c:auto val="1"/>
        <c:lblAlgn val="ctr"/>
        <c:lblOffset val="100"/>
        <c:noMultiLvlLbl val="0"/>
      </c:catAx>
      <c:valAx>
        <c:axId val="119779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9779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5 месяцев 2013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6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ФГБУ "Сахалинская МВЛ"</c:v>
                </c:pt>
                <c:pt idx="1">
                  <c:v>ФГБУ "Орловский РЦ"</c:v>
                </c:pt>
                <c:pt idx="2">
                  <c:v>ФГБУ "Камчатская МВЛ"</c:v>
                </c:pt>
                <c:pt idx="3">
                  <c:v>ФГБУ "Ленинградская МВЛ"</c:v>
                </c:pt>
                <c:pt idx="4">
                  <c:v>ФГБУ "Брянская МВЛ"</c:v>
                </c:pt>
                <c:pt idx="5">
                  <c:v>ФГБУ "Челябинская МВЛ"</c:v>
                </c:pt>
                <c:pt idx="6">
                  <c:v>ФГБУ "Тульская МВЛ"</c:v>
                </c:pt>
                <c:pt idx="7">
                  <c:v>ФГБУ "Приморская МВЛ"</c:v>
                </c:pt>
                <c:pt idx="8">
                  <c:v>ФГБУ "Новосибирская МВЛ"</c:v>
                </c:pt>
                <c:pt idx="9">
                  <c:v>ФГБУ "Саратовская МВЛ"</c:v>
                </c:pt>
                <c:pt idx="10">
                  <c:v>ФГБУ "Тверская МВЛ"</c:v>
                </c:pt>
                <c:pt idx="11">
                  <c:v>ФГБУ "Татарская МВЛ"</c:v>
                </c:pt>
                <c:pt idx="12">
                  <c:v>ФГБУ "Ставропольская МВЛ"</c:v>
                </c:pt>
                <c:pt idx="13">
                  <c:v>ФГБУ "Калининградская МВЛ"</c:v>
                </c:pt>
                <c:pt idx="14">
                  <c:v>ФГБУ "Краснодарская МВЛ"</c:v>
                </c:pt>
                <c:pt idx="15">
                  <c:v>ФГБУ "Белгородская МВЛ"</c:v>
                </c:pt>
                <c:pt idx="16">
                  <c:v>ФГБУ "Оренбургский РЦ"</c:v>
                </c:pt>
                <c:pt idx="17">
                  <c:v>ФГБУ "НЦБРП"</c:v>
                </c:pt>
                <c:pt idx="18">
                  <c:v>ФГБУ "ВГНКИ"</c:v>
                </c:pt>
                <c:pt idx="19">
                  <c:v>ФГБУ "ВНИИЗЖ"</c:v>
                </c:pt>
                <c:pt idx="20">
                  <c:v>ФГБУ "Магаданская МВЛ"</c:v>
                </c:pt>
                <c:pt idx="21">
                  <c:v>ФГБУ "Кемеровская МВЛ"</c:v>
                </c:pt>
                <c:pt idx="22">
                  <c:v>ФГБУ "Иркутская МВЛ"</c:v>
                </c:pt>
                <c:pt idx="23">
                  <c:v>ФГБУ "ЦНМВЛ"</c:v>
                </c:pt>
              </c:strCache>
            </c:strRef>
          </c:cat>
          <c:val>
            <c:numRef>
              <c:f>Лист1!$B$2:$B$25</c:f>
              <c:numCache>
                <c:formatCode>General</c:formatCode>
                <c:ptCount val="24"/>
                <c:pt idx="0">
                  <c:v>84.3</c:v>
                </c:pt>
                <c:pt idx="1">
                  <c:v>59.7</c:v>
                </c:pt>
                <c:pt idx="2">
                  <c:v>55.3</c:v>
                </c:pt>
                <c:pt idx="3">
                  <c:v>46.3</c:v>
                </c:pt>
                <c:pt idx="4">
                  <c:v>45.6</c:v>
                </c:pt>
                <c:pt idx="5">
                  <c:v>43</c:v>
                </c:pt>
                <c:pt idx="6">
                  <c:v>40.700000000000003</c:v>
                </c:pt>
                <c:pt idx="7">
                  <c:v>40</c:v>
                </c:pt>
                <c:pt idx="8">
                  <c:v>37</c:v>
                </c:pt>
                <c:pt idx="9">
                  <c:v>36.9</c:v>
                </c:pt>
                <c:pt idx="10">
                  <c:v>36.300000000000011</c:v>
                </c:pt>
                <c:pt idx="11">
                  <c:v>35.5</c:v>
                </c:pt>
                <c:pt idx="12">
                  <c:v>35.4</c:v>
                </c:pt>
                <c:pt idx="13">
                  <c:v>33</c:v>
                </c:pt>
                <c:pt idx="14">
                  <c:v>30.2</c:v>
                </c:pt>
                <c:pt idx="15">
                  <c:v>26.5</c:v>
                </c:pt>
                <c:pt idx="16">
                  <c:v>24.1</c:v>
                </c:pt>
                <c:pt idx="17">
                  <c:v>22.4</c:v>
                </c:pt>
                <c:pt idx="18">
                  <c:v>18.7</c:v>
                </c:pt>
                <c:pt idx="19">
                  <c:v>17.5</c:v>
                </c:pt>
                <c:pt idx="20">
                  <c:v>11.6</c:v>
                </c:pt>
                <c:pt idx="21">
                  <c:v>10.200000000000001</c:v>
                </c:pt>
                <c:pt idx="22">
                  <c:v>7.5</c:v>
                </c:pt>
                <c:pt idx="23">
                  <c:v>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5 месяцев 2012 г.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-14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ФГБУ "Сахалинская МВЛ"</c:v>
                </c:pt>
                <c:pt idx="1">
                  <c:v>ФГБУ "Орловский РЦ"</c:v>
                </c:pt>
                <c:pt idx="2">
                  <c:v>ФГБУ "Камчатская МВЛ"</c:v>
                </c:pt>
                <c:pt idx="3">
                  <c:v>ФГБУ "Ленинградская МВЛ"</c:v>
                </c:pt>
                <c:pt idx="4">
                  <c:v>ФГБУ "Брянская МВЛ"</c:v>
                </c:pt>
                <c:pt idx="5">
                  <c:v>ФГБУ "Челябинская МВЛ"</c:v>
                </c:pt>
                <c:pt idx="6">
                  <c:v>ФГБУ "Тульская МВЛ"</c:v>
                </c:pt>
                <c:pt idx="7">
                  <c:v>ФГБУ "Приморская МВЛ"</c:v>
                </c:pt>
                <c:pt idx="8">
                  <c:v>ФГБУ "Новосибирская МВЛ"</c:v>
                </c:pt>
                <c:pt idx="9">
                  <c:v>ФГБУ "Саратовская МВЛ"</c:v>
                </c:pt>
                <c:pt idx="10">
                  <c:v>ФГБУ "Тверская МВЛ"</c:v>
                </c:pt>
                <c:pt idx="11">
                  <c:v>ФГБУ "Татарская МВЛ"</c:v>
                </c:pt>
                <c:pt idx="12">
                  <c:v>ФГБУ "Ставропольская МВЛ"</c:v>
                </c:pt>
                <c:pt idx="13">
                  <c:v>ФГБУ "Калининградская МВЛ"</c:v>
                </c:pt>
                <c:pt idx="14">
                  <c:v>ФГБУ "Краснодарская МВЛ"</c:v>
                </c:pt>
                <c:pt idx="15">
                  <c:v>ФГБУ "Белгородская МВЛ"</c:v>
                </c:pt>
                <c:pt idx="16">
                  <c:v>ФГБУ "Оренбургский РЦ"</c:v>
                </c:pt>
                <c:pt idx="17">
                  <c:v>ФГБУ "НЦБРП"</c:v>
                </c:pt>
                <c:pt idx="18">
                  <c:v>ФГБУ "ВГНКИ"</c:v>
                </c:pt>
                <c:pt idx="19">
                  <c:v>ФГБУ "ВНИИЗЖ"</c:v>
                </c:pt>
                <c:pt idx="20">
                  <c:v>ФГБУ "Магаданская МВЛ"</c:v>
                </c:pt>
                <c:pt idx="21">
                  <c:v>ФГБУ "Кемеровская МВЛ"</c:v>
                </c:pt>
                <c:pt idx="22">
                  <c:v>ФГБУ "Иркутская МВЛ"</c:v>
                </c:pt>
                <c:pt idx="23">
                  <c:v>ФГБУ "ЦНМВЛ"</c:v>
                </c:pt>
              </c:strCache>
            </c:strRef>
          </c:cat>
          <c:val>
            <c:numRef>
              <c:f>Лист1!$C$2:$C$25</c:f>
              <c:numCache>
                <c:formatCode>General</c:formatCode>
                <c:ptCount val="24"/>
                <c:pt idx="0">
                  <c:v>34.200000000000003</c:v>
                </c:pt>
                <c:pt idx="1">
                  <c:v>23.4</c:v>
                </c:pt>
                <c:pt idx="2">
                  <c:v>5.3</c:v>
                </c:pt>
                <c:pt idx="3">
                  <c:v>47.5</c:v>
                </c:pt>
                <c:pt idx="4">
                  <c:v>4.9000000000000004</c:v>
                </c:pt>
                <c:pt idx="5">
                  <c:v>31.7</c:v>
                </c:pt>
                <c:pt idx="6">
                  <c:v>15.3</c:v>
                </c:pt>
                <c:pt idx="7">
                  <c:v>15.6</c:v>
                </c:pt>
                <c:pt idx="8">
                  <c:v>32.1</c:v>
                </c:pt>
                <c:pt idx="9">
                  <c:v>52.9</c:v>
                </c:pt>
                <c:pt idx="10">
                  <c:v>41.9</c:v>
                </c:pt>
                <c:pt idx="11">
                  <c:v>20.9</c:v>
                </c:pt>
                <c:pt idx="12">
                  <c:v>38.300000000000011</c:v>
                </c:pt>
                <c:pt idx="13">
                  <c:v>38.200000000000003</c:v>
                </c:pt>
                <c:pt idx="14">
                  <c:v>29.3</c:v>
                </c:pt>
                <c:pt idx="15">
                  <c:v>27.7</c:v>
                </c:pt>
                <c:pt idx="16">
                  <c:v>52.8</c:v>
                </c:pt>
                <c:pt idx="17">
                  <c:v>0</c:v>
                </c:pt>
                <c:pt idx="18">
                  <c:v>0</c:v>
                </c:pt>
                <c:pt idx="19">
                  <c:v>36.9</c:v>
                </c:pt>
                <c:pt idx="20">
                  <c:v>26.9</c:v>
                </c:pt>
                <c:pt idx="21">
                  <c:v>0</c:v>
                </c:pt>
                <c:pt idx="22">
                  <c:v>42.3</c:v>
                </c:pt>
                <c:pt idx="2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374840"/>
        <c:axId val="119375224"/>
      </c:barChart>
      <c:catAx>
        <c:axId val="119374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ru-RU" sz="1200"/>
            </a:pPr>
            <a:endParaRPr lang="ru-RU"/>
          </a:p>
        </c:txPr>
        <c:crossAx val="119375224"/>
        <c:crosses val="autoZero"/>
        <c:auto val="1"/>
        <c:lblAlgn val="ctr"/>
        <c:lblOffset val="100"/>
        <c:noMultiLvlLbl val="0"/>
      </c:catAx>
      <c:valAx>
        <c:axId val="119375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374840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 baseline="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aseline="0"/>
            </a:pPr>
            <a:endParaRPr lang="ru-RU"/>
          </a:p>
        </c:txPr>
      </c:legendEntry>
      <c:layout>
        <c:manualLayout>
          <c:xMode val="edge"/>
          <c:yMode val="edge"/>
          <c:x val="0.65994979248038266"/>
          <c:y val="9.1279408793350947E-2"/>
          <c:w val="0.26334624209939805"/>
          <c:h val="0.180209359515661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 </a:t>
            </a:r>
            <a:endParaRPr lang="ru-RU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 выполнения за 5 месяцев 2013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700" b="1" i="1" baseline="-4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Лист1!$A$2:$A$30</c:f>
              <c:strCache>
                <c:ptCount val="29"/>
                <c:pt idx="0">
                  <c:v>ФГБУ "Нижегородский РЦ"</c:v>
                </c:pt>
                <c:pt idx="1">
                  <c:v>ФГБУ "Оренбургский РЦ"</c:v>
                </c:pt>
                <c:pt idx="2">
                  <c:v>ФГБУ "Тульская МВЛ"</c:v>
                </c:pt>
                <c:pt idx="3">
                  <c:v>ФГБУ "Челябинская МВЛ"</c:v>
                </c:pt>
                <c:pt idx="4">
                  <c:v>ФГБУ "Ленинградская МВЛ"</c:v>
                </c:pt>
                <c:pt idx="5">
                  <c:v>ФГБУ "Брянская МВЛ"</c:v>
                </c:pt>
                <c:pt idx="6">
                  <c:v>ФГБУ "Орловский РЦ"</c:v>
                </c:pt>
                <c:pt idx="7">
                  <c:v>ФГБУ "ЦНПВРЛ"</c:v>
                </c:pt>
                <c:pt idx="8">
                  <c:v>ФГБУ "Ставропольская МВЛ"</c:v>
                </c:pt>
                <c:pt idx="9">
                  <c:v>ФГБУ "Белгородская МВЛ"</c:v>
                </c:pt>
                <c:pt idx="10">
                  <c:v>ФГБУ "Красноярский РЦ"</c:v>
                </c:pt>
                <c:pt idx="11">
                  <c:v>ФГБУ "Омcкий РЦ"</c:v>
                </c:pt>
                <c:pt idx="12">
                  <c:v>ФГБУ "Новосибирская МВЛ"</c:v>
                </c:pt>
                <c:pt idx="13">
                  <c:v>ФГБУ "Тверская МВЛ"</c:v>
                </c:pt>
                <c:pt idx="14">
                  <c:v>ФГБУ "Саратовская МВЛ"</c:v>
                </c:pt>
                <c:pt idx="15">
                  <c:v>ФГБУ "Приморская МВЛ"</c:v>
                </c:pt>
                <c:pt idx="16">
                  <c:v>ФГБУ "Калининградская МВЛ"</c:v>
                </c:pt>
                <c:pt idx="17">
                  <c:v>ФГБУ "ЦНМВЛ"</c:v>
                </c:pt>
                <c:pt idx="18">
                  <c:v>ФГБУ "Краснодарская МВЛ"</c:v>
                </c:pt>
                <c:pt idx="19">
                  <c:v>ФГБУ "ВГНКИ"</c:v>
                </c:pt>
                <c:pt idx="20">
                  <c:v>ФГБУ "Кемеровская МВЛ"</c:v>
                </c:pt>
                <c:pt idx="21">
                  <c:v>ФГБУ "Магаданская МВЛ"</c:v>
                </c:pt>
                <c:pt idx="22">
                  <c:v>ФГБУ "ВНИИЗЖ"</c:v>
                </c:pt>
                <c:pt idx="23">
                  <c:v>ФГБУ "Камчатская МВЛ"</c:v>
                </c:pt>
                <c:pt idx="24">
                  <c:v>ФГБУ "Ростовский РЦ"</c:v>
                </c:pt>
                <c:pt idx="25">
                  <c:v>ФГБУ "Сахалинская МВЛ"</c:v>
                </c:pt>
                <c:pt idx="26">
                  <c:v>ФГБУ "Иркутская МВЛ"</c:v>
                </c:pt>
                <c:pt idx="27">
                  <c:v>ФГБУ "НЦБРП"</c:v>
                </c:pt>
                <c:pt idx="28">
                  <c:v>ФГБУ "Татарская МВЛ"</c:v>
                </c:pt>
              </c:strCache>
            </c:strRef>
          </c:cat>
          <c:val>
            <c:numRef>
              <c:f>Лист1!$B$2:$B$30</c:f>
              <c:numCache>
                <c:formatCode>General</c:formatCode>
                <c:ptCount val="29"/>
                <c:pt idx="0">
                  <c:v>73.5</c:v>
                </c:pt>
                <c:pt idx="1">
                  <c:v>50.6</c:v>
                </c:pt>
                <c:pt idx="2">
                  <c:v>49.6</c:v>
                </c:pt>
                <c:pt idx="3">
                  <c:v>45.4</c:v>
                </c:pt>
                <c:pt idx="4">
                  <c:v>42.5</c:v>
                </c:pt>
                <c:pt idx="5">
                  <c:v>39.800000000000011</c:v>
                </c:pt>
                <c:pt idx="6">
                  <c:v>39.700000000000003</c:v>
                </c:pt>
                <c:pt idx="7">
                  <c:v>39.300000000000011</c:v>
                </c:pt>
                <c:pt idx="8">
                  <c:v>36.1</c:v>
                </c:pt>
                <c:pt idx="9">
                  <c:v>36</c:v>
                </c:pt>
                <c:pt idx="10">
                  <c:v>34.200000000000003</c:v>
                </c:pt>
                <c:pt idx="11">
                  <c:v>33.6</c:v>
                </c:pt>
                <c:pt idx="12">
                  <c:v>31.7</c:v>
                </c:pt>
                <c:pt idx="13">
                  <c:v>31.2</c:v>
                </c:pt>
                <c:pt idx="14">
                  <c:v>27.4</c:v>
                </c:pt>
                <c:pt idx="15">
                  <c:v>27.2</c:v>
                </c:pt>
                <c:pt idx="16">
                  <c:v>25.5</c:v>
                </c:pt>
                <c:pt idx="17">
                  <c:v>25.4</c:v>
                </c:pt>
                <c:pt idx="18">
                  <c:v>25.1</c:v>
                </c:pt>
                <c:pt idx="19">
                  <c:v>24.4</c:v>
                </c:pt>
                <c:pt idx="20">
                  <c:v>22.7</c:v>
                </c:pt>
                <c:pt idx="21">
                  <c:v>22.5</c:v>
                </c:pt>
                <c:pt idx="22">
                  <c:v>17.3</c:v>
                </c:pt>
                <c:pt idx="23">
                  <c:v>11.5</c:v>
                </c:pt>
                <c:pt idx="24">
                  <c:v>11</c:v>
                </c:pt>
                <c:pt idx="25">
                  <c:v>10.5</c:v>
                </c:pt>
                <c:pt idx="26">
                  <c:v>4.4000000000000004</c:v>
                </c:pt>
                <c:pt idx="27">
                  <c:v>4.4000000000000004</c:v>
                </c:pt>
                <c:pt idx="28">
                  <c:v>0.30000000000000004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61384"/>
        <c:axId val="105862560"/>
      </c:barChart>
      <c:catAx>
        <c:axId val="105861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ru-RU" sz="1400" baseline="-16000"/>
            </a:pPr>
            <a:endParaRPr lang="ru-RU"/>
          </a:p>
        </c:txPr>
        <c:crossAx val="105862560"/>
        <c:crosses val="autoZero"/>
        <c:auto val="1"/>
        <c:lblAlgn val="ctr"/>
        <c:lblOffset val="100"/>
        <c:noMultiLvlLbl val="0"/>
      </c:catAx>
      <c:valAx>
        <c:axId val="105862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8613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2525480540550691"/>
          <c:y val="0.2224508248971872"/>
          <c:w val="0.24934062045707467"/>
          <c:h val="0.114221595885074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 выполнения за 5 месяцев 2013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 baseline="8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Лист1!$A$2:$A$30</c:f>
              <c:strCache>
                <c:ptCount val="29"/>
                <c:pt idx="0">
                  <c:v>ФГБУ "Нижегородский РЦ"</c:v>
                </c:pt>
                <c:pt idx="1">
                  <c:v>ФГБУ "Оренбургский РЦ"</c:v>
                </c:pt>
                <c:pt idx="2">
                  <c:v>ФГБУ "Тульская МВЛ"</c:v>
                </c:pt>
                <c:pt idx="3">
                  <c:v>ФГБУ "Челябинская МВЛ"</c:v>
                </c:pt>
                <c:pt idx="4">
                  <c:v>ФГБУ "Ленинградская МВЛ"</c:v>
                </c:pt>
                <c:pt idx="5">
                  <c:v>ФГБУ "Брянская МВЛ"</c:v>
                </c:pt>
                <c:pt idx="6">
                  <c:v>ФГБУ "Орловский РЦ"</c:v>
                </c:pt>
                <c:pt idx="7">
                  <c:v>ФГБУ "ЦНПВРЛ"</c:v>
                </c:pt>
                <c:pt idx="8">
                  <c:v>ФГБУ "Ставропольская МВЛ"</c:v>
                </c:pt>
                <c:pt idx="9">
                  <c:v>ФГБУ "Белгородская МВЛ"</c:v>
                </c:pt>
                <c:pt idx="10">
                  <c:v>ФГБУ "Красноярский РЦ"</c:v>
                </c:pt>
                <c:pt idx="11">
                  <c:v>ФГБУ "Омчкий РЦ"</c:v>
                </c:pt>
                <c:pt idx="12">
                  <c:v>ФГБУ "Новосибирская МВЛ"</c:v>
                </c:pt>
                <c:pt idx="13">
                  <c:v>ФГБУ "Тверская МВЛ"</c:v>
                </c:pt>
                <c:pt idx="14">
                  <c:v>ФГБУ "Саратовская МВЛ"</c:v>
                </c:pt>
                <c:pt idx="15">
                  <c:v>ФГБУ "Приморская МВЛ"</c:v>
                </c:pt>
                <c:pt idx="16">
                  <c:v>ФГБУ "Калининградская МВЛ"</c:v>
                </c:pt>
                <c:pt idx="17">
                  <c:v>ФГБУ "ЦНМВЛ"</c:v>
                </c:pt>
                <c:pt idx="18">
                  <c:v>ФГБУ "Краснодарская МВЛ"</c:v>
                </c:pt>
                <c:pt idx="19">
                  <c:v>ФГБУ "ВГНКИ"</c:v>
                </c:pt>
                <c:pt idx="20">
                  <c:v>ФГБУ "Кемеровская МВЛ"</c:v>
                </c:pt>
                <c:pt idx="21">
                  <c:v>ФГБУ "Магаданская МВЛ"</c:v>
                </c:pt>
                <c:pt idx="22">
                  <c:v>ФГБУ "ВНИИЗЖ"</c:v>
                </c:pt>
                <c:pt idx="23">
                  <c:v>ФГБУ "Камчатская МВЛ"</c:v>
                </c:pt>
                <c:pt idx="24">
                  <c:v>ФГБУ "Ростовский РЦ"</c:v>
                </c:pt>
                <c:pt idx="25">
                  <c:v>ФГБУ "Сахалинская МВЛ"</c:v>
                </c:pt>
                <c:pt idx="26">
                  <c:v>ФГБУ "Иркутская МВЛ"</c:v>
                </c:pt>
                <c:pt idx="27">
                  <c:v>ФГБУ "НЦБРП"</c:v>
                </c:pt>
                <c:pt idx="28">
                  <c:v>ФГБУ "Татарская МВЛ"</c:v>
                </c:pt>
              </c:strCache>
            </c:strRef>
          </c:cat>
          <c:val>
            <c:numRef>
              <c:f>Лист1!$B$2:$B$30</c:f>
              <c:numCache>
                <c:formatCode>General</c:formatCode>
                <c:ptCount val="29"/>
                <c:pt idx="0">
                  <c:v>73.5</c:v>
                </c:pt>
                <c:pt idx="1">
                  <c:v>50.6</c:v>
                </c:pt>
                <c:pt idx="2">
                  <c:v>49.6</c:v>
                </c:pt>
                <c:pt idx="3">
                  <c:v>45.4</c:v>
                </c:pt>
                <c:pt idx="4">
                  <c:v>42.5</c:v>
                </c:pt>
                <c:pt idx="5">
                  <c:v>39.800000000000011</c:v>
                </c:pt>
                <c:pt idx="6">
                  <c:v>39.700000000000003</c:v>
                </c:pt>
                <c:pt idx="7">
                  <c:v>39.300000000000011</c:v>
                </c:pt>
                <c:pt idx="8">
                  <c:v>36.1</c:v>
                </c:pt>
                <c:pt idx="9">
                  <c:v>36</c:v>
                </c:pt>
                <c:pt idx="10">
                  <c:v>34.200000000000003</c:v>
                </c:pt>
                <c:pt idx="11">
                  <c:v>33.6</c:v>
                </c:pt>
                <c:pt idx="12">
                  <c:v>31.7</c:v>
                </c:pt>
                <c:pt idx="13">
                  <c:v>31.2</c:v>
                </c:pt>
                <c:pt idx="14">
                  <c:v>27.4</c:v>
                </c:pt>
                <c:pt idx="15">
                  <c:v>27.2</c:v>
                </c:pt>
                <c:pt idx="16">
                  <c:v>25.5</c:v>
                </c:pt>
                <c:pt idx="17">
                  <c:v>25.4</c:v>
                </c:pt>
                <c:pt idx="18">
                  <c:v>25.1</c:v>
                </c:pt>
                <c:pt idx="19">
                  <c:v>24.4</c:v>
                </c:pt>
                <c:pt idx="20">
                  <c:v>22.7</c:v>
                </c:pt>
                <c:pt idx="21">
                  <c:v>22.5</c:v>
                </c:pt>
                <c:pt idx="22">
                  <c:v>17.3</c:v>
                </c:pt>
                <c:pt idx="23">
                  <c:v>11.5</c:v>
                </c:pt>
                <c:pt idx="24">
                  <c:v>11</c:v>
                </c:pt>
                <c:pt idx="25">
                  <c:v>10.5</c:v>
                </c:pt>
                <c:pt idx="26">
                  <c:v>4.4000000000000004</c:v>
                </c:pt>
                <c:pt idx="27">
                  <c:v>4.4000000000000004</c:v>
                </c:pt>
                <c:pt idx="28">
                  <c:v>0.30000000000000004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 выполнения за 5 месяцев 2012 г.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 baseline="-10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Лист1!$A$2:$A$30</c:f>
              <c:strCache>
                <c:ptCount val="29"/>
                <c:pt idx="0">
                  <c:v>ФГБУ "Нижегородский РЦ"</c:v>
                </c:pt>
                <c:pt idx="1">
                  <c:v>ФГБУ "Оренбургский РЦ"</c:v>
                </c:pt>
                <c:pt idx="2">
                  <c:v>ФГБУ "Тульская МВЛ"</c:v>
                </c:pt>
                <c:pt idx="3">
                  <c:v>ФГБУ "Челябинская МВЛ"</c:v>
                </c:pt>
                <c:pt idx="4">
                  <c:v>ФГБУ "Ленинградская МВЛ"</c:v>
                </c:pt>
                <c:pt idx="5">
                  <c:v>ФГБУ "Брянская МВЛ"</c:v>
                </c:pt>
                <c:pt idx="6">
                  <c:v>ФГБУ "Орловский РЦ"</c:v>
                </c:pt>
                <c:pt idx="7">
                  <c:v>ФГБУ "ЦНПВРЛ"</c:v>
                </c:pt>
                <c:pt idx="8">
                  <c:v>ФГБУ "Ставропольская МВЛ"</c:v>
                </c:pt>
                <c:pt idx="9">
                  <c:v>ФГБУ "Белгородская МВЛ"</c:v>
                </c:pt>
                <c:pt idx="10">
                  <c:v>ФГБУ "Красноярский РЦ"</c:v>
                </c:pt>
                <c:pt idx="11">
                  <c:v>ФГБУ "Омчкий РЦ"</c:v>
                </c:pt>
                <c:pt idx="12">
                  <c:v>ФГБУ "Новосибирская МВЛ"</c:v>
                </c:pt>
                <c:pt idx="13">
                  <c:v>ФГБУ "Тверская МВЛ"</c:v>
                </c:pt>
                <c:pt idx="14">
                  <c:v>ФГБУ "Саратовская МВЛ"</c:v>
                </c:pt>
                <c:pt idx="15">
                  <c:v>ФГБУ "Приморская МВЛ"</c:v>
                </c:pt>
                <c:pt idx="16">
                  <c:v>ФГБУ "Калининградская МВЛ"</c:v>
                </c:pt>
                <c:pt idx="17">
                  <c:v>ФГБУ "ЦНМВЛ"</c:v>
                </c:pt>
                <c:pt idx="18">
                  <c:v>ФГБУ "Краснодарская МВЛ"</c:v>
                </c:pt>
                <c:pt idx="19">
                  <c:v>ФГБУ "ВГНКИ"</c:v>
                </c:pt>
                <c:pt idx="20">
                  <c:v>ФГБУ "Кемеровская МВЛ"</c:v>
                </c:pt>
                <c:pt idx="21">
                  <c:v>ФГБУ "Магаданская МВЛ"</c:v>
                </c:pt>
                <c:pt idx="22">
                  <c:v>ФГБУ "ВНИИЗЖ"</c:v>
                </c:pt>
                <c:pt idx="23">
                  <c:v>ФГБУ "Камчатская МВЛ"</c:v>
                </c:pt>
                <c:pt idx="24">
                  <c:v>ФГБУ "Ростовский РЦ"</c:v>
                </c:pt>
                <c:pt idx="25">
                  <c:v>ФГБУ "Сахалинская МВЛ"</c:v>
                </c:pt>
                <c:pt idx="26">
                  <c:v>ФГБУ "Иркутская МВЛ"</c:v>
                </c:pt>
                <c:pt idx="27">
                  <c:v>ФГБУ "НЦБРП"</c:v>
                </c:pt>
                <c:pt idx="28">
                  <c:v>ФГБУ "Татарская МВЛ"</c:v>
                </c:pt>
              </c:strCache>
            </c:strRef>
          </c:cat>
          <c:val>
            <c:numRef>
              <c:f>Лист1!$C$2:$C$30</c:f>
              <c:numCache>
                <c:formatCode>General</c:formatCode>
                <c:ptCount val="29"/>
                <c:pt idx="0">
                  <c:v>66</c:v>
                </c:pt>
                <c:pt idx="1">
                  <c:v>19.8</c:v>
                </c:pt>
                <c:pt idx="2">
                  <c:v>37.700000000000003</c:v>
                </c:pt>
                <c:pt idx="3">
                  <c:v>44.1</c:v>
                </c:pt>
                <c:pt idx="4">
                  <c:v>19.100000000000001</c:v>
                </c:pt>
                <c:pt idx="5">
                  <c:v>17.899999999999999</c:v>
                </c:pt>
                <c:pt idx="6">
                  <c:v>24.2</c:v>
                </c:pt>
                <c:pt idx="7">
                  <c:v>23.3</c:v>
                </c:pt>
                <c:pt idx="8">
                  <c:v>35.6</c:v>
                </c:pt>
                <c:pt idx="9">
                  <c:v>14.9</c:v>
                </c:pt>
                <c:pt idx="10">
                  <c:v>48.1</c:v>
                </c:pt>
                <c:pt idx="11">
                  <c:v>44.4</c:v>
                </c:pt>
                <c:pt idx="12">
                  <c:v>24</c:v>
                </c:pt>
                <c:pt idx="13">
                  <c:v>38.300000000000011</c:v>
                </c:pt>
                <c:pt idx="14">
                  <c:v>37.700000000000003</c:v>
                </c:pt>
                <c:pt idx="15">
                  <c:v>35.200000000000003</c:v>
                </c:pt>
                <c:pt idx="16">
                  <c:v>29.9</c:v>
                </c:pt>
                <c:pt idx="17">
                  <c:v>36.300000000000011</c:v>
                </c:pt>
                <c:pt idx="18">
                  <c:v>26.8</c:v>
                </c:pt>
                <c:pt idx="19">
                  <c:v>32.9</c:v>
                </c:pt>
                <c:pt idx="20">
                  <c:v>41</c:v>
                </c:pt>
                <c:pt idx="21">
                  <c:v>16.600000000000001</c:v>
                </c:pt>
                <c:pt idx="22">
                  <c:v>43.9</c:v>
                </c:pt>
                <c:pt idx="23">
                  <c:v>44.5</c:v>
                </c:pt>
                <c:pt idx="24">
                  <c:v>40.300000000000011</c:v>
                </c:pt>
                <c:pt idx="25">
                  <c:v>54.8</c:v>
                </c:pt>
                <c:pt idx="26">
                  <c:v>32.1</c:v>
                </c:pt>
                <c:pt idx="27">
                  <c:v>48.5</c:v>
                </c:pt>
                <c:pt idx="28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63344"/>
        <c:axId val="105863736"/>
      </c:barChart>
      <c:catAx>
        <c:axId val="105863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ru-RU" sz="1400" baseline="-16000"/>
            </a:pPr>
            <a:endParaRPr lang="ru-RU"/>
          </a:p>
        </c:txPr>
        <c:crossAx val="105863736"/>
        <c:crosses val="autoZero"/>
        <c:auto val="1"/>
        <c:lblAlgn val="ctr"/>
        <c:lblOffset val="100"/>
        <c:noMultiLvlLbl val="0"/>
      </c:catAx>
      <c:valAx>
        <c:axId val="105863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86334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726972959288694E-2"/>
          <c:y val="4.9551225045722534E-2"/>
          <c:w val="0.92337087773489668"/>
          <c:h val="0.560554755019147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 выявляемости за 5 месяцев 2013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4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Лист1!$A$2:$A$30</c:f>
              <c:strCache>
                <c:ptCount val="29"/>
                <c:pt idx="0">
                  <c:v>ФГБУ "Оренбургский РЦ"</c:v>
                </c:pt>
                <c:pt idx="1">
                  <c:v>ФГБУ "Нижегородский РЦ"</c:v>
                </c:pt>
                <c:pt idx="2">
                  <c:v>ФГБУ "Сахалинская МВЛ"</c:v>
                </c:pt>
                <c:pt idx="3">
                  <c:v>ФГБУ ВГНКИ</c:v>
                </c:pt>
                <c:pt idx="4">
                  <c:v>ФГБУ НЦБРП</c:v>
                </c:pt>
                <c:pt idx="5">
                  <c:v>ФГБУ ВНИИЗЖ</c:v>
                </c:pt>
                <c:pt idx="6">
                  <c:v>ФГБУ "Ставропольская МВЛ"</c:v>
                </c:pt>
                <c:pt idx="7">
                  <c:v>ФГБУ "Челябинская МВЛ"</c:v>
                </c:pt>
                <c:pt idx="8">
                  <c:v>ФГБУ "Красноярский РЦ"</c:v>
                </c:pt>
                <c:pt idx="9">
                  <c:v>ФГБУ "Брянская МВЛ"</c:v>
                </c:pt>
                <c:pt idx="10">
                  <c:v>ФГБУ "Ростовский РЦ"</c:v>
                </c:pt>
                <c:pt idx="11">
                  <c:v>ФГБУ "Магаданская МВЛ"</c:v>
                </c:pt>
                <c:pt idx="12">
                  <c:v>ФГБУ "Омский РЦ"</c:v>
                </c:pt>
                <c:pt idx="13">
                  <c:v>ФГБУ "Приморская МВЛ"</c:v>
                </c:pt>
                <c:pt idx="14">
                  <c:v>ФГБУ ЦНПВРЛ</c:v>
                </c:pt>
                <c:pt idx="15">
                  <c:v>ФГБУ "Орловский РЦ"</c:v>
                </c:pt>
                <c:pt idx="16">
                  <c:v>ФГБУ "Тверская МВЛ"</c:v>
                </c:pt>
                <c:pt idx="17">
                  <c:v>ФГБУ "Иркутская МВЛ"</c:v>
                </c:pt>
                <c:pt idx="18">
                  <c:v>ФГБУ "Краснодарская МВЛ"</c:v>
                </c:pt>
                <c:pt idx="19">
                  <c:v>ФГБУ ЦНМВЛ</c:v>
                </c:pt>
                <c:pt idx="20">
                  <c:v>ФГБУ "Калининградская МВЛ"</c:v>
                </c:pt>
                <c:pt idx="21">
                  <c:v>ФГБУ "Камчатская МВЛ"</c:v>
                </c:pt>
                <c:pt idx="22">
                  <c:v>ФГБУ "Белгородская МВЛ"</c:v>
                </c:pt>
                <c:pt idx="23">
                  <c:v>ФГБУ "Ленинградская МВЛ"</c:v>
                </c:pt>
                <c:pt idx="24">
                  <c:v>ФГБУ "Новосибирская МВЛ"</c:v>
                </c:pt>
                <c:pt idx="25">
                  <c:v>ФГБУ "Тульская МВЛ"</c:v>
                </c:pt>
                <c:pt idx="26">
                  <c:v>ФГБУ "Татарская МВЛ"</c:v>
                </c:pt>
                <c:pt idx="27">
                  <c:v>ФГБУ "Кемеровская МВЛ"</c:v>
                </c:pt>
                <c:pt idx="28">
                  <c:v>ФГБУ "Саратовская МВЛ"</c:v>
                </c:pt>
              </c:strCache>
            </c:strRef>
          </c:cat>
          <c:val>
            <c:numRef>
              <c:f>Лист1!$B$2:$B$30</c:f>
              <c:numCache>
                <c:formatCode>General</c:formatCode>
                <c:ptCount val="29"/>
                <c:pt idx="0">
                  <c:v>6.5</c:v>
                </c:pt>
                <c:pt idx="1">
                  <c:v>3.2</c:v>
                </c:pt>
                <c:pt idx="2">
                  <c:v>2.9</c:v>
                </c:pt>
                <c:pt idx="3">
                  <c:v>2.7</c:v>
                </c:pt>
                <c:pt idx="4">
                  <c:v>2.5</c:v>
                </c:pt>
                <c:pt idx="5">
                  <c:v>2.2999999999999998</c:v>
                </c:pt>
                <c:pt idx="6">
                  <c:v>2.1</c:v>
                </c:pt>
                <c:pt idx="7">
                  <c:v>2.1</c:v>
                </c:pt>
                <c:pt idx="8">
                  <c:v>2</c:v>
                </c:pt>
                <c:pt idx="9">
                  <c:v>1.8</c:v>
                </c:pt>
                <c:pt idx="10">
                  <c:v>1.6</c:v>
                </c:pt>
                <c:pt idx="11">
                  <c:v>1.5</c:v>
                </c:pt>
                <c:pt idx="12">
                  <c:v>1.5</c:v>
                </c:pt>
                <c:pt idx="13">
                  <c:v>1.2</c:v>
                </c:pt>
                <c:pt idx="14">
                  <c:v>1.2</c:v>
                </c:pt>
                <c:pt idx="15">
                  <c:v>1.1000000000000001</c:v>
                </c:pt>
                <c:pt idx="16">
                  <c:v>1.1000000000000001</c:v>
                </c:pt>
                <c:pt idx="17">
                  <c:v>0.9</c:v>
                </c:pt>
                <c:pt idx="18">
                  <c:v>0.8</c:v>
                </c:pt>
                <c:pt idx="19">
                  <c:v>0.60000000000000009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0.4</c:v>
                </c:pt>
                <c:pt idx="24">
                  <c:v>0.30000000000000004</c:v>
                </c:pt>
                <c:pt idx="25">
                  <c:v>0.30000000000000004</c:v>
                </c:pt>
                <c:pt idx="26">
                  <c:v>0.2</c:v>
                </c:pt>
                <c:pt idx="27">
                  <c:v>0.1</c:v>
                </c:pt>
                <c:pt idx="28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 выявляемости за 5 месяцев 2012 г.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-16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Лист1!$A$2:$A$30</c:f>
              <c:strCache>
                <c:ptCount val="29"/>
                <c:pt idx="0">
                  <c:v>ФГБУ "Оренбургский РЦ"</c:v>
                </c:pt>
                <c:pt idx="1">
                  <c:v>ФГБУ "Нижегородский РЦ"</c:v>
                </c:pt>
                <c:pt idx="2">
                  <c:v>ФГБУ "Сахалинская МВЛ"</c:v>
                </c:pt>
                <c:pt idx="3">
                  <c:v>ФГБУ ВГНКИ</c:v>
                </c:pt>
                <c:pt idx="4">
                  <c:v>ФГБУ НЦБРП</c:v>
                </c:pt>
                <c:pt idx="5">
                  <c:v>ФГБУ ВНИИЗЖ</c:v>
                </c:pt>
                <c:pt idx="6">
                  <c:v>ФГБУ "Ставропольская МВЛ"</c:v>
                </c:pt>
                <c:pt idx="7">
                  <c:v>ФГБУ "Челябинская МВЛ"</c:v>
                </c:pt>
                <c:pt idx="8">
                  <c:v>ФГБУ "Красноярский РЦ"</c:v>
                </c:pt>
                <c:pt idx="9">
                  <c:v>ФГБУ "Брянская МВЛ"</c:v>
                </c:pt>
                <c:pt idx="10">
                  <c:v>ФГБУ "Ростовский РЦ"</c:v>
                </c:pt>
                <c:pt idx="11">
                  <c:v>ФГБУ "Магаданская МВЛ"</c:v>
                </c:pt>
                <c:pt idx="12">
                  <c:v>ФГБУ "Омский РЦ"</c:v>
                </c:pt>
                <c:pt idx="13">
                  <c:v>ФГБУ "Приморская МВЛ"</c:v>
                </c:pt>
                <c:pt idx="14">
                  <c:v>ФГБУ ЦНПВРЛ</c:v>
                </c:pt>
                <c:pt idx="15">
                  <c:v>ФГБУ "Орловский РЦ"</c:v>
                </c:pt>
                <c:pt idx="16">
                  <c:v>ФГБУ "Тверская МВЛ"</c:v>
                </c:pt>
                <c:pt idx="17">
                  <c:v>ФГБУ "Иркутская МВЛ"</c:v>
                </c:pt>
                <c:pt idx="18">
                  <c:v>ФГБУ "Краснодарская МВЛ"</c:v>
                </c:pt>
                <c:pt idx="19">
                  <c:v>ФГБУ ЦНМВЛ</c:v>
                </c:pt>
                <c:pt idx="20">
                  <c:v>ФГБУ "Калининградская МВЛ"</c:v>
                </c:pt>
                <c:pt idx="21">
                  <c:v>ФГБУ "Камчатская МВЛ"</c:v>
                </c:pt>
                <c:pt idx="22">
                  <c:v>ФГБУ "Белгородская МВЛ"</c:v>
                </c:pt>
                <c:pt idx="23">
                  <c:v>ФГБУ "Ленинградская МВЛ"</c:v>
                </c:pt>
                <c:pt idx="24">
                  <c:v>ФГБУ "Новосибирская МВЛ"</c:v>
                </c:pt>
                <c:pt idx="25">
                  <c:v>ФГБУ "Тульская МВЛ"</c:v>
                </c:pt>
                <c:pt idx="26">
                  <c:v>ФГБУ "Татарская МВЛ"</c:v>
                </c:pt>
                <c:pt idx="27">
                  <c:v>ФГБУ "Кемеровская МВЛ"</c:v>
                </c:pt>
                <c:pt idx="28">
                  <c:v>ФГБУ "Саратовская МВЛ"</c:v>
                </c:pt>
              </c:strCache>
            </c:strRef>
          </c:cat>
          <c:val>
            <c:numRef>
              <c:f>Лист1!$C$2:$C$30</c:f>
              <c:numCache>
                <c:formatCode>General</c:formatCode>
                <c:ptCount val="29"/>
                <c:pt idx="0">
                  <c:v>0.9</c:v>
                </c:pt>
                <c:pt idx="1">
                  <c:v>1</c:v>
                </c:pt>
                <c:pt idx="2">
                  <c:v>0</c:v>
                </c:pt>
                <c:pt idx="3">
                  <c:v>9.4</c:v>
                </c:pt>
                <c:pt idx="4">
                  <c:v>4</c:v>
                </c:pt>
                <c:pt idx="5">
                  <c:v>2.5</c:v>
                </c:pt>
                <c:pt idx="6">
                  <c:v>0.30000000000000004</c:v>
                </c:pt>
                <c:pt idx="7">
                  <c:v>1.7</c:v>
                </c:pt>
                <c:pt idx="8">
                  <c:v>0.2</c:v>
                </c:pt>
                <c:pt idx="9">
                  <c:v>1.3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4.4000000000000004</c:v>
                </c:pt>
                <c:pt idx="14">
                  <c:v>1.1000000000000001</c:v>
                </c:pt>
                <c:pt idx="15">
                  <c:v>0.9</c:v>
                </c:pt>
                <c:pt idx="16">
                  <c:v>1.4</c:v>
                </c:pt>
                <c:pt idx="17">
                  <c:v>1.8</c:v>
                </c:pt>
                <c:pt idx="18">
                  <c:v>1.8</c:v>
                </c:pt>
                <c:pt idx="19">
                  <c:v>0.8</c:v>
                </c:pt>
                <c:pt idx="20">
                  <c:v>0.1</c:v>
                </c:pt>
                <c:pt idx="21">
                  <c:v>0</c:v>
                </c:pt>
                <c:pt idx="22">
                  <c:v>1.7</c:v>
                </c:pt>
                <c:pt idx="23">
                  <c:v>1.8</c:v>
                </c:pt>
                <c:pt idx="24">
                  <c:v>1.6</c:v>
                </c:pt>
                <c:pt idx="25">
                  <c:v>1.8</c:v>
                </c:pt>
                <c:pt idx="26">
                  <c:v>0.5</c:v>
                </c:pt>
                <c:pt idx="27">
                  <c:v>0</c:v>
                </c:pt>
                <c:pt idx="28">
                  <c:v>0.60000000000000009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64520"/>
        <c:axId val="105864912"/>
      </c:barChart>
      <c:catAx>
        <c:axId val="105864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 i="0" baseline="-22000"/>
            </a:pPr>
            <a:endParaRPr lang="ru-RU"/>
          </a:p>
        </c:txPr>
        <c:crossAx val="105864912"/>
        <c:crosses val="autoZero"/>
        <c:auto val="1"/>
        <c:lblAlgn val="ctr"/>
        <c:lblOffset val="100"/>
        <c:noMultiLvlLbl val="0"/>
      </c:catAx>
      <c:valAx>
        <c:axId val="105864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864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2583735996784607"/>
          <c:y val="1.7837233140830105E-2"/>
          <c:w val="0.66055780913309781"/>
          <c:h val="0.149588374243878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862711731216882E-2"/>
          <c:y val="0.1000900362922638"/>
          <c:w val="0.91815217736229904"/>
          <c:h val="0.45437682850053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 выполнения за 5 месяцев 2013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6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Лист1!$A$2:$A$29</c:f>
              <c:strCache>
                <c:ptCount val="28"/>
                <c:pt idx="0">
                  <c:v>ФГБУ "Нижегородский РЦ"</c:v>
                </c:pt>
                <c:pt idx="1">
                  <c:v>ФГБУ "Оренбургский РЦ"</c:v>
                </c:pt>
                <c:pt idx="2">
                  <c:v>ФГБУ "Тульская МВЛ"</c:v>
                </c:pt>
                <c:pt idx="3">
                  <c:v>ФГБУ "Челябинская МВЛ"</c:v>
                </c:pt>
                <c:pt idx="4">
                  <c:v>ФГБУ "Ленинградская МВЛ"</c:v>
                </c:pt>
                <c:pt idx="5">
                  <c:v>ФГБУ "Брянская МВЛ"</c:v>
                </c:pt>
                <c:pt idx="6">
                  <c:v>ФГБУ "Орловский РЦ"</c:v>
                </c:pt>
                <c:pt idx="7">
                  <c:v>ФГБУ "Ставропольская МВЛ"</c:v>
                </c:pt>
                <c:pt idx="8">
                  <c:v>ФГБУ "Белгородская МВЛ"</c:v>
                </c:pt>
                <c:pt idx="9">
                  <c:v>ФГБУ "Красноярский РЦ"</c:v>
                </c:pt>
                <c:pt idx="10">
                  <c:v>ФГБУ "Омcкий РЦ"</c:v>
                </c:pt>
                <c:pt idx="11">
                  <c:v>ФГБУ "Новосибирская МВЛ"</c:v>
                </c:pt>
                <c:pt idx="12">
                  <c:v>ФГБУ "Тверская МВЛ"</c:v>
                </c:pt>
                <c:pt idx="13">
                  <c:v>ФГБУ "Саратовская МВЛ"</c:v>
                </c:pt>
                <c:pt idx="14">
                  <c:v>ФГБУ "Приморская МВЛ"</c:v>
                </c:pt>
                <c:pt idx="15">
                  <c:v>ФГБУ "Калининградская МВЛ"</c:v>
                </c:pt>
                <c:pt idx="16">
                  <c:v>ФГБУ "ЦНМВЛ"</c:v>
                </c:pt>
                <c:pt idx="17">
                  <c:v>ФГБУ "Краснодарская МВЛ"</c:v>
                </c:pt>
                <c:pt idx="18">
                  <c:v>ФГБУ "ВГНКИ"</c:v>
                </c:pt>
                <c:pt idx="19">
                  <c:v>ФГБУ "Кемеровская МВЛ"</c:v>
                </c:pt>
                <c:pt idx="20">
                  <c:v>ФГБУ "Магаданская МВЛ"</c:v>
                </c:pt>
                <c:pt idx="21">
                  <c:v>ФГБУ "ВНИИЗЖ"</c:v>
                </c:pt>
                <c:pt idx="22">
                  <c:v>ФГБУ "Камчатская МВЛ"</c:v>
                </c:pt>
                <c:pt idx="23">
                  <c:v>ФГБУ "Ростовский РЦ"</c:v>
                </c:pt>
                <c:pt idx="24">
                  <c:v>ФГБУ "Сахалинская МВЛ"</c:v>
                </c:pt>
                <c:pt idx="25">
                  <c:v>ФГБУ "Иркутская МВЛ"</c:v>
                </c:pt>
                <c:pt idx="26">
                  <c:v>ФГБУ "НЦБРП"</c:v>
                </c:pt>
                <c:pt idx="27">
                  <c:v>ФГБУ "Татарская МВЛ"</c:v>
                </c:pt>
              </c:strCache>
            </c:strRef>
          </c:cat>
          <c:val>
            <c:numRef>
              <c:f>Лист1!$B$2:$B$29</c:f>
              <c:numCache>
                <c:formatCode>General</c:formatCode>
                <c:ptCount val="28"/>
                <c:pt idx="0">
                  <c:v>73.5</c:v>
                </c:pt>
                <c:pt idx="1">
                  <c:v>50.6</c:v>
                </c:pt>
                <c:pt idx="2">
                  <c:v>49.6</c:v>
                </c:pt>
                <c:pt idx="3">
                  <c:v>45.4</c:v>
                </c:pt>
                <c:pt idx="4">
                  <c:v>42.5</c:v>
                </c:pt>
                <c:pt idx="5">
                  <c:v>39.800000000000011</c:v>
                </c:pt>
                <c:pt idx="6">
                  <c:v>39.700000000000003</c:v>
                </c:pt>
                <c:pt idx="7">
                  <c:v>36.1</c:v>
                </c:pt>
                <c:pt idx="8">
                  <c:v>36</c:v>
                </c:pt>
                <c:pt idx="9">
                  <c:v>34.200000000000003</c:v>
                </c:pt>
                <c:pt idx="10">
                  <c:v>33.6</c:v>
                </c:pt>
                <c:pt idx="11">
                  <c:v>31.7</c:v>
                </c:pt>
                <c:pt idx="12">
                  <c:v>31.2</c:v>
                </c:pt>
                <c:pt idx="13">
                  <c:v>27.4</c:v>
                </c:pt>
                <c:pt idx="14">
                  <c:v>27.2</c:v>
                </c:pt>
                <c:pt idx="15">
                  <c:v>25.5</c:v>
                </c:pt>
                <c:pt idx="16">
                  <c:v>25.4</c:v>
                </c:pt>
                <c:pt idx="17">
                  <c:v>25.1</c:v>
                </c:pt>
                <c:pt idx="18">
                  <c:v>24.4</c:v>
                </c:pt>
                <c:pt idx="19">
                  <c:v>22.7</c:v>
                </c:pt>
                <c:pt idx="20">
                  <c:v>22.5</c:v>
                </c:pt>
                <c:pt idx="21">
                  <c:v>17.3</c:v>
                </c:pt>
                <c:pt idx="22">
                  <c:v>11.5</c:v>
                </c:pt>
                <c:pt idx="23">
                  <c:v>11</c:v>
                </c:pt>
                <c:pt idx="24">
                  <c:v>10.5</c:v>
                </c:pt>
                <c:pt idx="25">
                  <c:v>4.4000000000000004</c:v>
                </c:pt>
                <c:pt idx="26">
                  <c:v>4.4000000000000004</c:v>
                </c:pt>
                <c:pt idx="27">
                  <c:v>0.30000000000000004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 выявляемости за 5 месяцев 2013 г.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 i="1" baseline="-10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Лист1!$A$2:$A$29</c:f>
              <c:strCache>
                <c:ptCount val="28"/>
                <c:pt idx="0">
                  <c:v>ФГБУ "Нижегородский РЦ"</c:v>
                </c:pt>
                <c:pt idx="1">
                  <c:v>ФГБУ "Оренбургский РЦ"</c:v>
                </c:pt>
                <c:pt idx="2">
                  <c:v>ФГБУ "Тульская МВЛ"</c:v>
                </c:pt>
                <c:pt idx="3">
                  <c:v>ФГБУ "Челябинская МВЛ"</c:v>
                </c:pt>
                <c:pt idx="4">
                  <c:v>ФГБУ "Ленинградская МВЛ"</c:v>
                </c:pt>
                <c:pt idx="5">
                  <c:v>ФГБУ "Брянская МВЛ"</c:v>
                </c:pt>
                <c:pt idx="6">
                  <c:v>ФГБУ "Орловский РЦ"</c:v>
                </c:pt>
                <c:pt idx="7">
                  <c:v>ФГБУ "Ставропольская МВЛ"</c:v>
                </c:pt>
                <c:pt idx="8">
                  <c:v>ФГБУ "Белгородская МВЛ"</c:v>
                </c:pt>
                <c:pt idx="9">
                  <c:v>ФГБУ "Красноярский РЦ"</c:v>
                </c:pt>
                <c:pt idx="10">
                  <c:v>ФГБУ "Омcкий РЦ"</c:v>
                </c:pt>
                <c:pt idx="11">
                  <c:v>ФГБУ "Новосибирская МВЛ"</c:v>
                </c:pt>
                <c:pt idx="12">
                  <c:v>ФГБУ "Тверская МВЛ"</c:v>
                </c:pt>
                <c:pt idx="13">
                  <c:v>ФГБУ "Саратовская МВЛ"</c:v>
                </c:pt>
                <c:pt idx="14">
                  <c:v>ФГБУ "Приморская МВЛ"</c:v>
                </c:pt>
                <c:pt idx="15">
                  <c:v>ФГБУ "Калининградская МВЛ"</c:v>
                </c:pt>
                <c:pt idx="16">
                  <c:v>ФГБУ "ЦНМВЛ"</c:v>
                </c:pt>
                <c:pt idx="17">
                  <c:v>ФГБУ "Краснодарская МВЛ"</c:v>
                </c:pt>
                <c:pt idx="18">
                  <c:v>ФГБУ "ВГНКИ"</c:v>
                </c:pt>
                <c:pt idx="19">
                  <c:v>ФГБУ "Кемеровская МВЛ"</c:v>
                </c:pt>
                <c:pt idx="20">
                  <c:v>ФГБУ "Магаданская МВЛ"</c:v>
                </c:pt>
                <c:pt idx="21">
                  <c:v>ФГБУ "ВНИИЗЖ"</c:v>
                </c:pt>
                <c:pt idx="22">
                  <c:v>ФГБУ "Камчатская МВЛ"</c:v>
                </c:pt>
                <c:pt idx="23">
                  <c:v>ФГБУ "Ростовский РЦ"</c:v>
                </c:pt>
                <c:pt idx="24">
                  <c:v>ФГБУ "Сахалинская МВЛ"</c:v>
                </c:pt>
                <c:pt idx="25">
                  <c:v>ФГБУ "Иркутская МВЛ"</c:v>
                </c:pt>
                <c:pt idx="26">
                  <c:v>ФГБУ "НЦБРП"</c:v>
                </c:pt>
                <c:pt idx="27">
                  <c:v>ФГБУ "Татарская МВЛ"</c:v>
                </c:pt>
              </c:strCache>
            </c:strRef>
          </c:cat>
          <c:val>
            <c:numRef>
              <c:f>Лист1!$C$2:$C$29</c:f>
              <c:numCache>
                <c:formatCode>General</c:formatCode>
                <c:ptCount val="28"/>
                <c:pt idx="0">
                  <c:v>3.2</c:v>
                </c:pt>
                <c:pt idx="1">
                  <c:v>6.5</c:v>
                </c:pt>
                <c:pt idx="2">
                  <c:v>0.30000000000000004</c:v>
                </c:pt>
                <c:pt idx="3">
                  <c:v>2.1</c:v>
                </c:pt>
                <c:pt idx="4">
                  <c:v>0.4</c:v>
                </c:pt>
                <c:pt idx="5">
                  <c:v>1.8</c:v>
                </c:pt>
                <c:pt idx="6">
                  <c:v>1.1000000000000001</c:v>
                </c:pt>
                <c:pt idx="7">
                  <c:v>2.1</c:v>
                </c:pt>
                <c:pt idx="8">
                  <c:v>0.5</c:v>
                </c:pt>
                <c:pt idx="9">
                  <c:v>2</c:v>
                </c:pt>
                <c:pt idx="10">
                  <c:v>1.5</c:v>
                </c:pt>
                <c:pt idx="11">
                  <c:v>0.30000000000000004</c:v>
                </c:pt>
                <c:pt idx="12">
                  <c:v>1.1000000000000001</c:v>
                </c:pt>
                <c:pt idx="13">
                  <c:v>0</c:v>
                </c:pt>
                <c:pt idx="14">
                  <c:v>1.2</c:v>
                </c:pt>
                <c:pt idx="15">
                  <c:v>0.5</c:v>
                </c:pt>
                <c:pt idx="16">
                  <c:v>0.60000000000000009</c:v>
                </c:pt>
                <c:pt idx="17">
                  <c:v>0.8</c:v>
                </c:pt>
                <c:pt idx="18">
                  <c:v>2.7</c:v>
                </c:pt>
                <c:pt idx="19">
                  <c:v>0.1</c:v>
                </c:pt>
                <c:pt idx="20">
                  <c:v>1.5</c:v>
                </c:pt>
                <c:pt idx="21">
                  <c:v>2.2999999999999998</c:v>
                </c:pt>
                <c:pt idx="22">
                  <c:v>0.5</c:v>
                </c:pt>
                <c:pt idx="23">
                  <c:v>1.6</c:v>
                </c:pt>
                <c:pt idx="24">
                  <c:v>2.9</c:v>
                </c:pt>
                <c:pt idx="25">
                  <c:v>0.9</c:v>
                </c:pt>
                <c:pt idx="26">
                  <c:v>2.5</c:v>
                </c:pt>
                <c:pt idx="27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65696"/>
        <c:axId val="105866088"/>
      </c:barChart>
      <c:catAx>
        <c:axId val="105865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 baseline="-18000"/>
            </a:pPr>
            <a:endParaRPr lang="ru-RU"/>
          </a:p>
        </c:txPr>
        <c:crossAx val="105866088"/>
        <c:crosses val="autoZero"/>
        <c:auto val="1"/>
        <c:lblAlgn val="ctr"/>
        <c:lblOffset val="100"/>
        <c:noMultiLvlLbl val="0"/>
      </c:catAx>
      <c:valAx>
        <c:axId val="105866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8656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6724642688967585"/>
          <c:y val="1.7837233140830105E-2"/>
          <c:w val="0.63275357311032432"/>
          <c:h val="0.149588374243878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происхождение продукции  за 5 меясяцев 2013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2000" b="1" i="1" baseline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Продукция РФ</c:v>
                </c:pt>
                <c:pt idx="1">
                  <c:v>Импортная продукция</c:v>
                </c:pt>
                <c:pt idx="2">
                  <c:v>Продукция ТС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48.7</c:v>
                </c:pt>
                <c:pt idx="1">
                  <c:v>43.5</c:v>
                </c:pt>
                <c:pt idx="2">
                  <c:v>7.8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происхождение продукции за 5 месяцев 2012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2000" b="1" i="1" baseline="-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Продукция РФ</c:v>
                </c:pt>
                <c:pt idx="1">
                  <c:v>Импортная продукция</c:v>
                </c:pt>
                <c:pt idx="2">
                  <c:v>Продукция ТС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58.4</c:v>
                </c:pt>
                <c:pt idx="1">
                  <c:v>39.5</c:v>
                </c:pt>
                <c:pt idx="2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66872"/>
        <c:axId val="119973840"/>
      </c:barChart>
      <c:catAx>
        <c:axId val="105866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 i="1" baseline="-16000"/>
            </a:pPr>
            <a:endParaRPr lang="ru-RU"/>
          </a:p>
        </c:txPr>
        <c:crossAx val="119973840"/>
        <c:crosses val="autoZero"/>
        <c:auto val="1"/>
        <c:lblAlgn val="ctr"/>
        <c:lblOffset val="100"/>
        <c:noMultiLvlLbl val="0"/>
      </c:catAx>
      <c:valAx>
        <c:axId val="119973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866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83426776609652"/>
          <c:y val="0.30271329597189867"/>
          <c:w val="0.32389178339332292"/>
          <c:h val="0.38862742959150165"/>
        </c:manualLayout>
      </c:layout>
      <c:overlay val="0"/>
      <c:txPr>
        <a:bodyPr/>
        <a:lstStyle/>
        <a:p>
          <a:pPr>
            <a:defRPr sz="1600" b="1" i="1" baseline="-4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выявляемость за 5 месяцев 2013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2000" b="1" i="1" baseline="4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Продукция РФ</c:v>
                </c:pt>
                <c:pt idx="1">
                  <c:v>Импортная продукция</c:v>
                </c:pt>
                <c:pt idx="2">
                  <c:v>Продукция ТС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0.2</c:v>
                </c:pt>
                <c:pt idx="1">
                  <c:v>0.60000000000000009</c:v>
                </c:pt>
                <c:pt idx="2">
                  <c:v>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выявляемость за 5 месяцев 2012 года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2000" b="1" i="1" baseline="-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Продукция РФ</c:v>
                </c:pt>
                <c:pt idx="1">
                  <c:v>Импортная продукция</c:v>
                </c:pt>
                <c:pt idx="2">
                  <c:v>Продукция ТС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1.9000000000000001</c:v>
                </c:pt>
                <c:pt idx="1">
                  <c:v>1.2</c:v>
                </c:pt>
                <c:pt idx="2">
                  <c:v>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974624"/>
        <c:axId val="119975016"/>
      </c:barChart>
      <c:catAx>
        <c:axId val="119974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 i="1" baseline="-4000"/>
            </a:pPr>
            <a:endParaRPr lang="ru-RU"/>
          </a:p>
        </c:txPr>
        <c:crossAx val="119975016"/>
        <c:crosses val="autoZero"/>
        <c:auto val="1"/>
        <c:lblAlgn val="ctr"/>
        <c:lblOffset val="100"/>
        <c:noMultiLvlLbl val="0"/>
      </c:catAx>
      <c:valAx>
        <c:axId val="119975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9746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b="1" i="1" baseline="-4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5184249600815"/>
          <c:y val="1.1961011834606251E-2"/>
          <c:w val="0.38663273018326438"/>
          <c:h val="0.8928375550069134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Выявленные контаминанты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Pt>
            <c:idx val="0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3"/>
                <a:tile tx="0" ty="0" sx="100000" sy="100000" flip="none" algn="tl"/>
              </a:blipFill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5"/>
                <a:tile tx="0" ty="0" sx="100000" sy="100000" flip="none" algn="tl"/>
              </a:blipFill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6"/>
                <a:tile tx="0" ty="0" sx="100000" sy="100000" flip="none" algn="tl"/>
              </a:blipFill>
            </c:spPr>
          </c:dPt>
          <c:dPt>
            <c:idx val="5"/>
            <c:bubble3D val="0"/>
            <c:spPr>
              <a:blipFill>
                <a:blip xmlns:r="http://schemas.openxmlformats.org/officeDocument/2006/relationships" r:embed="rId3"/>
                <a:tile tx="0" ty="0" sx="100000" sy="100000" flip="none" algn="tl"/>
              </a:blipFill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7"/>
                <a:tile tx="0" ty="0" sx="100000" sy="100000" flip="none" algn="tl"/>
              </a:blipFill>
            </c:spPr>
          </c:dPt>
          <c:dPt>
            <c:idx val="7"/>
            <c:bubble3D val="0"/>
            <c:spPr>
              <a:blipFill>
                <a:blip xmlns:r="http://schemas.openxmlformats.org/officeDocument/2006/relationships" r:embed="rId8"/>
                <a:tile tx="0" ty="0" sx="100000" sy="100000" flip="none" algn="tl"/>
              </a:blipFill>
            </c:spPr>
          </c:dPt>
          <c:dPt>
            <c:idx val="8"/>
            <c:bubble3D val="0"/>
            <c:spPr>
              <a:blipFill>
                <a:blip xmlns:r="http://schemas.openxmlformats.org/officeDocument/2006/relationships" r:embed="rId5"/>
                <a:tile tx="0" ty="0" sx="100000" sy="100000" flip="none" algn="tl"/>
              </a:blipFill>
            </c:spPr>
          </c:dPt>
          <c:dPt>
            <c:idx val="9"/>
            <c:bubble3D val="0"/>
            <c:spPr>
              <a:blipFill>
                <a:blip xmlns:r="http://schemas.openxmlformats.org/officeDocument/2006/relationships" r:embed="rId9"/>
                <a:tile tx="0" ty="0" sx="100000" sy="100000" flip="none" algn="tl"/>
              </a:blipFill>
            </c:spPr>
          </c:dPt>
          <c:dPt>
            <c:idx val="10"/>
            <c:bubble3D val="0"/>
            <c:spPr>
              <a:blipFill>
                <a:blip xmlns:r="http://schemas.openxmlformats.org/officeDocument/2006/relationships" r:embed="rId10"/>
                <a:tile tx="0" ty="0" sx="100000" sy="100000" flip="none" algn="tl"/>
              </a:blipFill>
            </c:spPr>
          </c:dPt>
          <c:dPt>
            <c:idx val="11"/>
            <c:bubble3D val="0"/>
            <c:spPr>
              <a:blipFill>
                <a:blip xmlns:r="http://schemas.openxmlformats.org/officeDocument/2006/relationships" r:embed="rId6"/>
                <a:tile tx="0" ty="0" sx="100000" sy="100000" flip="none" algn="tl"/>
              </a:blipFill>
            </c:spPr>
          </c:dPt>
          <c:dPt>
            <c:idx val="12"/>
            <c:bubble3D val="0"/>
            <c:spPr>
              <a:blipFill>
                <a:blip xmlns:r="http://schemas.openxmlformats.org/officeDocument/2006/relationships" r:embed="rId11"/>
                <a:tile tx="0" ty="0" sx="100000" sy="100000" flip="none" algn="tl"/>
              </a:blip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Лист1!$A$2:$A$14</c:f>
              <c:strCache>
                <c:ptCount val="13"/>
                <c:pt idx="0">
                  <c:v>КМАФАнМ - 411</c:v>
                </c:pt>
                <c:pt idx="1">
                  <c:v>БГКП -  369</c:v>
                </c:pt>
                <c:pt idx="2">
                  <c:v>Листерии - 124</c:v>
                </c:pt>
                <c:pt idx="3">
                  <c:v>Сальмонеллы - 53</c:v>
                </c:pt>
                <c:pt idx="4">
                  <c:v>Соматические клетки - 52</c:v>
                </c:pt>
                <c:pt idx="5">
                  <c:v>Энтеропатогенные штаммы кишечной палочки  -44</c:v>
                </c:pt>
                <c:pt idx="6">
                  <c:v>Группа А6  - 69</c:v>
                </c:pt>
                <c:pt idx="7">
                  <c:v>Антибиотики - 55</c:v>
                </c:pt>
                <c:pt idx="8">
                  <c:v>Микотоксины - 30</c:v>
                </c:pt>
                <c:pt idx="9">
                  <c:v>β-агонисты - 31</c:v>
                </c:pt>
                <c:pt idx="10">
                  <c:v>Красители - 3</c:v>
                </c:pt>
                <c:pt idx="11">
                  <c:v>Радионуклиды - 4</c:v>
                </c:pt>
                <c:pt idx="12">
                  <c:v>Химические элементы  - 14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411</c:v>
                </c:pt>
                <c:pt idx="1">
                  <c:v>369</c:v>
                </c:pt>
                <c:pt idx="2">
                  <c:v>124</c:v>
                </c:pt>
                <c:pt idx="3">
                  <c:v>53</c:v>
                </c:pt>
                <c:pt idx="4">
                  <c:v>52</c:v>
                </c:pt>
                <c:pt idx="5">
                  <c:v>44</c:v>
                </c:pt>
                <c:pt idx="6">
                  <c:v>69</c:v>
                </c:pt>
                <c:pt idx="7">
                  <c:v>55</c:v>
                </c:pt>
                <c:pt idx="8">
                  <c:v>30</c:v>
                </c:pt>
                <c:pt idx="9">
                  <c:v>31</c:v>
                </c:pt>
                <c:pt idx="10">
                  <c:v>3</c:v>
                </c:pt>
                <c:pt idx="11">
                  <c:v>4</c:v>
                </c:pt>
                <c:pt idx="1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432946898986814"/>
          <c:y val="0"/>
          <c:w val="0.42567053101013186"/>
          <c:h val="0.97930717096566589"/>
        </c:manualLayout>
      </c:layout>
      <c:overlay val="0"/>
      <c:txPr>
        <a:bodyPr/>
        <a:lstStyle/>
        <a:p>
          <a:pPr>
            <a:defRPr sz="1400" b="1" i="1" baseline="-180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исследований в 2011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b="1" i="0" baseline="8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Астраханская обл.</c:v>
                </c:pt>
                <c:pt idx="1">
                  <c:v>Владимирская обл.</c:v>
                </c:pt>
                <c:pt idx="2">
                  <c:v>Ивановская обл.</c:v>
                </c:pt>
                <c:pt idx="3">
                  <c:v>Р. Ингушетия</c:v>
                </c:pt>
                <c:pt idx="4">
                  <c:v>Р. Марий Эл</c:v>
                </c:pt>
                <c:pt idx="5">
                  <c:v>Тамбовская обл.</c:v>
                </c:pt>
                <c:pt idx="6">
                  <c:v>Чеченская Р.</c:v>
                </c:pt>
                <c:pt idx="7">
                  <c:v>Р. Татарстан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689</c:v>
                </c:pt>
                <c:pt idx="1">
                  <c:v>102</c:v>
                </c:pt>
                <c:pt idx="2">
                  <c:v>1811</c:v>
                </c:pt>
                <c:pt idx="3">
                  <c:v>265</c:v>
                </c:pt>
                <c:pt idx="4">
                  <c:v>668</c:v>
                </c:pt>
                <c:pt idx="5">
                  <c:v>4583</c:v>
                </c:pt>
                <c:pt idx="6">
                  <c:v>2171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исследований в 2012 г.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b="1" i="1" baseline="-4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Астраханская обл.</c:v>
                </c:pt>
                <c:pt idx="1">
                  <c:v>Владимирская обл.</c:v>
                </c:pt>
                <c:pt idx="2">
                  <c:v>Ивановская обл.</c:v>
                </c:pt>
                <c:pt idx="3">
                  <c:v>Р. Ингушетия</c:v>
                </c:pt>
                <c:pt idx="4">
                  <c:v>Р. Марий Эл</c:v>
                </c:pt>
                <c:pt idx="5">
                  <c:v>Тамбовская обл.</c:v>
                </c:pt>
                <c:pt idx="6">
                  <c:v>Чеченская Р.</c:v>
                </c:pt>
                <c:pt idx="7">
                  <c:v>Р. Татарстан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4345</c:v>
                </c:pt>
                <c:pt idx="1">
                  <c:v>350</c:v>
                </c:pt>
                <c:pt idx="2">
                  <c:v>3315</c:v>
                </c:pt>
                <c:pt idx="3">
                  <c:v>251</c:v>
                </c:pt>
                <c:pt idx="4">
                  <c:v>710</c:v>
                </c:pt>
                <c:pt idx="5">
                  <c:v>18003</c:v>
                </c:pt>
                <c:pt idx="6">
                  <c:v>1047</c:v>
                </c:pt>
                <c:pt idx="7">
                  <c:v>8570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кол-во исследований за 3 мес. 2013 г.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b="1" i="1" baseline="-4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Астраханская обл.</c:v>
                </c:pt>
                <c:pt idx="1">
                  <c:v>Владимирская обл.</c:v>
                </c:pt>
                <c:pt idx="2">
                  <c:v>Ивановская обл.</c:v>
                </c:pt>
                <c:pt idx="3">
                  <c:v>Р. Ингушетия</c:v>
                </c:pt>
                <c:pt idx="4">
                  <c:v>Р. Марий Эл</c:v>
                </c:pt>
                <c:pt idx="5">
                  <c:v>Тамбовская обл.</c:v>
                </c:pt>
                <c:pt idx="6">
                  <c:v>Чеченская Р.</c:v>
                </c:pt>
                <c:pt idx="7">
                  <c:v>Р. Татарстан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14</c:v>
                </c:pt>
                <c:pt idx="1">
                  <c:v>6</c:v>
                </c:pt>
                <c:pt idx="2">
                  <c:v>0</c:v>
                </c:pt>
                <c:pt idx="3">
                  <c:v>33</c:v>
                </c:pt>
                <c:pt idx="4">
                  <c:v>180</c:v>
                </c:pt>
                <c:pt idx="5">
                  <c:v>3751</c:v>
                </c:pt>
                <c:pt idx="6">
                  <c:v>0</c:v>
                </c:pt>
                <c:pt idx="7">
                  <c:v>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976976"/>
        <c:axId val="119977368"/>
      </c:barChart>
      <c:catAx>
        <c:axId val="119976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9977368"/>
        <c:crosses val="autoZero"/>
        <c:auto val="1"/>
        <c:lblAlgn val="ctr"/>
        <c:lblOffset val="100"/>
        <c:noMultiLvlLbl val="0"/>
      </c:catAx>
      <c:valAx>
        <c:axId val="119977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976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211873013410495"/>
          <c:y val="5.1908689284059811E-2"/>
          <c:w val="0.31861664857309635"/>
          <c:h val="0.7237558003194317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404D25-E521-4154-92F9-31D4E907FC80}" type="datetimeFigureOut">
              <a:rPr lang="ru-RU"/>
              <a:pPr/>
              <a:t>26.06.2013</a:t>
            </a:fld>
            <a:endParaRPr lang="ru-RU"/>
          </a:p>
        </p:txBody>
      </p:sp>
      <p:sp>
        <p:nvSpPr>
          <p:cNvPr id="204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A1979E-0F48-4DC3-96EA-B3B6D7294F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086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4533D07-2589-4610-84DC-6A8C69A35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394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AA97B-81A0-4142-92A3-2C7D67EA85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C93C9-B331-490F-9ED1-65F424FA57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E666C-69E7-4AEF-8AC5-3D5A095CC5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04027-1EA9-4D1D-B6CD-18DE6C488E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C9E8C-7494-44F8-B843-3C57A87C4F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49EE1-B853-4671-94B4-7E8A9E7FBA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D9E0F-8467-41AA-8288-3E09481AC3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F9BCB-BD9E-44B1-A3E9-73AD7D182F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0989D-9FCC-4486-8B33-41C5DA1145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79817-98B0-4CDE-AE85-67D79DB9A1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4163" y="274638"/>
            <a:ext cx="2058987" cy="5626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4563" cy="5626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B218A-7F8C-4EA6-82F8-4758041E17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35950" cy="5626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7C28D-0D89-45B4-A3A1-C399E95AC9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D78EA-C75A-4F7E-B1FB-6807273576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8224837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313" y="3840163"/>
            <a:ext cx="8224837" cy="206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5BE19-53B8-4E1C-872D-5911C6AF6E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5425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6138" y="1628775"/>
            <a:ext cx="4037012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8313" y="3840163"/>
            <a:ext cx="8224837" cy="206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2AEC7-29F2-4CAE-8307-34D8D6770A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7C39C-19CB-43C7-8A4E-043EDAAEE3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8224837" cy="2058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313" y="3840163"/>
            <a:ext cx="8224837" cy="206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97F16-E4B6-4D9C-9EEC-31680A36DF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13" y="1628775"/>
            <a:ext cx="8224837" cy="4271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79CCD-69EC-4D98-88AA-95DAC657A5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5425" cy="2058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313" y="3840163"/>
            <a:ext cx="4035425" cy="2060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4AD0D-DDF1-476D-B3BA-39926C115A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5425" cy="4271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56138" y="1628775"/>
            <a:ext cx="4037012" cy="4271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09648-43E9-4C6D-BC09-FAADA4E9C8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0C0C0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2" cstate="print">
            <a:lum bright="12000" contrast="-12000"/>
          </a:blip>
          <a:srcRect/>
          <a:stretch>
            <a:fillRect/>
          </a:stretch>
        </p:blipFill>
        <p:spPr bwMode="auto">
          <a:xfrm>
            <a:off x="1979613" y="333375"/>
            <a:ext cx="5254625" cy="5500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6021388"/>
            <a:ext cx="9131300" cy="836612"/>
          </a:xfrm>
          <a:prstGeom prst="rect">
            <a:avLst/>
          </a:prstGeom>
          <a:gradFill rotWithShape="0">
            <a:gsLst>
              <a:gs pos="0">
                <a:srgbClr val="741F2C"/>
              </a:gs>
              <a:gs pos="100000">
                <a:srgbClr val="9D2B3C"/>
              </a:gs>
            </a:gsLst>
            <a:lin ang="5400000" scaled="1"/>
          </a:gra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4838" cy="1138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4837" cy="427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292725" y="6092825"/>
            <a:ext cx="2087563" cy="649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740650" y="6245225"/>
            <a:ext cx="941388" cy="471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21A94C8-1B26-4DBC-B701-C632461CC9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30670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033" name="Picture 8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138613" y="6021388"/>
            <a:ext cx="863600" cy="749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7938" y="0"/>
            <a:ext cx="9131300" cy="150813"/>
          </a:xfrm>
          <a:prstGeom prst="rect">
            <a:avLst/>
          </a:prstGeom>
          <a:solidFill>
            <a:srgbClr val="9D2B3C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3175" y="5964238"/>
            <a:ext cx="9136063" cy="1587"/>
          </a:xfrm>
          <a:prstGeom prst="line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-3175" y="200025"/>
            <a:ext cx="9136063" cy="1588"/>
          </a:xfrm>
          <a:prstGeom prst="line">
            <a:avLst/>
          </a:prstGeom>
          <a:noFill/>
          <a:ln w="324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7938" y="5984875"/>
            <a:ext cx="9136062" cy="1588"/>
          </a:xfrm>
          <a:prstGeom prst="line">
            <a:avLst/>
          </a:prstGeom>
          <a:noFill/>
          <a:ln w="3168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179388" y="6092825"/>
            <a:ext cx="3960812" cy="733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400" b="1" i="1" dirty="0">
                <a:solidFill>
                  <a:srgbClr val="FFFFFF"/>
                </a:solidFill>
              </a:rPr>
              <a:t>Федеральная служба по ветеринарному и фитосанитарному надзору (Россельхознадзор)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  <p:sldLayoutId id="2147483667" r:id="rId3"/>
    <p:sldLayoutId id="2147483666" r:id="rId4"/>
    <p:sldLayoutId id="2147483665" r:id="rId5"/>
    <p:sldLayoutId id="2147483664" r:id="rId6"/>
    <p:sldLayoutId id="2147483663" r:id="rId7"/>
    <p:sldLayoutId id="2147483662" r:id="rId8"/>
    <p:sldLayoutId id="2147483661" r:id="rId9"/>
    <p:sldLayoutId id="2147483660" r:id="rId10"/>
    <p:sldLayoutId id="2147483659" r:id="rId11"/>
    <p:sldLayoutId id="2147483658" r:id="rId12"/>
    <p:sldLayoutId id="2147483657" r:id="rId13"/>
    <p:sldLayoutId id="2147483656" r:id="rId14"/>
    <p:sldLayoutId id="2147483655" r:id="rId15"/>
    <p:sldLayoutId id="2147483654" r:id="rId16"/>
    <p:sldLayoutId id="2147483653" r:id="rId17"/>
    <p:sldLayoutId id="2147483652" r:id="rId18"/>
    <p:sldLayoutId id="2147483651" r:id="rId19"/>
    <p:sldLayoutId id="2147483650" r:id="rId20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601A24"/>
          </a:solidFill>
          <a:latin typeface="Arial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601A24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601A24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601A24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601A24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/>
          <a:p>
            <a:pPr>
              <a:defRPr/>
            </a:pPr>
            <a:fld id="{7EE9F86C-4AEE-43CB-A1E7-D71C4C7801FE}" type="slidenum">
              <a:rPr lang="en-GB"/>
              <a:pPr>
                <a:defRPr/>
              </a:pPr>
              <a:t>1</a:t>
            </a:fld>
            <a:endParaRPr lang="en-GB"/>
          </a:p>
        </p:txBody>
      </p:sp>
      <p:sp>
        <p:nvSpPr>
          <p:cNvPr id="206850" name="Rectangle 6"/>
          <p:cNvSpPr txBox="1">
            <a:spLocks noGrp="1" noChangeArrowheads="1"/>
          </p:cNvSpPr>
          <p:nvPr/>
        </p:nvSpPr>
        <p:spPr bwMode="auto">
          <a:xfrm>
            <a:off x="7740650" y="6245225"/>
            <a:ext cx="941388" cy="471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SzPct val="100000"/>
            </a:pPr>
            <a:fld id="{B41E78CD-7DD7-49CC-82A5-D20DC2C6E3F1}" type="slidenum">
              <a:rPr lang="en-GB">
                <a:solidFill>
                  <a:srgbClr val="000000"/>
                </a:solidFill>
              </a:rPr>
              <a:pPr>
                <a:buSzPct val="100000"/>
              </a:pPr>
              <a:t>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06851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3850" y="404811"/>
            <a:ext cx="8569325" cy="5840413"/>
          </a:xfrm>
        </p:spPr>
        <p:txBody>
          <a:bodyPr/>
          <a:lstStyle/>
          <a:p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исполнения планов мониторинга</a:t>
            </a:r>
            <a:b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</a:t>
            </a:r>
            <a:b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Абрамова Л.Ю., Россельхознадзор</a:t>
            </a:r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274638"/>
            <a:ext cx="9793088" cy="1138237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биологической безопасности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484784"/>
            <a:ext cx="8224837" cy="4415954"/>
          </a:xfrm>
        </p:spPr>
        <p:txBody>
          <a:bodyPr/>
          <a:lstStyle/>
          <a:p>
            <a:r>
              <a:rPr lang="ru-RU" sz="1800" dirty="0" smtClean="0"/>
              <a:t>Мониторинг – непрерывное проведение и анализ мер  планового наблюдения для выявления изменений в среде проживания какой-либо популяции или в состоянии ее здоровья </a:t>
            </a:r>
            <a:r>
              <a:rPr lang="ru-RU" sz="1400" dirty="0" smtClean="0"/>
              <a:t>(Кодекс здоровья наземных животных Международного эпизоотического бюро, 2012 г.)</a:t>
            </a:r>
          </a:p>
          <a:p>
            <a:r>
              <a:rPr lang="ru-RU" sz="1800" dirty="0" smtClean="0"/>
              <a:t>Мониторинг: активный /  пассивный</a:t>
            </a:r>
          </a:p>
          <a:p>
            <a:r>
              <a:rPr lang="ru-RU" sz="1800" dirty="0" smtClean="0"/>
              <a:t>На федеральном уровне мониторинг проводится Россельхознадзором: </a:t>
            </a:r>
            <a:r>
              <a:rPr lang="ru-RU" sz="1800" b="1" i="1" dirty="0" smtClean="0"/>
              <a:t>активный</a:t>
            </a:r>
            <a:r>
              <a:rPr lang="ru-RU" sz="1800" dirty="0" smtClean="0"/>
              <a:t> (исследования по плану мониторинга Службы); </a:t>
            </a:r>
            <a:r>
              <a:rPr lang="ru-RU" sz="1800" b="1" i="1" dirty="0" smtClean="0"/>
              <a:t>пассивный </a:t>
            </a:r>
            <a:r>
              <a:rPr lang="ru-RU" sz="1800" dirty="0" smtClean="0"/>
              <a:t>(исследования по государственным заданиям)</a:t>
            </a:r>
          </a:p>
          <a:p>
            <a:r>
              <a:rPr lang="ru-RU" sz="1800" dirty="0" smtClean="0"/>
              <a:t>На уровне субъектов Российской Федерации мониторинг проводится органами управления ветеринарией: </a:t>
            </a:r>
            <a:r>
              <a:rPr lang="ru-RU" sz="1800" b="1" i="1" dirty="0" smtClean="0"/>
              <a:t>пассивный</a:t>
            </a:r>
            <a:r>
              <a:rPr lang="ru-RU" sz="1800" dirty="0" smtClean="0"/>
              <a:t> (диагностические исследования</a:t>
            </a:r>
            <a:r>
              <a:rPr lang="en-US" sz="1800" dirty="0" smtClean="0"/>
              <a:t>)</a:t>
            </a:r>
            <a:r>
              <a:rPr lang="ru-RU" sz="1800" dirty="0" smtClean="0"/>
              <a:t>;     </a:t>
            </a:r>
            <a:r>
              <a:rPr lang="ru-RU" sz="1800" b="1" i="1" dirty="0" smtClean="0"/>
              <a:t>активный</a:t>
            </a:r>
            <a:r>
              <a:rPr lang="ru-RU" sz="1800" dirty="0" smtClean="0"/>
              <a:t> (программы по ликвидации и искоренению болезней животных)</a:t>
            </a:r>
          </a:p>
          <a:p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38237"/>
          </a:xfrm>
        </p:spPr>
        <p:txBody>
          <a:bodyPr/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биологической безопасности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24745"/>
            <a:ext cx="8224837" cy="4775994"/>
          </a:xfrm>
        </p:spPr>
        <p:txBody>
          <a:bodyPr/>
          <a:lstStyle/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Для организации и проведения ежегодного государственного эпизоотологического мониторинга на территории Российской Федерации на федеральном уровне необходимо финансирование не менее  </a:t>
            </a:r>
            <a:r>
              <a:rPr lang="ru-RU" sz="1800" b="1" dirty="0" smtClean="0"/>
              <a:t>800 млн. рублей</a:t>
            </a:r>
            <a:endParaRPr lang="ru-RU" sz="1800" dirty="0" smtClean="0"/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Реализация эпизоотологического мониторинга на территории Российской Федерации  Россельхознадзором осуществляется </a:t>
            </a:r>
            <a:r>
              <a:rPr lang="ru-RU" sz="1800" b="1" dirty="0" smtClean="0"/>
              <a:t>с 2011 года</a:t>
            </a:r>
            <a:endParaRPr lang="ru-RU" sz="1800" dirty="0" smtClean="0"/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На реализацию Плана федерального эпизоотологического мониторинга   Россельхознадзору в </a:t>
            </a:r>
            <a:r>
              <a:rPr lang="ru-RU" sz="1800" b="1" dirty="0" smtClean="0"/>
              <a:t>2011</a:t>
            </a:r>
            <a:r>
              <a:rPr lang="ru-RU" sz="1800" dirty="0" smtClean="0"/>
              <a:t> году было выделено </a:t>
            </a:r>
            <a:r>
              <a:rPr lang="ru-RU" sz="1800" b="1" dirty="0" smtClean="0"/>
              <a:t>59,0</a:t>
            </a:r>
            <a:r>
              <a:rPr lang="ru-RU" sz="1800" dirty="0" smtClean="0"/>
              <a:t> млн. рублей, в 2012 году - </a:t>
            </a:r>
            <a:r>
              <a:rPr lang="ru-RU" sz="1800" b="1" dirty="0" smtClean="0"/>
              <a:t>57,8 </a:t>
            </a:r>
            <a:r>
              <a:rPr lang="ru-RU" sz="1800" dirty="0" smtClean="0"/>
              <a:t>млн. рублей, в 2013 году - </a:t>
            </a:r>
            <a:r>
              <a:rPr lang="ru-RU" sz="1800" b="1" dirty="0" smtClean="0"/>
              <a:t>469,2</a:t>
            </a:r>
            <a:r>
              <a:rPr lang="ru-RU" sz="1800" dirty="0" smtClean="0"/>
              <a:t> млн. рублей</a:t>
            </a:r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 В течение </a:t>
            </a:r>
            <a:r>
              <a:rPr lang="ru-RU" sz="1800" b="1" dirty="0" smtClean="0"/>
              <a:t>2011 </a:t>
            </a:r>
            <a:r>
              <a:rPr lang="ru-RU" sz="1800" dirty="0" smtClean="0"/>
              <a:t>года в рамках мониторинга было проведено </a:t>
            </a:r>
            <a:r>
              <a:rPr lang="ru-RU" sz="1800" b="1" dirty="0" smtClean="0"/>
              <a:t>20</a:t>
            </a:r>
            <a:r>
              <a:rPr lang="en-US" sz="1800" b="1" dirty="0" smtClean="0"/>
              <a:t>3’199</a:t>
            </a:r>
            <a:r>
              <a:rPr lang="ru-RU" sz="1800" b="1" dirty="0" smtClean="0"/>
              <a:t> </a:t>
            </a:r>
            <a:r>
              <a:rPr lang="ru-RU" sz="1800" dirty="0" smtClean="0"/>
              <a:t>исследований проб биоматериала от животных, в</a:t>
            </a:r>
            <a:r>
              <a:rPr lang="en-US" sz="1800" dirty="0" smtClean="0"/>
              <a:t> </a:t>
            </a:r>
            <a:r>
              <a:rPr lang="en-US" sz="1800" b="1" dirty="0" smtClean="0"/>
              <a:t>2012</a:t>
            </a:r>
            <a:r>
              <a:rPr lang="ru-RU" sz="1800" b="1" dirty="0" smtClean="0"/>
              <a:t> </a:t>
            </a:r>
            <a:r>
              <a:rPr lang="ru-RU" sz="1800" dirty="0" smtClean="0"/>
              <a:t>г. - </a:t>
            </a:r>
            <a:r>
              <a:rPr lang="ru-RU" sz="1800" b="1" dirty="0" smtClean="0"/>
              <a:t>206</a:t>
            </a:r>
            <a:r>
              <a:rPr lang="en-US" sz="1800" b="1" dirty="0" smtClean="0"/>
              <a:t>’</a:t>
            </a:r>
            <a:r>
              <a:rPr lang="ru-RU" sz="1800" b="1" dirty="0" smtClean="0"/>
              <a:t>038 </a:t>
            </a:r>
            <a:r>
              <a:rPr lang="ru-RU" sz="1800" dirty="0" smtClean="0"/>
              <a:t>исследований, за 5 месяцев </a:t>
            </a:r>
            <a:r>
              <a:rPr lang="ru-RU" sz="1800" b="1" dirty="0" smtClean="0"/>
              <a:t>2013</a:t>
            </a:r>
            <a:r>
              <a:rPr lang="ru-RU" sz="1800" dirty="0" smtClean="0"/>
              <a:t> года - </a:t>
            </a:r>
            <a:r>
              <a:rPr lang="ru-RU" sz="1800" b="1" dirty="0" smtClean="0"/>
              <a:t>328</a:t>
            </a:r>
            <a:r>
              <a:rPr lang="en-US" sz="1800" b="1" dirty="0" smtClean="0"/>
              <a:t>’</a:t>
            </a:r>
            <a:r>
              <a:rPr lang="ru-RU" sz="1800" b="1" dirty="0" smtClean="0"/>
              <a:t>042 </a:t>
            </a:r>
            <a:r>
              <a:rPr lang="ru-RU" sz="1800" dirty="0" smtClean="0"/>
              <a:t>исследований из </a:t>
            </a:r>
            <a:r>
              <a:rPr lang="ru-RU" sz="1800" b="1" dirty="0" smtClean="0"/>
              <a:t>1</a:t>
            </a:r>
            <a:r>
              <a:rPr lang="en-US" sz="1800" b="1" dirty="0" smtClean="0"/>
              <a:t>’</a:t>
            </a:r>
            <a:r>
              <a:rPr lang="ru-RU" sz="1800" b="1" dirty="0" smtClean="0"/>
              <a:t>152</a:t>
            </a:r>
            <a:r>
              <a:rPr lang="en-US" sz="1800" b="1" dirty="0" smtClean="0"/>
              <a:t>’</a:t>
            </a:r>
            <a:r>
              <a:rPr lang="ru-RU" sz="1800" b="1" dirty="0" smtClean="0"/>
              <a:t>224 </a:t>
            </a:r>
            <a:r>
              <a:rPr lang="ru-RU" sz="1800" dirty="0" smtClean="0"/>
              <a:t>запланированных </a:t>
            </a:r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Положительные исследования в </a:t>
            </a:r>
            <a:r>
              <a:rPr lang="ru-RU" sz="1800" b="1" dirty="0" smtClean="0"/>
              <a:t>2011 </a:t>
            </a:r>
            <a:r>
              <a:rPr lang="ru-RU" sz="1800" dirty="0" smtClean="0"/>
              <a:t>г. составили </a:t>
            </a:r>
            <a:r>
              <a:rPr lang="ru-RU" sz="1800" b="1" dirty="0" smtClean="0"/>
              <a:t>31</a:t>
            </a:r>
            <a:r>
              <a:rPr lang="en-US" sz="1800" b="1" dirty="0" smtClean="0"/>
              <a:t>’</a:t>
            </a:r>
            <a:r>
              <a:rPr lang="ru-RU" sz="1800" b="1" dirty="0" smtClean="0"/>
              <a:t>772,  </a:t>
            </a:r>
            <a:r>
              <a:rPr lang="ru-RU" sz="1800" dirty="0" smtClean="0"/>
              <a:t>в </a:t>
            </a:r>
            <a:r>
              <a:rPr lang="ru-RU" sz="1800" b="1" dirty="0" smtClean="0"/>
              <a:t>2012</a:t>
            </a:r>
            <a:r>
              <a:rPr lang="ru-RU" sz="1800" dirty="0" smtClean="0"/>
              <a:t> г. - </a:t>
            </a:r>
            <a:r>
              <a:rPr lang="ru-RU" sz="1800" b="1" dirty="0" smtClean="0"/>
              <a:t>27</a:t>
            </a:r>
            <a:r>
              <a:rPr lang="en-US" sz="1800" b="1" dirty="0" smtClean="0"/>
              <a:t>’</a:t>
            </a:r>
            <a:r>
              <a:rPr lang="ru-RU" sz="1800" b="1" dirty="0" smtClean="0"/>
              <a:t>834, </a:t>
            </a:r>
            <a:r>
              <a:rPr lang="ru-RU" sz="1800" dirty="0" smtClean="0"/>
              <a:t>за </a:t>
            </a:r>
            <a:r>
              <a:rPr lang="ru-RU" sz="1800" b="1" dirty="0" smtClean="0"/>
              <a:t>5 </a:t>
            </a:r>
            <a:r>
              <a:rPr lang="ru-RU" sz="1800" dirty="0" smtClean="0"/>
              <a:t>месяцев</a:t>
            </a:r>
            <a:r>
              <a:rPr lang="ru-RU" sz="1800" b="1" dirty="0" smtClean="0"/>
              <a:t> 2013 </a:t>
            </a:r>
            <a:r>
              <a:rPr lang="ru-RU" sz="1800" dirty="0" smtClean="0"/>
              <a:t>года</a:t>
            </a:r>
            <a:r>
              <a:rPr lang="ru-RU" sz="1800" b="1" dirty="0" smtClean="0"/>
              <a:t> </a:t>
            </a:r>
            <a:r>
              <a:rPr lang="ru-RU" sz="1800" dirty="0" smtClean="0"/>
              <a:t>- </a:t>
            </a:r>
            <a:r>
              <a:rPr lang="ru-RU" sz="1800" b="1" dirty="0" smtClean="0"/>
              <a:t>17</a:t>
            </a:r>
            <a:r>
              <a:rPr lang="en-US" sz="1800" b="1" dirty="0" smtClean="0"/>
              <a:t>’</a:t>
            </a:r>
            <a:r>
              <a:rPr lang="ru-RU" sz="1800" b="1" dirty="0" smtClean="0"/>
              <a:t>712</a:t>
            </a:r>
            <a:endParaRPr lang="ru-RU" sz="1800" dirty="0" smtClean="0"/>
          </a:p>
          <a:p>
            <a:pPr marL="342900" lvl="2" indent="-342900" algn="just">
              <a:spcBef>
                <a:spcPts val="800"/>
              </a:spcBef>
            </a:pPr>
            <a:endParaRPr lang="ru-RU" sz="1800" dirty="0" smtClean="0"/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    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138237"/>
          </a:xfrm>
        </p:spPr>
        <p:txBody>
          <a:bodyPr/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биологической безопасности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02779CCD-69EC-4D98-88AA-95DAC657A56A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031272709"/>
              </p:ext>
            </p:extLst>
          </p:nvPr>
        </p:nvGraphicFramePr>
        <p:xfrm>
          <a:off x="251521" y="896011"/>
          <a:ext cx="8640959" cy="4874185"/>
        </p:xfrm>
        <a:graphic>
          <a:graphicData uri="http://schemas.openxmlformats.org/drawingml/2006/table">
            <a:tbl>
              <a:tblPr/>
              <a:tblGrid>
                <a:gridCol w="3783235"/>
                <a:gridCol w="1669842"/>
                <a:gridCol w="1366235"/>
                <a:gridCol w="1821647"/>
              </a:tblGrid>
              <a:tr h="330586">
                <a:tc rowSpan="2"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Болезни животных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Выявление возбудителей болезней животных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ru-RU" sz="13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01A24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4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5 мес. 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Африканская чума свиней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114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9219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Аэромонозы лососевых и карповых рыб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Бешенство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179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212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Блютанг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205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9219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Бруцеллез (в т.ч. инфекционный эпидидимит)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192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Бруцеллез крупного рогатого скота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01A24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Бруцеллез оленей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01A24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Губкообразная энцефалопатия КРС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Лептоспироз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436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1935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Листериоз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Сальмонеллез (в т.ч. тиф-пуллороз)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Трихинеллез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Чума мелкого рогатого скота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Чума крупного рогатого скота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1A24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964488" cy="1138237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биологической безопасности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9" y="1340767"/>
            <a:ext cx="8568952" cy="4320481"/>
          </a:xfrm>
        </p:spPr>
        <p:txBody>
          <a:bodyPr/>
          <a:lstStyle/>
          <a:p>
            <a:pPr marL="342900" lvl="2" indent="-342900">
              <a:spcBef>
                <a:spcPts val="800"/>
              </a:spcBef>
            </a:pPr>
            <a:r>
              <a:rPr lang="ru-RU" sz="1800" dirty="0" smtClean="0"/>
              <a:t>В рамках эпизоотологического мониторинга проводятся лабораторные исследования напряженности иммунитета животных (высоко патогенный грипп птиц, ящур, классическая чума свиней, болезнь Ньюкасла, оспа овец и коз и др.)</a:t>
            </a:r>
          </a:p>
          <a:p>
            <a:pPr marL="342900" lvl="2" indent="-342900">
              <a:spcBef>
                <a:spcPts val="800"/>
              </a:spcBef>
            </a:pPr>
            <a:r>
              <a:rPr lang="ru-RU" sz="1800" dirty="0" smtClean="0"/>
              <a:t> В 2013 году в план мониторинга дополнительно включены:</a:t>
            </a:r>
          </a:p>
          <a:p>
            <a:pPr marL="342900" lvl="2" indent="-342900">
              <a:spcBef>
                <a:spcPts val="800"/>
              </a:spcBef>
            </a:pPr>
            <a:r>
              <a:rPr lang="ru-RU" sz="1800" dirty="0" smtClean="0"/>
              <a:t>     </a:t>
            </a:r>
            <a:r>
              <a:rPr lang="ru-RU" sz="1600" b="1" dirty="0" smtClean="0"/>
              <a:t>болезни сельскохозяйственных животных </a:t>
            </a:r>
            <a:r>
              <a:rPr lang="ru-RU" sz="1600" dirty="0" smtClean="0"/>
              <a:t>(</a:t>
            </a:r>
            <a:r>
              <a:rPr lang="ru-RU" sz="1600" b="1" i="1" dirty="0" smtClean="0"/>
              <a:t>болезнь Ауэски, болезнь Шмалленберга</a:t>
            </a:r>
            <a:r>
              <a:rPr lang="ru-RU" sz="1600" dirty="0" smtClean="0"/>
              <a:t>, болезнь Тешена, геморрагическая болезнь кроликов, инфекционная анемия лошадей, </a:t>
            </a:r>
            <a:r>
              <a:rPr lang="ru-RU" sz="1600" b="1" i="1" dirty="0" smtClean="0"/>
              <a:t>инфекционный ринотрахеит</a:t>
            </a:r>
            <a:r>
              <a:rPr lang="ru-RU" sz="1600" dirty="0" smtClean="0"/>
              <a:t>, </a:t>
            </a:r>
            <a:r>
              <a:rPr lang="ru-RU" sz="1600" b="1" dirty="0" smtClean="0"/>
              <a:t>респираторно-репродуктивный синдром свиней,</a:t>
            </a:r>
            <a:r>
              <a:rPr lang="ru-RU" sz="1600" dirty="0" smtClean="0"/>
              <a:t> сибирская язва, туберкулез, эшерихиоз, паратуберкулез);</a:t>
            </a:r>
          </a:p>
          <a:p>
            <a:pPr marL="342900" lvl="2" indent="-342900">
              <a:spcBef>
                <a:spcPts val="800"/>
              </a:spcBef>
            </a:pPr>
            <a:r>
              <a:rPr lang="ru-RU" sz="1600" dirty="0" smtClean="0"/>
              <a:t>     </a:t>
            </a:r>
            <a:r>
              <a:rPr lang="ru-RU" sz="1600" b="1" dirty="0" smtClean="0"/>
              <a:t>болезни рыб </a:t>
            </a:r>
            <a:r>
              <a:rPr lang="ru-RU" sz="1600" dirty="0" smtClean="0"/>
              <a:t>(ботриоцефалез, бранхиомикоз, весенняя виремия карпов, вирусная геморрагическая септицемия, герпесвирусная инфекция осетровых, инфекционный гемопоэтический некроз, инфекционный панкреатический некроз, микоз плавательного пузыря, миксобактериозы, псевдомоноз, филометроиз);</a:t>
            </a:r>
          </a:p>
          <a:p>
            <a:pPr marL="342900" lvl="2" indent="-342900">
              <a:spcBef>
                <a:spcPts val="800"/>
              </a:spcBef>
            </a:pPr>
            <a:r>
              <a:rPr lang="ru-RU" sz="1600" dirty="0" smtClean="0"/>
              <a:t>      </a:t>
            </a:r>
            <a:r>
              <a:rPr lang="ru-RU" sz="1600" b="1" dirty="0" smtClean="0"/>
              <a:t>болезни пчел </a:t>
            </a:r>
            <a:r>
              <a:rPr lang="ru-RU" sz="1600" dirty="0" smtClean="0"/>
              <a:t>(американский и европейский гнильцы, </a:t>
            </a:r>
            <a:r>
              <a:rPr lang="ru-RU" sz="1600" b="1" i="1" dirty="0" smtClean="0"/>
              <a:t>варроатоз</a:t>
            </a:r>
            <a:r>
              <a:rPr lang="ru-RU" sz="1600" dirty="0" smtClean="0"/>
              <a:t>, нозематоз)</a:t>
            </a:r>
          </a:p>
          <a:p>
            <a:pPr marL="342900" lvl="2" indent="-342900">
              <a:spcBef>
                <a:spcPts val="800"/>
              </a:spcBef>
            </a:pPr>
            <a:r>
              <a:rPr lang="ru-RU" sz="1600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Положительные исследования 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5 месяцев 2013 года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372910"/>
              </p:ext>
            </p:extLst>
          </p:nvPr>
        </p:nvGraphicFramePr>
        <p:xfrm>
          <a:off x="468313" y="1340769"/>
          <a:ext cx="8496175" cy="4559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9073008" cy="1143000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Выявляемость при эпизоотологическом мониторинге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28737"/>
            <a:ext cx="4040188" cy="642942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месяцев 2013 года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17835782"/>
              </p:ext>
            </p:extLst>
          </p:nvPr>
        </p:nvGraphicFramePr>
        <p:xfrm>
          <a:off x="0" y="2000240"/>
          <a:ext cx="4714876" cy="402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536565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месяцев 2012 года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45725868"/>
              </p:ext>
            </p:extLst>
          </p:nvPr>
        </p:nvGraphicFramePr>
        <p:xfrm>
          <a:off x="3786182" y="2143117"/>
          <a:ext cx="5178307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BEC9E8C-7494-44F8-B843-3C57A87C4F2C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540552" cy="936104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эпизоотологического мониторинга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5 месяцев 2013 года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040982"/>
              </p:ext>
            </p:extLst>
          </p:nvPr>
        </p:nvGraphicFramePr>
        <p:xfrm>
          <a:off x="107504" y="620688"/>
          <a:ext cx="903649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38237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эпизоотологического мониторинга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732278"/>
              </p:ext>
            </p:extLst>
          </p:nvPr>
        </p:nvGraphicFramePr>
        <p:xfrm>
          <a:off x="107504" y="1124743"/>
          <a:ext cx="9036495" cy="4775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38237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пищевой безопасности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340769"/>
            <a:ext cx="8224837" cy="4559970"/>
          </a:xfrm>
        </p:spPr>
        <p:txBody>
          <a:bodyPr/>
          <a:lstStyle/>
          <a:p>
            <a:r>
              <a:rPr lang="ru-RU" sz="1800" dirty="0" smtClean="0"/>
              <a:t>Мониторинг – система наблюдения, анализа, оценки качества и безопасности пищевых продуктов, материалов и изделий, контактирующих с пищевыми продуктами, питания и здоровья населения (</a:t>
            </a:r>
            <a:r>
              <a:rPr lang="ru-RU" sz="1400" dirty="0" smtClean="0"/>
              <a:t>Постановление Правительства от 22.11.2000 г. № 883 «Об организации и проведении мониторинга качества, безопасности пищевых продуктов и здоровья населения)</a:t>
            </a:r>
          </a:p>
          <a:p>
            <a:r>
              <a:rPr lang="ru-RU" sz="1800" dirty="0" smtClean="0"/>
              <a:t>Мониторинг осуществляется на федеральном уровне, уровне субъектов Российской Федерации, уровне муниципальных образований</a:t>
            </a:r>
          </a:p>
          <a:p>
            <a:r>
              <a:rPr lang="ru-RU" sz="1800" dirty="0" smtClean="0"/>
              <a:t>На федеральном уровне в 2013 году пищевой мониторинг проводится 29 учреждениями Россельхознадзора на всей территории РФ</a:t>
            </a:r>
          </a:p>
          <a:p>
            <a:r>
              <a:rPr lang="ru-RU" sz="1800" dirty="0" smtClean="0"/>
              <a:t>На уровне субъектов Российской Федерации в 2013 году пищевой мониторинг проводится в 17 регионах. </a:t>
            </a:r>
            <a:r>
              <a:rPr lang="ru-RU" sz="1400" dirty="0" smtClean="0"/>
              <a:t>(Приказ Минсельхоза РФ от 02.04.2008 г. № 189 «О регламенте представления информации в систему государственного информационного обеспечения в сфере сельского хозяйства»)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9"/>
            <a:ext cx="9144000" cy="922114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пищевой безопасности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412775"/>
            <a:ext cx="8224837" cy="4487963"/>
          </a:xfrm>
        </p:spPr>
        <p:txBody>
          <a:bodyPr/>
          <a:lstStyle/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Для организации и проведения ежегодного государственного ветеринарного лабораторного мониторинга остатков запрещенных и вредных веществ в организме живых животных, продукции животного происхождения и кормах для животных на территории Российской Федерации на федеральном уровне необходимо финансирование не менее  940</a:t>
            </a:r>
            <a:r>
              <a:rPr lang="ru-RU" sz="1800" b="1" dirty="0" smtClean="0"/>
              <a:t> млн. рублей</a:t>
            </a:r>
            <a:endParaRPr lang="ru-RU" sz="1800" dirty="0" smtClean="0"/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Реализация плана пищевого мониторинга на территории Российской Федерации  Россельхознадзором осуществляется </a:t>
            </a:r>
            <a:r>
              <a:rPr lang="ru-RU" sz="1800" b="1" dirty="0" smtClean="0"/>
              <a:t>с 2007 года</a:t>
            </a:r>
            <a:endParaRPr lang="ru-RU" sz="1800" dirty="0" smtClean="0"/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На реализацию Плана федерального пищевого мониторинга   Россельхознадзору в </a:t>
            </a:r>
            <a:r>
              <a:rPr lang="ru-RU" sz="1800" b="1" dirty="0" smtClean="0"/>
              <a:t>2007</a:t>
            </a:r>
            <a:r>
              <a:rPr lang="ru-RU" sz="1800" dirty="0" smtClean="0"/>
              <a:t> году было выделено  </a:t>
            </a:r>
            <a:r>
              <a:rPr lang="ru-RU" sz="1800" b="1" dirty="0" smtClean="0"/>
              <a:t>580</a:t>
            </a:r>
            <a:r>
              <a:rPr lang="ru-RU" sz="1800" dirty="0" smtClean="0"/>
              <a:t> млн. рублей, в </a:t>
            </a:r>
            <a:r>
              <a:rPr lang="ru-RU" sz="1800" b="1" dirty="0" smtClean="0"/>
              <a:t>2008</a:t>
            </a:r>
            <a:r>
              <a:rPr lang="ru-RU" sz="1800" dirty="0" smtClean="0"/>
              <a:t> – </a:t>
            </a:r>
            <a:r>
              <a:rPr lang="ru-RU" sz="1800" b="1" dirty="0" smtClean="0"/>
              <a:t>126</a:t>
            </a:r>
            <a:r>
              <a:rPr lang="ru-RU" sz="1800" dirty="0" smtClean="0"/>
              <a:t> млн. руб., в </a:t>
            </a:r>
            <a:r>
              <a:rPr lang="ru-RU" sz="1800" b="1" dirty="0" smtClean="0"/>
              <a:t>2009</a:t>
            </a:r>
            <a:r>
              <a:rPr lang="ru-RU" sz="1800" dirty="0" smtClean="0"/>
              <a:t> – </a:t>
            </a:r>
            <a:r>
              <a:rPr lang="ru-RU" sz="1800" b="1" dirty="0" smtClean="0"/>
              <a:t>151,6</a:t>
            </a:r>
            <a:r>
              <a:rPr lang="ru-RU" sz="1800" dirty="0" smtClean="0"/>
              <a:t> млн. руб., в </a:t>
            </a:r>
            <a:r>
              <a:rPr lang="ru-RU" sz="1800" b="1" dirty="0" smtClean="0"/>
              <a:t>2010</a:t>
            </a:r>
            <a:r>
              <a:rPr lang="ru-RU" sz="1800" dirty="0" smtClean="0"/>
              <a:t> – </a:t>
            </a:r>
            <a:r>
              <a:rPr lang="ru-RU" sz="1800" b="1" dirty="0" smtClean="0"/>
              <a:t>81 </a:t>
            </a:r>
            <a:r>
              <a:rPr lang="ru-RU" sz="1800" dirty="0" smtClean="0"/>
              <a:t>млн. руб., в </a:t>
            </a:r>
            <a:r>
              <a:rPr lang="ru-RU" sz="1800" b="1" dirty="0" smtClean="0"/>
              <a:t>2011 </a:t>
            </a:r>
            <a:r>
              <a:rPr lang="ru-RU" sz="1800" dirty="0" smtClean="0"/>
              <a:t>– </a:t>
            </a:r>
            <a:r>
              <a:rPr lang="ru-RU" sz="1800" b="1" dirty="0" smtClean="0"/>
              <a:t>150</a:t>
            </a:r>
            <a:r>
              <a:rPr lang="ru-RU" sz="1800" dirty="0" smtClean="0"/>
              <a:t> млн. руб., в </a:t>
            </a:r>
            <a:r>
              <a:rPr lang="ru-RU" sz="1800" b="1" dirty="0" smtClean="0"/>
              <a:t>2012</a:t>
            </a:r>
            <a:r>
              <a:rPr lang="ru-RU" sz="1800" dirty="0" smtClean="0"/>
              <a:t> – </a:t>
            </a:r>
            <a:r>
              <a:rPr lang="ru-RU" sz="1800" b="1" dirty="0" smtClean="0"/>
              <a:t>152,1 </a:t>
            </a:r>
            <a:r>
              <a:rPr lang="ru-RU" sz="1800" dirty="0" smtClean="0"/>
              <a:t>млн. руб., в </a:t>
            </a:r>
            <a:r>
              <a:rPr lang="ru-RU" sz="1800" b="1" dirty="0" smtClean="0"/>
              <a:t>2013</a:t>
            </a:r>
            <a:r>
              <a:rPr lang="ru-RU" sz="1800" dirty="0" smtClean="0"/>
              <a:t> – </a:t>
            </a:r>
            <a:r>
              <a:rPr lang="ru-RU" sz="1800" b="1" dirty="0" smtClean="0"/>
              <a:t>574,8</a:t>
            </a:r>
            <a:r>
              <a:rPr lang="ru-RU" sz="1800" dirty="0" smtClean="0"/>
              <a:t> млн. рублей</a:t>
            </a:r>
          </a:p>
          <a:p>
            <a:pPr marL="342900" lvl="2" indent="-342900" algn="just">
              <a:spcBef>
                <a:spcPts val="800"/>
              </a:spcBef>
            </a:pPr>
            <a:r>
              <a:rPr lang="ru-RU" sz="1800" dirty="0" smtClean="0"/>
              <a:t> Выявляемость в </a:t>
            </a:r>
            <a:r>
              <a:rPr lang="ru-RU" sz="1800" b="1" dirty="0" smtClean="0"/>
              <a:t>2007</a:t>
            </a:r>
            <a:r>
              <a:rPr lang="ru-RU" sz="1800" dirty="0" smtClean="0"/>
              <a:t> году -  0,6%; в  </a:t>
            </a:r>
            <a:r>
              <a:rPr lang="ru-RU" sz="1800" b="1" dirty="0" smtClean="0"/>
              <a:t>2008</a:t>
            </a:r>
            <a:r>
              <a:rPr lang="ru-RU" sz="1800" dirty="0" smtClean="0"/>
              <a:t> – 3,2%; в </a:t>
            </a:r>
            <a:r>
              <a:rPr lang="ru-RU" sz="1800" b="1" dirty="0" smtClean="0"/>
              <a:t>2009 </a:t>
            </a:r>
            <a:r>
              <a:rPr lang="ru-RU" sz="1800" dirty="0" smtClean="0"/>
              <a:t>– 3,3%; в </a:t>
            </a:r>
            <a:r>
              <a:rPr lang="ru-RU" sz="1800" b="1" dirty="0" smtClean="0"/>
              <a:t>2010</a:t>
            </a:r>
            <a:r>
              <a:rPr lang="ru-RU" sz="1800" dirty="0" smtClean="0"/>
              <a:t> – 3,2%; в </a:t>
            </a:r>
            <a:r>
              <a:rPr lang="ru-RU" sz="1800" b="1" dirty="0" smtClean="0"/>
              <a:t>2011</a:t>
            </a:r>
            <a:r>
              <a:rPr lang="ru-RU" sz="1800" dirty="0" smtClean="0"/>
              <a:t> – 0,9%; в </a:t>
            </a:r>
            <a:r>
              <a:rPr lang="ru-RU" sz="1800" b="1" dirty="0" smtClean="0"/>
              <a:t>2012 </a:t>
            </a:r>
            <a:r>
              <a:rPr lang="ru-RU" sz="1800" dirty="0" smtClean="0"/>
              <a:t>– 1,2%, </a:t>
            </a:r>
            <a:r>
              <a:rPr lang="ru-RU" sz="1800" b="1" dirty="0" smtClean="0"/>
              <a:t>5 мес. 2013 </a:t>
            </a:r>
            <a:r>
              <a:rPr lang="ru-RU" sz="1800" dirty="0" smtClean="0"/>
              <a:t>– 0,8%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37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2526" cy="1296243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пищевого  мониторинга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828870"/>
              </p:ext>
            </p:extLst>
          </p:nvPr>
        </p:nvGraphicFramePr>
        <p:xfrm>
          <a:off x="-108520" y="548680"/>
          <a:ext cx="9145016" cy="535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2526" cy="1296243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пищевого  мониторинга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407943"/>
              </p:ext>
            </p:extLst>
          </p:nvPr>
        </p:nvGraphicFramePr>
        <p:xfrm>
          <a:off x="0" y="1340768"/>
          <a:ext cx="9144000" cy="4559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пищевого мониторинга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016459"/>
              </p:ext>
            </p:extLst>
          </p:nvPr>
        </p:nvGraphicFramePr>
        <p:xfrm>
          <a:off x="107504" y="1484784"/>
          <a:ext cx="903649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пищевого мониторинга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957153"/>
              </p:ext>
            </p:extLst>
          </p:nvPr>
        </p:nvGraphicFramePr>
        <p:xfrm>
          <a:off x="107504" y="1628800"/>
          <a:ext cx="885698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пищевого мониторинга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58659028"/>
              </p:ext>
            </p:extLst>
          </p:nvPr>
        </p:nvGraphicFramePr>
        <p:xfrm>
          <a:off x="468313" y="1628775"/>
          <a:ext cx="4035425" cy="4271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91929089"/>
              </p:ext>
            </p:extLst>
          </p:nvPr>
        </p:nvGraphicFramePr>
        <p:xfrm>
          <a:off x="4656138" y="1628775"/>
          <a:ext cx="4037012" cy="4271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704027-1EA9-4D1D-B6CD-18DE6C488EA4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пищевого мониторинга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944745"/>
              </p:ext>
            </p:extLst>
          </p:nvPr>
        </p:nvGraphicFramePr>
        <p:xfrm>
          <a:off x="-468560" y="1916832"/>
          <a:ext cx="9865096" cy="3983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4838" cy="1138237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 пищевого мониторинга в субъектах РФ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4837" cy="4631978"/>
          </a:xfrm>
        </p:spPr>
        <p:txBody>
          <a:bodyPr/>
          <a:lstStyle/>
          <a:p>
            <a:r>
              <a:rPr lang="ru-RU" sz="1800" dirty="0" smtClean="0"/>
              <a:t>Региональные планы пищевого мониторинга в </a:t>
            </a:r>
            <a:r>
              <a:rPr lang="ru-RU" sz="1800" b="1" dirty="0" smtClean="0"/>
              <a:t>2011</a:t>
            </a:r>
            <a:r>
              <a:rPr lang="ru-RU" sz="1800" dirty="0" smtClean="0"/>
              <a:t> году осуществлялись на территории </a:t>
            </a:r>
            <a:r>
              <a:rPr lang="ru-RU" sz="1800" b="1" dirty="0" smtClean="0"/>
              <a:t>20</a:t>
            </a:r>
            <a:r>
              <a:rPr lang="ru-RU" sz="1800" dirty="0" smtClean="0"/>
              <a:t> субъектов Российской Федерации, в </a:t>
            </a:r>
            <a:r>
              <a:rPr lang="ru-RU" sz="1800" b="1" dirty="0" smtClean="0"/>
              <a:t>2012</a:t>
            </a:r>
            <a:r>
              <a:rPr lang="ru-RU" sz="1800" dirty="0" smtClean="0"/>
              <a:t> году – в </a:t>
            </a:r>
            <a:r>
              <a:rPr lang="ru-RU" sz="1800" b="1" dirty="0" smtClean="0"/>
              <a:t>29 </a:t>
            </a:r>
            <a:r>
              <a:rPr lang="ru-RU" sz="1800" dirty="0" smtClean="0"/>
              <a:t>субъектах РФ, </a:t>
            </a:r>
            <a:r>
              <a:rPr lang="ru-RU" sz="1800" smtClean="0"/>
              <a:t>за </a:t>
            </a:r>
            <a:r>
              <a:rPr lang="ru-RU" sz="1800" smtClean="0"/>
              <a:t>3 месяца </a:t>
            </a:r>
            <a:r>
              <a:rPr lang="ru-RU" sz="1800" b="1" dirty="0" smtClean="0"/>
              <a:t>2013</a:t>
            </a:r>
            <a:r>
              <a:rPr lang="ru-RU" sz="1800" dirty="0" smtClean="0"/>
              <a:t> года – в </a:t>
            </a:r>
            <a:r>
              <a:rPr lang="ru-RU" sz="1800" b="1" dirty="0" smtClean="0"/>
              <a:t>17</a:t>
            </a:r>
            <a:r>
              <a:rPr lang="ru-RU" sz="1800" dirty="0" smtClean="0"/>
              <a:t> субъектах РФ</a:t>
            </a:r>
          </a:p>
          <a:p>
            <a:r>
              <a:rPr lang="ru-RU" sz="1800" dirty="0" smtClean="0"/>
              <a:t>Выявляемость при проведении пищевого мониторинга в </a:t>
            </a:r>
            <a:r>
              <a:rPr lang="ru-RU" sz="1800" b="1" dirty="0" smtClean="0"/>
              <a:t>2011</a:t>
            </a:r>
            <a:r>
              <a:rPr lang="ru-RU" sz="1800" dirty="0" smtClean="0"/>
              <a:t> году составила </a:t>
            </a:r>
            <a:r>
              <a:rPr lang="ru-RU" sz="1800" b="1" dirty="0" smtClean="0"/>
              <a:t>1,1</a:t>
            </a:r>
            <a:r>
              <a:rPr lang="ru-RU" sz="1800" dirty="0" smtClean="0"/>
              <a:t>%, в </a:t>
            </a:r>
            <a:r>
              <a:rPr lang="ru-RU" sz="1800" b="1" dirty="0" smtClean="0"/>
              <a:t>2012</a:t>
            </a:r>
            <a:r>
              <a:rPr lang="ru-RU" sz="1800" dirty="0" smtClean="0"/>
              <a:t> году </a:t>
            </a:r>
            <a:r>
              <a:rPr lang="ru-RU" sz="1800" b="1" dirty="0" smtClean="0"/>
              <a:t>– 0,9 </a:t>
            </a:r>
            <a:r>
              <a:rPr lang="ru-RU" sz="1800" dirty="0" smtClean="0"/>
              <a:t>%, за 3 месяца </a:t>
            </a:r>
            <a:r>
              <a:rPr lang="ru-RU" sz="1800" b="1" dirty="0" smtClean="0"/>
              <a:t>2013</a:t>
            </a:r>
            <a:r>
              <a:rPr lang="ru-RU" sz="1800" dirty="0" smtClean="0"/>
              <a:t> года – </a:t>
            </a:r>
            <a:r>
              <a:rPr lang="ru-RU" sz="1800" b="1" dirty="0" smtClean="0"/>
              <a:t>0,6</a:t>
            </a:r>
            <a:r>
              <a:rPr lang="ru-RU" sz="1800" dirty="0" smtClean="0"/>
              <a:t> %</a:t>
            </a:r>
          </a:p>
          <a:p>
            <a:r>
              <a:rPr lang="ru-RU" sz="1800" dirty="0" smtClean="0"/>
              <a:t>Системная работа по проведению пищевого мониторинга </a:t>
            </a:r>
            <a:r>
              <a:rPr lang="ru-RU" sz="1800" dirty="0"/>
              <a:t>(наличие </a:t>
            </a:r>
            <a:r>
              <a:rPr lang="ru-RU" sz="1800" dirty="0" smtClean="0"/>
              <a:t>выявлений в 2011-2013 гг.) проводится ветеринарными службами  Алтайского края, Вологодской обл., Калужской обл., Нижегородской обл., Ульяновской обл., Р. Саха Якутия, Ханты-Мансийского АО, Ярославской обл.</a:t>
            </a:r>
          </a:p>
          <a:p>
            <a:r>
              <a:rPr lang="ru-RU" sz="1800" dirty="0" smtClean="0"/>
              <a:t>Отсутствует планирование при проведении пищевого мониторинга (выявляемость в 2011-2013 г. 0%) в работе ветеринарных служб Астраханской обл., Владимирской обл., Ивановской области, Р. Ингушетия, Р. Марий Эл, Тамбовской обл., Чеченской Р., Р. Татарстан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98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1138237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плана пищевого мониторинга в субъектах РФ</a:t>
            </a:r>
            <a:endParaRPr lang="ru-RU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959871"/>
              </p:ext>
            </p:extLst>
          </p:nvPr>
        </p:nvGraphicFramePr>
        <p:xfrm>
          <a:off x="468313" y="1628775"/>
          <a:ext cx="8224837" cy="4271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EC93C9-B331-490F-9ED1-65F424FA57BD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8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/>
          <a:p>
            <a:pPr>
              <a:defRPr/>
            </a:pPr>
            <a:fld id="{7968D193-4F3A-4D2C-818C-A2ADCD13EBDB}" type="slidenum">
              <a:rPr lang="en-GB"/>
              <a:pPr>
                <a:defRPr/>
              </a:pPr>
              <a:t>20</a:t>
            </a:fld>
            <a:endParaRPr lang="en-GB"/>
          </a:p>
        </p:txBody>
      </p:sp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2700"/>
            <a:ext cx="8224838" cy="993428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Рекомендованная схема действий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980728"/>
            <a:ext cx="8821738" cy="492001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Font typeface="Times New Roman" pitchFamily="18" charset="0"/>
              <a:buChar char="•"/>
            </a:pPr>
            <a:r>
              <a:rPr lang="ru-RU" sz="2000" dirty="0" smtClean="0"/>
              <a:t>Схема действий, реализуемая Россельхознадзором во взаимоотношениях с третьими странами и странами-членами ТС и хорошо себя зарекомендовавшая, доведена в виде рекомендации до органов управления ветеринарией субъектов Российской Федерации</a:t>
            </a:r>
          </a:p>
        </p:txBody>
      </p:sp>
      <p:sp>
        <p:nvSpPr>
          <p:cNvPr id="292868" name="AutoShape 4"/>
          <p:cNvSpPr>
            <a:spLocks noChangeArrowheads="1"/>
          </p:cNvSpPr>
          <p:nvPr/>
        </p:nvSpPr>
        <p:spPr bwMode="auto">
          <a:xfrm>
            <a:off x="609600" y="2743200"/>
            <a:ext cx="2286000" cy="2209800"/>
          </a:xfrm>
          <a:prstGeom prst="rightArrowCallout">
            <a:avLst>
              <a:gd name="adj1" fmla="val 25000"/>
              <a:gd name="adj2" fmla="val 25000"/>
              <a:gd name="adj3" fmla="val 17241"/>
              <a:gd name="adj4" fmla="val 6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Положительный 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случай</a:t>
            </a:r>
          </a:p>
        </p:txBody>
      </p:sp>
      <p:sp>
        <p:nvSpPr>
          <p:cNvPr id="292869" name="AutoShape 5"/>
          <p:cNvSpPr>
            <a:spLocks noChangeArrowheads="1"/>
          </p:cNvSpPr>
          <p:nvPr/>
        </p:nvSpPr>
        <p:spPr bwMode="auto">
          <a:xfrm>
            <a:off x="2987675" y="2781300"/>
            <a:ext cx="2590800" cy="2286000"/>
          </a:xfrm>
          <a:prstGeom prst="plus">
            <a:avLst>
              <a:gd name="adj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7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Введение усиленного </a:t>
            </a:r>
          </a:p>
          <a:p>
            <a:pPr algn="ctr">
              <a:lnSpc>
                <a:spcPct val="7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лабораторного контроля </a:t>
            </a:r>
          </a:p>
          <a:p>
            <a:pPr algn="ctr">
              <a:lnSpc>
                <a:spcPct val="7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(проверяются подряд 10 </a:t>
            </a:r>
          </a:p>
          <a:p>
            <a:pPr algn="ctr">
              <a:lnSpc>
                <a:spcPct val="7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партий такой продукции)</a:t>
            </a:r>
          </a:p>
        </p:txBody>
      </p:sp>
      <p:sp>
        <p:nvSpPr>
          <p:cNvPr id="292870" name="AutoShape 6"/>
          <p:cNvSpPr>
            <a:spLocks noChangeArrowheads="1"/>
          </p:cNvSpPr>
          <p:nvPr/>
        </p:nvSpPr>
        <p:spPr bwMode="auto">
          <a:xfrm>
            <a:off x="5903913" y="2636838"/>
            <a:ext cx="2057400" cy="1184275"/>
          </a:xfrm>
          <a:prstGeom prst="upArrowCallout">
            <a:avLst>
              <a:gd name="adj1" fmla="val 43432"/>
              <a:gd name="adj2" fmla="val 43432"/>
              <a:gd name="adj3" fmla="val 16667"/>
              <a:gd name="adj4" fmla="val 6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Все 10 партий </a:t>
            </a:r>
          </a:p>
          <a:p>
            <a:pPr algn="ctr">
              <a:lnSpc>
                <a:spcPct val="8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соответствуют </a:t>
            </a:r>
          </a:p>
          <a:p>
            <a:pPr algn="ctr">
              <a:lnSpc>
                <a:spcPct val="8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в/с требованиям</a:t>
            </a:r>
          </a:p>
        </p:txBody>
      </p:sp>
      <p:sp>
        <p:nvSpPr>
          <p:cNvPr id="292871" name="AutoShape 7"/>
          <p:cNvSpPr>
            <a:spLocks noChangeArrowheads="1"/>
          </p:cNvSpPr>
          <p:nvPr/>
        </p:nvSpPr>
        <p:spPr bwMode="auto">
          <a:xfrm>
            <a:off x="5903913" y="3897313"/>
            <a:ext cx="2057400" cy="1152525"/>
          </a:xfrm>
          <a:prstGeom prst="downArrowCallout">
            <a:avLst>
              <a:gd name="adj1" fmla="val 44628"/>
              <a:gd name="adj2" fmla="val 44628"/>
              <a:gd name="adj3" fmla="val 16667"/>
              <a:gd name="adj4" fmla="val 6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Выявлены 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dirty="0">
                <a:solidFill>
                  <a:srgbClr val="601A24"/>
                </a:solidFill>
                <a:latin typeface="Times New Roman" pitchFamily="18" charset="0"/>
              </a:rPr>
              <a:t>повторные случаи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dirty="0">
              <a:solidFill>
                <a:srgbClr val="601A24"/>
              </a:solidFill>
              <a:latin typeface="Times New Roman" pitchFamily="18" charset="0"/>
            </a:endParaRPr>
          </a:p>
        </p:txBody>
      </p:sp>
      <p:sp>
        <p:nvSpPr>
          <p:cNvPr id="292872" name="Rectangle 8"/>
          <p:cNvSpPr>
            <a:spLocks noChangeArrowheads="1"/>
          </p:cNvSpPr>
          <p:nvPr/>
        </p:nvSpPr>
        <p:spPr bwMode="auto">
          <a:xfrm>
            <a:off x="5365750" y="5013325"/>
            <a:ext cx="36353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>
                <a:solidFill>
                  <a:srgbClr val="601A24"/>
                </a:solidFill>
              </a:rPr>
              <a:t>Обращение в Прокуратуру субъекта РФ на предмет приостановки деятельности</a:t>
            </a:r>
          </a:p>
        </p:txBody>
      </p:sp>
      <p:sp>
        <p:nvSpPr>
          <p:cNvPr id="292873" name="Rectangle 9"/>
          <p:cNvSpPr>
            <a:spLocks noChangeArrowheads="1"/>
          </p:cNvSpPr>
          <p:nvPr/>
        </p:nvSpPr>
        <p:spPr bwMode="auto">
          <a:xfrm>
            <a:off x="5183188" y="1881188"/>
            <a:ext cx="39608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>
                <a:solidFill>
                  <a:srgbClr val="601A24"/>
                </a:solidFill>
              </a:rPr>
              <a:t>Переход в штатный режим ветнадзора, усиленный лабораторный контроль прекращается.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/>
          <a:p>
            <a:pPr>
              <a:defRPr/>
            </a:pPr>
            <a:fld id="{C08907D3-13A8-4CC6-BBD0-25BD8BB415D1}" type="slidenum">
              <a:rPr lang="en-GB"/>
              <a:pPr>
                <a:defRPr/>
              </a:pPr>
              <a:t>21</a:t>
            </a:fld>
            <a:endParaRPr lang="en-GB"/>
          </a:p>
        </p:txBody>
      </p:sp>
      <p:sp>
        <p:nvSpPr>
          <p:cNvPr id="295938" name="Содержимое 2"/>
          <p:cNvSpPr>
            <a:spLocks noGrp="1"/>
          </p:cNvSpPr>
          <p:nvPr>
            <p:ph idx="4294967295"/>
          </p:nvPr>
        </p:nvSpPr>
        <p:spPr>
          <a:xfrm>
            <a:off x="0" y="1556792"/>
            <a:ext cx="9036050" cy="4248696"/>
          </a:xfrm>
        </p:spPr>
        <p:txBody>
          <a:bodyPr/>
          <a:lstStyle/>
          <a:p>
            <a:pPr marL="180975" indent="20638">
              <a:lnSpc>
                <a:spcPct val="70000"/>
              </a:lnSpc>
              <a:spcBef>
                <a:spcPct val="10000"/>
              </a:spcBef>
            </a:pPr>
            <a:r>
              <a:rPr lang="ru-RU" sz="1800" dirty="0" smtClean="0"/>
              <a:t>Основные недостатки</a:t>
            </a:r>
            <a:r>
              <a:rPr lang="ru-RU" sz="1800" smtClean="0"/>
              <a:t>: </a:t>
            </a:r>
            <a:endParaRPr lang="ru-RU" sz="1800" dirty="0" smtClean="0"/>
          </a:p>
          <a:p>
            <a:pPr lvl="1">
              <a:lnSpc>
                <a:spcPct val="70000"/>
              </a:lnSpc>
              <a:spcBef>
                <a:spcPct val="10000"/>
              </a:spcBef>
            </a:pPr>
            <a:r>
              <a:rPr lang="ru-RU" sz="1800" dirty="0" smtClean="0"/>
              <a:t>отсутствие должного взаимодействия  между территориальными управлениями РСХН и органами управления ветеринарией субъектов РФ при проведении мониторинга безопасности отечественной пищевой продукции;</a:t>
            </a:r>
          </a:p>
          <a:p>
            <a:pPr lvl="1">
              <a:lnSpc>
                <a:spcPct val="70000"/>
              </a:lnSpc>
              <a:spcBef>
                <a:spcPct val="10000"/>
              </a:spcBef>
            </a:pPr>
            <a:r>
              <a:rPr lang="ru-RU" sz="1800" dirty="0" smtClean="0"/>
              <a:t>неудовлетворительное проведение или полное отсутствие работы по анализу риска при отборе проб в рамках реализации Плана мониторинга пищевой безопасности территориальными управлениями Россельхознадзора;</a:t>
            </a:r>
          </a:p>
          <a:p>
            <a:pPr lvl="1">
              <a:lnSpc>
                <a:spcPct val="70000"/>
              </a:lnSpc>
              <a:spcBef>
                <a:spcPct val="10000"/>
              </a:spcBef>
            </a:pPr>
            <a:r>
              <a:rPr lang="ru-RU" sz="1800" dirty="0"/>
              <a:t>н</a:t>
            </a:r>
            <a:r>
              <a:rPr lang="ru-RU" sz="1800" dirty="0" smtClean="0"/>
              <a:t>есоблюдение требований по доставке проб для исследований;</a:t>
            </a:r>
          </a:p>
          <a:p>
            <a:pPr lvl="1">
              <a:lnSpc>
                <a:spcPct val="70000"/>
              </a:lnSpc>
              <a:spcBef>
                <a:spcPct val="10000"/>
              </a:spcBef>
            </a:pPr>
            <a:r>
              <a:rPr lang="ru-RU" sz="1800" dirty="0" smtClean="0"/>
              <a:t>непринятие мер в ряде субъектов РФ (в 2012 году 29) по организации усиленного лабораторного контроля в отношении продукции отечественных предприятий, признанной некачественной и опасной в ветеринарно-санитарном отношении по результатам мониторинга безопасности поднадзорных госветслужбе товаров</a:t>
            </a:r>
          </a:p>
          <a:p>
            <a:pPr marL="180975" indent="20638">
              <a:lnSpc>
                <a:spcPct val="70000"/>
              </a:lnSpc>
              <a:spcBef>
                <a:spcPct val="10000"/>
              </a:spcBef>
            </a:pPr>
            <a:r>
              <a:rPr lang="ru-RU" sz="1800" dirty="0" smtClean="0"/>
              <a:t>(по своим задачам федеральный мониторинг должен дополняться региональным мониторингом</a:t>
            </a:r>
          </a:p>
          <a:p>
            <a:pPr lvl="1">
              <a:lnSpc>
                <a:spcPct val="70000"/>
              </a:lnSpc>
              <a:spcBef>
                <a:spcPct val="10000"/>
              </a:spcBef>
            </a:pPr>
            <a:r>
              <a:rPr lang="ru-RU" sz="1800" dirty="0" smtClean="0"/>
              <a:t>	в 1 квартале 2013 года только 17 органов управления ветеринарией субъектов Российской Федерации организовали и проводили региональный мониторинг)</a:t>
            </a:r>
          </a:p>
          <a:p>
            <a:pPr lvl="1">
              <a:lnSpc>
                <a:spcPct val="70000"/>
              </a:lnSpc>
              <a:spcBef>
                <a:spcPct val="10000"/>
              </a:spcBef>
            </a:pPr>
            <a:r>
              <a:rPr lang="ru-RU" sz="1800" dirty="0" smtClean="0"/>
              <a:t> </a:t>
            </a:r>
          </a:p>
          <a:p>
            <a:pPr lvl="3">
              <a:lnSpc>
                <a:spcPct val="80000"/>
              </a:lnSpc>
              <a:spcBef>
                <a:spcPct val="0"/>
              </a:spcBef>
            </a:pPr>
            <a:r>
              <a:rPr lang="ru-RU" sz="1800" i="1" dirty="0" smtClean="0"/>
              <a:t> </a:t>
            </a:r>
          </a:p>
        </p:txBody>
      </p:sp>
      <p:sp>
        <p:nvSpPr>
          <p:cNvPr id="295939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332656"/>
            <a:ext cx="9144000" cy="936104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недостатки 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организации работ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4838" cy="3456384"/>
          </a:xfrm>
        </p:spPr>
        <p:txBody>
          <a:bodyPr/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BD049EE1-B853-4671-94B4-7E8A9E7FBAD9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70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7235</TotalTime>
  <Words>1161</Words>
  <Application>Microsoft Office PowerPoint</Application>
  <PresentationFormat>Экран (4:3)</PresentationFormat>
  <Paragraphs>161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Times New Roman</vt:lpstr>
      <vt:lpstr>1_Оформление по умолчанию</vt:lpstr>
      <vt:lpstr> Анализ исполнения планов мониторинга                                                                                                                          Абрамова Л.Ю., Россельхознадзор </vt:lpstr>
      <vt:lpstr>Обеспечение биологической безопасности</vt:lpstr>
      <vt:lpstr>Обеспечение биологической безопасности</vt:lpstr>
      <vt:lpstr>Обеспечение биологической безопасности</vt:lpstr>
      <vt:lpstr>Обеспечение биологической безопасности</vt:lpstr>
      <vt:lpstr>Положительные исследования  за 5 месяцев 2013 года</vt:lpstr>
      <vt:lpstr>Выявляемость при эпизоотологическом мониторинге</vt:lpstr>
      <vt:lpstr>Выполнение плана  эпизоотологического мониторинга  за 5 месяцев 2013 года </vt:lpstr>
      <vt:lpstr>Выполнение плана  эпизоотологического мониторинга</vt:lpstr>
      <vt:lpstr>Обеспечение пищевой безопасности</vt:lpstr>
      <vt:lpstr>Обеспечение пищевой безопасности</vt:lpstr>
      <vt:lpstr>Выполнение плана  пищевого  мониторинга</vt:lpstr>
      <vt:lpstr>Выполнение плана  пищевого  мониторинга</vt:lpstr>
      <vt:lpstr>Выполнение плана  пищевого мониторинга</vt:lpstr>
      <vt:lpstr>Выполнение плана  пищевого мониторинга</vt:lpstr>
      <vt:lpstr>Выполнение плана  пищевого мониторинга</vt:lpstr>
      <vt:lpstr>Выполнение плана  пищевого мониторинга</vt:lpstr>
      <vt:lpstr>Выполнение плана пищевого мониторинга в субъектах РФ</vt:lpstr>
      <vt:lpstr>Выполнение плана пищевого мониторинга в субъектах РФ</vt:lpstr>
      <vt:lpstr>Рекомендованная схема действий</vt:lpstr>
      <vt:lpstr>Основные недостатки  в организации работ</vt:lpstr>
      <vt:lpstr>Благодарю за внимание</vt:lpstr>
    </vt:vector>
  </TitlesOfParts>
  <Company>ФСВ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a.pchelnikov</dc:creator>
  <cp:lastModifiedBy>asus</cp:lastModifiedBy>
  <cp:revision>456</cp:revision>
  <dcterms:created xsi:type="dcterms:W3CDTF">2012-11-07T13:42:10Z</dcterms:created>
  <dcterms:modified xsi:type="dcterms:W3CDTF">2013-06-26T00:55:10Z</dcterms:modified>
</cp:coreProperties>
</file>