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66"/>
    <a:srgbClr val="16BBF6"/>
    <a:srgbClr val="2DD7D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36"/>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A45E70-DF1D-4DBB-8486-59BCB79C6C84}" type="doc">
      <dgm:prSet loTypeId="urn:microsoft.com/office/officeart/2005/8/layout/list1" loCatId="list" qsTypeId="urn:microsoft.com/office/officeart/2005/8/quickstyle/simple4" qsCatId="simple" csTypeId="urn:microsoft.com/office/officeart/2005/8/colors/accent3_1" csCatId="accent3" phldr="1"/>
      <dgm:spPr/>
      <dgm:t>
        <a:bodyPr/>
        <a:lstStyle/>
        <a:p>
          <a:endParaRPr lang="ru-RU"/>
        </a:p>
      </dgm:t>
    </dgm:pt>
    <dgm:pt modelId="{B6356F24-2831-4C9F-B5B4-1EA8A5C497B3}">
      <dgm:prSet phldrT="[Текст]" custT="1"/>
      <dgm:spPr/>
      <dgm:t>
        <a:bodyPr/>
        <a:lstStyle/>
        <a:p>
          <a:pPr algn="just"/>
          <a:r>
            <a:rPr lang="ru-RU" sz="1000" b="0" dirty="0" smtClean="0">
              <a:solidFill>
                <a:schemeClr val="tx1"/>
              </a:solidFill>
              <a:latin typeface="Segoe Script" pitchFamily="34" charset="0"/>
              <a:hlinkClick xmlns:r="http://schemas.openxmlformats.org/officeDocument/2006/relationships" r:id="" action="ppaction://hlinkshowjump?jump=nextslide"/>
            </a:rPr>
            <a:t>1. Повышение эффективности механизмов урегулирования конфликта интересов, обеспечение соблюдения федеральными государственными служащими Россельхознадзора,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ограничений, запретов и принципов служебного поведения в связи с исполнением ими должностных (служебных) обязанностей, а также ответственности за их нарушение</a:t>
          </a:r>
          <a:endParaRPr lang="ru-RU" sz="1000" dirty="0">
            <a:solidFill>
              <a:schemeClr val="tx1"/>
            </a:solidFill>
            <a:latin typeface="Segoe Script" pitchFamily="34" charset="0"/>
            <a:cs typeface="Times New Roman" pitchFamily="18" charset="0"/>
          </a:endParaRPr>
        </a:p>
      </dgm:t>
    </dgm:pt>
    <dgm:pt modelId="{F0AED81D-71C3-4717-947D-91BB5679719F}" type="parTrans" cxnId="{2484C67B-F034-47AD-A31B-9C20E3E23260}">
      <dgm:prSet/>
      <dgm:spPr/>
      <dgm:t>
        <a:bodyPr/>
        <a:lstStyle/>
        <a:p>
          <a:endParaRPr lang="ru-RU"/>
        </a:p>
      </dgm:t>
    </dgm:pt>
    <dgm:pt modelId="{8565E3CC-D200-48C9-9E81-1203AA701E85}" type="sibTrans" cxnId="{2484C67B-F034-47AD-A31B-9C20E3E23260}">
      <dgm:prSet/>
      <dgm:spPr/>
      <dgm:t>
        <a:bodyPr/>
        <a:lstStyle/>
        <a:p>
          <a:endParaRPr lang="ru-RU"/>
        </a:p>
      </dgm:t>
    </dgm:pt>
    <dgm:pt modelId="{E6A71C66-AEFD-4D9B-85B0-4CAFDF28F713}">
      <dgm:prSet phldrT="[Текст]" custT="1"/>
      <dgm:spPr/>
      <dgm:t>
        <a:bodyPr/>
        <a:lstStyle/>
        <a:p>
          <a:r>
            <a:rPr lang="ru-RU" sz="1000" dirty="0" smtClean="0">
              <a:latin typeface="Segoe Script" pitchFamily="34" charset="0"/>
              <a:hlinkClick xmlns:r="http://schemas.openxmlformats.org/officeDocument/2006/relationships" r:id="rId1" action="ppaction://hlinksldjump"/>
            </a:rPr>
            <a:t>2.  </a:t>
          </a:r>
          <a:r>
            <a:rPr lang="ru-RU" sz="1000" b="0" dirty="0" smtClean="0">
              <a:solidFill>
                <a:schemeClr val="tx1"/>
              </a:solidFill>
              <a:latin typeface="Segoe Script" pitchFamily="34" charset="0"/>
              <a:hlinkClick xmlns:r="http://schemas.openxmlformats.org/officeDocument/2006/relationships" r:id="rId1" action="ppaction://hlinksldjump"/>
            </a:rPr>
            <a:t>Выявление и систематизация причин и условий проявления коррупции в деятельности Россельхознадзора, мониторинг коррупционных рисков и их устранение</a:t>
          </a:r>
          <a:endParaRPr lang="ru-RU" sz="1000" dirty="0">
            <a:latin typeface="Segoe Script" pitchFamily="34" charset="0"/>
          </a:endParaRPr>
        </a:p>
      </dgm:t>
    </dgm:pt>
    <dgm:pt modelId="{39C0A771-456F-47EF-AC7C-A4D611D0FD5F}" type="parTrans" cxnId="{2D610279-16DF-4332-81D5-00684C1CA98C}">
      <dgm:prSet/>
      <dgm:spPr/>
      <dgm:t>
        <a:bodyPr/>
        <a:lstStyle/>
        <a:p>
          <a:endParaRPr lang="ru-RU"/>
        </a:p>
      </dgm:t>
    </dgm:pt>
    <dgm:pt modelId="{48D68F56-79F2-42F7-AC5D-010AB1247AC0}" type="sibTrans" cxnId="{2D610279-16DF-4332-81D5-00684C1CA98C}">
      <dgm:prSet/>
      <dgm:spPr/>
      <dgm:t>
        <a:bodyPr/>
        <a:lstStyle/>
        <a:p>
          <a:endParaRPr lang="ru-RU"/>
        </a:p>
      </dgm:t>
    </dgm:pt>
    <dgm:pt modelId="{DC5B0412-2630-48F2-ACFE-33F79022989A}">
      <dgm:prSet phldrT="[Текст]" custT="1"/>
      <dgm:spPr/>
      <dgm:t>
        <a:bodyPr/>
        <a:lstStyle/>
        <a:p>
          <a:r>
            <a:rPr lang="ru-RU" sz="1000" dirty="0" smtClean="0">
              <a:latin typeface="Segoe Script" pitchFamily="34" charset="0"/>
              <a:hlinkClick xmlns:r="http://schemas.openxmlformats.org/officeDocument/2006/relationships" r:id="rId2" action="ppaction://hlinksldjump"/>
            </a:rPr>
            <a:t>3. </a:t>
          </a:r>
          <a:r>
            <a:rPr lang="ru-RU" sz="1000" b="0" dirty="0" smtClean="0">
              <a:solidFill>
                <a:schemeClr val="tx1"/>
              </a:solidFill>
              <a:latin typeface="Segoe Script" pitchFamily="34" charset="0"/>
              <a:hlinkClick xmlns:r="http://schemas.openxmlformats.org/officeDocument/2006/relationships" r:id="rId2" action="ppaction://hlinksldjump"/>
            </a:rPr>
            <a:t>Взаимодействие с институтами гражданского общества и гражданами, а также создание эффективной системы обратной связи, обеспечение доступности информации о деятельности Россельхознадзора</a:t>
          </a:r>
          <a:r>
            <a:rPr lang="ru-RU" sz="1000" dirty="0" smtClean="0">
              <a:latin typeface="Segoe Script" pitchFamily="34" charset="0"/>
              <a:hlinkClick xmlns:r="http://schemas.openxmlformats.org/officeDocument/2006/relationships" r:id="rId2" action="ppaction://hlinksldjump"/>
            </a:rPr>
            <a:t> </a:t>
          </a:r>
          <a:endParaRPr lang="ru-RU" sz="1000" dirty="0">
            <a:latin typeface="Segoe Script" pitchFamily="34" charset="0"/>
          </a:endParaRPr>
        </a:p>
      </dgm:t>
    </dgm:pt>
    <dgm:pt modelId="{DD635E17-D0B7-4779-B008-B3530CE29799}" type="parTrans" cxnId="{1F48532F-138A-4CA0-85B6-A4F30DE52AFE}">
      <dgm:prSet/>
      <dgm:spPr/>
      <dgm:t>
        <a:bodyPr/>
        <a:lstStyle/>
        <a:p>
          <a:endParaRPr lang="ru-RU"/>
        </a:p>
      </dgm:t>
    </dgm:pt>
    <dgm:pt modelId="{EDE95B5B-3952-4535-9392-5910997DD599}" type="sibTrans" cxnId="{1F48532F-138A-4CA0-85B6-A4F30DE52AFE}">
      <dgm:prSet/>
      <dgm:spPr/>
      <dgm:t>
        <a:bodyPr/>
        <a:lstStyle/>
        <a:p>
          <a:endParaRPr lang="ru-RU"/>
        </a:p>
      </dgm:t>
    </dgm:pt>
    <dgm:pt modelId="{600188EF-C02C-49CE-90F9-0DB5C953F7AF}" type="pres">
      <dgm:prSet presAssocID="{A5A45E70-DF1D-4DBB-8486-59BCB79C6C84}" presName="linear" presStyleCnt="0">
        <dgm:presLayoutVars>
          <dgm:dir/>
          <dgm:animLvl val="lvl"/>
          <dgm:resizeHandles val="exact"/>
        </dgm:presLayoutVars>
      </dgm:prSet>
      <dgm:spPr/>
    </dgm:pt>
    <dgm:pt modelId="{E4B51350-1669-41FE-9AD4-6B56E2538953}" type="pres">
      <dgm:prSet presAssocID="{B6356F24-2831-4C9F-B5B4-1EA8A5C497B3}" presName="parentLin" presStyleCnt="0"/>
      <dgm:spPr/>
    </dgm:pt>
    <dgm:pt modelId="{B7C7F8D8-0090-4813-9EBC-486A1420BD67}" type="pres">
      <dgm:prSet presAssocID="{B6356F24-2831-4C9F-B5B4-1EA8A5C497B3}" presName="parentLeftMargin" presStyleLbl="node1" presStyleIdx="0" presStyleCnt="3"/>
      <dgm:spPr/>
    </dgm:pt>
    <dgm:pt modelId="{27E9F558-743F-4A45-B5D3-E6E20AAB3E5D}" type="pres">
      <dgm:prSet presAssocID="{B6356F24-2831-4C9F-B5B4-1EA8A5C497B3}" presName="parentText" presStyleLbl="node1" presStyleIdx="0" presStyleCnt="3" custScaleX="98570" custScaleY="126473" custLinFactNeighborX="-9987" custLinFactNeighborY="-1221">
        <dgm:presLayoutVars>
          <dgm:chMax val="0"/>
          <dgm:bulletEnabled val="1"/>
        </dgm:presLayoutVars>
      </dgm:prSet>
      <dgm:spPr/>
      <dgm:t>
        <a:bodyPr/>
        <a:lstStyle/>
        <a:p>
          <a:endParaRPr lang="ru-RU"/>
        </a:p>
      </dgm:t>
    </dgm:pt>
    <dgm:pt modelId="{BE94641E-3F89-4655-9317-D56FE5364C1A}" type="pres">
      <dgm:prSet presAssocID="{B6356F24-2831-4C9F-B5B4-1EA8A5C497B3}" presName="negativeSpace" presStyleCnt="0"/>
      <dgm:spPr/>
    </dgm:pt>
    <dgm:pt modelId="{BE85E279-047E-4B6A-B006-4ADE731B19B7}" type="pres">
      <dgm:prSet presAssocID="{B6356F24-2831-4C9F-B5B4-1EA8A5C497B3}" presName="childText" presStyleLbl="conFgAcc1" presStyleIdx="0" presStyleCnt="3" custLinFactNeighborX="-749" custLinFactNeighborY="-13793">
        <dgm:presLayoutVars>
          <dgm:bulletEnabled val="1"/>
        </dgm:presLayoutVars>
      </dgm:prSet>
      <dgm:spPr>
        <a:solidFill>
          <a:srgbClr val="00CC66">
            <a:alpha val="90000"/>
          </a:srgbClr>
        </a:solidFill>
      </dgm:spPr>
    </dgm:pt>
    <dgm:pt modelId="{7FF32571-D841-411D-979B-5996C8DBC95F}" type="pres">
      <dgm:prSet presAssocID="{8565E3CC-D200-48C9-9E81-1203AA701E85}" presName="spaceBetweenRectangles" presStyleCnt="0"/>
      <dgm:spPr/>
    </dgm:pt>
    <dgm:pt modelId="{E84D029D-8558-406A-91F1-3588B84AE0F8}" type="pres">
      <dgm:prSet presAssocID="{E6A71C66-AEFD-4D9B-85B0-4CAFDF28F713}" presName="parentLin" presStyleCnt="0"/>
      <dgm:spPr/>
    </dgm:pt>
    <dgm:pt modelId="{8BAD5EEB-3FA8-480D-A961-52BEBD29D231}" type="pres">
      <dgm:prSet presAssocID="{E6A71C66-AEFD-4D9B-85B0-4CAFDF28F713}" presName="parentLeftMargin" presStyleLbl="node1" presStyleIdx="0" presStyleCnt="3"/>
      <dgm:spPr/>
    </dgm:pt>
    <dgm:pt modelId="{DD57E53B-BD0C-451A-808B-CBD912D2FABE}" type="pres">
      <dgm:prSet presAssocID="{E6A71C66-AEFD-4D9B-85B0-4CAFDF28F713}" presName="parentText" presStyleLbl="node1" presStyleIdx="1" presStyleCnt="3">
        <dgm:presLayoutVars>
          <dgm:chMax val="0"/>
          <dgm:bulletEnabled val="1"/>
        </dgm:presLayoutVars>
      </dgm:prSet>
      <dgm:spPr/>
      <dgm:t>
        <a:bodyPr/>
        <a:lstStyle/>
        <a:p>
          <a:endParaRPr lang="ru-RU"/>
        </a:p>
      </dgm:t>
    </dgm:pt>
    <dgm:pt modelId="{373BED35-C01A-474B-A2BF-28EDA202469F}" type="pres">
      <dgm:prSet presAssocID="{E6A71C66-AEFD-4D9B-85B0-4CAFDF28F713}" presName="negativeSpace" presStyleCnt="0"/>
      <dgm:spPr/>
    </dgm:pt>
    <dgm:pt modelId="{1C9C77FB-A06E-46FE-95CD-638AE0034333}" type="pres">
      <dgm:prSet presAssocID="{E6A71C66-AEFD-4D9B-85B0-4CAFDF28F713}" presName="childText" presStyleLbl="conFgAcc1" presStyleIdx="1" presStyleCnt="3">
        <dgm:presLayoutVars>
          <dgm:bulletEnabled val="1"/>
        </dgm:presLayoutVars>
      </dgm:prSet>
      <dgm:spPr>
        <a:solidFill>
          <a:srgbClr val="00CC66">
            <a:alpha val="89804"/>
          </a:srgbClr>
        </a:solidFill>
      </dgm:spPr>
    </dgm:pt>
    <dgm:pt modelId="{B5C6A7EC-13A3-4F4D-B3CA-A70C3E5F4BA9}" type="pres">
      <dgm:prSet presAssocID="{48D68F56-79F2-42F7-AC5D-010AB1247AC0}" presName="spaceBetweenRectangles" presStyleCnt="0"/>
      <dgm:spPr/>
    </dgm:pt>
    <dgm:pt modelId="{2111ACE9-C7C2-44DA-ACB3-7DE192DD601A}" type="pres">
      <dgm:prSet presAssocID="{DC5B0412-2630-48F2-ACFE-33F79022989A}" presName="parentLin" presStyleCnt="0"/>
      <dgm:spPr/>
    </dgm:pt>
    <dgm:pt modelId="{48734115-F697-46CC-961F-2D283FAF6132}" type="pres">
      <dgm:prSet presAssocID="{DC5B0412-2630-48F2-ACFE-33F79022989A}" presName="parentLeftMargin" presStyleLbl="node1" presStyleIdx="1" presStyleCnt="3"/>
      <dgm:spPr/>
    </dgm:pt>
    <dgm:pt modelId="{4A3B64BF-D961-4858-88BE-B7AAF45C68D0}" type="pres">
      <dgm:prSet presAssocID="{DC5B0412-2630-48F2-ACFE-33F79022989A}" presName="parentText" presStyleLbl="node1" presStyleIdx="2" presStyleCnt="3">
        <dgm:presLayoutVars>
          <dgm:chMax val="0"/>
          <dgm:bulletEnabled val="1"/>
        </dgm:presLayoutVars>
      </dgm:prSet>
      <dgm:spPr/>
      <dgm:t>
        <a:bodyPr/>
        <a:lstStyle/>
        <a:p>
          <a:endParaRPr lang="ru-RU"/>
        </a:p>
      </dgm:t>
    </dgm:pt>
    <dgm:pt modelId="{80CA21E2-4623-4E3A-999B-E01D39502757}" type="pres">
      <dgm:prSet presAssocID="{DC5B0412-2630-48F2-ACFE-33F79022989A}" presName="negativeSpace" presStyleCnt="0"/>
      <dgm:spPr/>
    </dgm:pt>
    <dgm:pt modelId="{AB1B66A8-B010-4E48-B0F2-A520CD350514}" type="pres">
      <dgm:prSet presAssocID="{DC5B0412-2630-48F2-ACFE-33F79022989A}" presName="childText" presStyleLbl="conFgAcc1" presStyleIdx="2" presStyleCnt="3">
        <dgm:presLayoutVars>
          <dgm:bulletEnabled val="1"/>
        </dgm:presLayoutVars>
      </dgm:prSet>
      <dgm:spPr>
        <a:solidFill>
          <a:srgbClr val="00CC66">
            <a:alpha val="90000"/>
          </a:srgbClr>
        </a:solidFill>
      </dgm:spPr>
    </dgm:pt>
  </dgm:ptLst>
  <dgm:cxnLst>
    <dgm:cxn modelId="{279A579A-F5DA-407D-9F02-185519A8666F}" type="presOf" srcId="{B6356F24-2831-4C9F-B5B4-1EA8A5C497B3}" destId="{27E9F558-743F-4A45-B5D3-E6E20AAB3E5D}" srcOrd="1" destOrd="0" presId="urn:microsoft.com/office/officeart/2005/8/layout/list1"/>
    <dgm:cxn modelId="{2484C67B-F034-47AD-A31B-9C20E3E23260}" srcId="{A5A45E70-DF1D-4DBB-8486-59BCB79C6C84}" destId="{B6356F24-2831-4C9F-B5B4-1EA8A5C497B3}" srcOrd="0" destOrd="0" parTransId="{F0AED81D-71C3-4717-947D-91BB5679719F}" sibTransId="{8565E3CC-D200-48C9-9E81-1203AA701E85}"/>
    <dgm:cxn modelId="{C66AD663-F2C0-4B21-B438-C0754F4F66A9}" type="presOf" srcId="{E6A71C66-AEFD-4D9B-85B0-4CAFDF28F713}" destId="{DD57E53B-BD0C-451A-808B-CBD912D2FABE}" srcOrd="1" destOrd="0" presId="urn:microsoft.com/office/officeart/2005/8/layout/list1"/>
    <dgm:cxn modelId="{01271E43-86AB-4F13-9A55-01903EFB98B3}" type="presOf" srcId="{E6A71C66-AEFD-4D9B-85B0-4CAFDF28F713}" destId="{8BAD5EEB-3FA8-480D-A961-52BEBD29D231}" srcOrd="0" destOrd="0" presId="urn:microsoft.com/office/officeart/2005/8/layout/list1"/>
    <dgm:cxn modelId="{2D610279-16DF-4332-81D5-00684C1CA98C}" srcId="{A5A45E70-DF1D-4DBB-8486-59BCB79C6C84}" destId="{E6A71C66-AEFD-4D9B-85B0-4CAFDF28F713}" srcOrd="1" destOrd="0" parTransId="{39C0A771-456F-47EF-AC7C-A4D611D0FD5F}" sibTransId="{48D68F56-79F2-42F7-AC5D-010AB1247AC0}"/>
    <dgm:cxn modelId="{126B71C5-5AD5-4A11-ADAA-4402206DB2AE}" type="presOf" srcId="{DC5B0412-2630-48F2-ACFE-33F79022989A}" destId="{48734115-F697-46CC-961F-2D283FAF6132}" srcOrd="0" destOrd="0" presId="urn:microsoft.com/office/officeart/2005/8/layout/list1"/>
    <dgm:cxn modelId="{99630E1A-A525-4992-B840-821562C01755}" type="presOf" srcId="{B6356F24-2831-4C9F-B5B4-1EA8A5C497B3}" destId="{B7C7F8D8-0090-4813-9EBC-486A1420BD67}" srcOrd="0" destOrd="0" presId="urn:microsoft.com/office/officeart/2005/8/layout/list1"/>
    <dgm:cxn modelId="{1F48532F-138A-4CA0-85B6-A4F30DE52AFE}" srcId="{A5A45E70-DF1D-4DBB-8486-59BCB79C6C84}" destId="{DC5B0412-2630-48F2-ACFE-33F79022989A}" srcOrd="2" destOrd="0" parTransId="{DD635E17-D0B7-4779-B008-B3530CE29799}" sibTransId="{EDE95B5B-3952-4535-9392-5910997DD599}"/>
    <dgm:cxn modelId="{919CA60C-DA3C-4FBA-B8B0-8C80FCEA45CF}" type="presOf" srcId="{DC5B0412-2630-48F2-ACFE-33F79022989A}" destId="{4A3B64BF-D961-4858-88BE-B7AAF45C68D0}" srcOrd="1" destOrd="0" presId="urn:microsoft.com/office/officeart/2005/8/layout/list1"/>
    <dgm:cxn modelId="{0E367672-F519-45C7-B550-8B75C679CE34}" type="presOf" srcId="{A5A45E70-DF1D-4DBB-8486-59BCB79C6C84}" destId="{600188EF-C02C-49CE-90F9-0DB5C953F7AF}" srcOrd="0" destOrd="0" presId="urn:microsoft.com/office/officeart/2005/8/layout/list1"/>
    <dgm:cxn modelId="{A1CD9F09-8B8F-4D47-9BC4-B4CE232FBDD7}" type="presParOf" srcId="{600188EF-C02C-49CE-90F9-0DB5C953F7AF}" destId="{E4B51350-1669-41FE-9AD4-6B56E2538953}" srcOrd="0" destOrd="0" presId="urn:microsoft.com/office/officeart/2005/8/layout/list1"/>
    <dgm:cxn modelId="{A10AA2E3-F8C5-40D6-8342-430C6C21C374}" type="presParOf" srcId="{E4B51350-1669-41FE-9AD4-6B56E2538953}" destId="{B7C7F8D8-0090-4813-9EBC-486A1420BD67}" srcOrd="0" destOrd="0" presId="urn:microsoft.com/office/officeart/2005/8/layout/list1"/>
    <dgm:cxn modelId="{6ED51893-FB65-4D86-A818-A834AA935691}" type="presParOf" srcId="{E4B51350-1669-41FE-9AD4-6B56E2538953}" destId="{27E9F558-743F-4A45-B5D3-E6E20AAB3E5D}" srcOrd="1" destOrd="0" presId="urn:microsoft.com/office/officeart/2005/8/layout/list1"/>
    <dgm:cxn modelId="{A71CA75B-3189-4479-A779-2FA93E6E4BCD}" type="presParOf" srcId="{600188EF-C02C-49CE-90F9-0DB5C953F7AF}" destId="{BE94641E-3F89-4655-9317-D56FE5364C1A}" srcOrd="1" destOrd="0" presId="urn:microsoft.com/office/officeart/2005/8/layout/list1"/>
    <dgm:cxn modelId="{E1532685-77DD-4D37-9B1B-562B7FEC6DE1}" type="presParOf" srcId="{600188EF-C02C-49CE-90F9-0DB5C953F7AF}" destId="{BE85E279-047E-4B6A-B006-4ADE731B19B7}" srcOrd="2" destOrd="0" presId="urn:microsoft.com/office/officeart/2005/8/layout/list1"/>
    <dgm:cxn modelId="{B216E0F4-15D4-407B-A620-6B6235B297B3}" type="presParOf" srcId="{600188EF-C02C-49CE-90F9-0DB5C953F7AF}" destId="{7FF32571-D841-411D-979B-5996C8DBC95F}" srcOrd="3" destOrd="0" presId="urn:microsoft.com/office/officeart/2005/8/layout/list1"/>
    <dgm:cxn modelId="{FE1EFF45-4D90-4096-8C27-19ED4CC09C5A}" type="presParOf" srcId="{600188EF-C02C-49CE-90F9-0DB5C953F7AF}" destId="{E84D029D-8558-406A-91F1-3588B84AE0F8}" srcOrd="4" destOrd="0" presId="urn:microsoft.com/office/officeart/2005/8/layout/list1"/>
    <dgm:cxn modelId="{252E47EC-5074-4642-BDC2-D5CD9C762E82}" type="presParOf" srcId="{E84D029D-8558-406A-91F1-3588B84AE0F8}" destId="{8BAD5EEB-3FA8-480D-A961-52BEBD29D231}" srcOrd="0" destOrd="0" presId="urn:microsoft.com/office/officeart/2005/8/layout/list1"/>
    <dgm:cxn modelId="{0088229C-ECA1-4FFD-9ED9-1479090DE73B}" type="presParOf" srcId="{E84D029D-8558-406A-91F1-3588B84AE0F8}" destId="{DD57E53B-BD0C-451A-808B-CBD912D2FABE}" srcOrd="1" destOrd="0" presId="urn:microsoft.com/office/officeart/2005/8/layout/list1"/>
    <dgm:cxn modelId="{5AFF27A8-DC91-4217-841B-7D35CA4E9641}" type="presParOf" srcId="{600188EF-C02C-49CE-90F9-0DB5C953F7AF}" destId="{373BED35-C01A-474B-A2BF-28EDA202469F}" srcOrd="5" destOrd="0" presId="urn:microsoft.com/office/officeart/2005/8/layout/list1"/>
    <dgm:cxn modelId="{C6371F67-DFCE-4BD9-9015-B821DC533A38}" type="presParOf" srcId="{600188EF-C02C-49CE-90F9-0DB5C953F7AF}" destId="{1C9C77FB-A06E-46FE-95CD-638AE0034333}" srcOrd="6" destOrd="0" presId="urn:microsoft.com/office/officeart/2005/8/layout/list1"/>
    <dgm:cxn modelId="{6B5E5348-5706-4F9C-9FBC-17962317F995}" type="presParOf" srcId="{600188EF-C02C-49CE-90F9-0DB5C953F7AF}" destId="{B5C6A7EC-13A3-4F4D-B3CA-A70C3E5F4BA9}" srcOrd="7" destOrd="0" presId="urn:microsoft.com/office/officeart/2005/8/layout/list1"/>
    <dgm:cxn modelId="{C6712EB4-90E8-46AE-9D32-DCC4743C71CA}" type="presParOf" srcId="{600188EF-C02C-49CE-90F9-0DB5C953F7AF}" destId="{2111ACE9-C7C2-44DA-ACB3-7DE192DD601A}" srcOrd="8" destOrd="0" presId="urn:microsoft.com/office/officeart/2005/8/layout/list1"/>
    <dgm:cxn modelId="{258D0F26-0754-4831-8736-1C01BEF7257A}" type="presParOf" srcId="{2111ACE9-C7C2-44DA-ACB3-7DE192DD601A}" destId="{48734115-F697-46CC-961F-2D283FAF6132}" srcOrd="0" destOrd="0" presId="urn:microsoft.com/office/officeart/2005/8/layout/list1"/>
    <dgm:cxn modelId="{983EE573-62CB-40FE-A9B7-4A7F26092227}" type="presParOf" srcId="{2111ACE9-C7C2-44DA-ACB3-7DE192DD601A}" destId="{4A3B64BF-D961-4858-88BE-B7AAF45C68D0}" srcOrd="1" destOrd="0" presId="urn:microsoft.com/office/officeart/2005/8/layout/list1"/>
    <dgm:cxn modelId="{A08E5E20-3143-449A-B7A4-B2F059907CF9}" type="presParOf" srcId="{600188EF-C02C-49CE-90F9-0DB5C953F7AF}" destId="{80CA21E2-4623-4E3A-999B-E01D39502757}" srcOrd="9" destOrd="0" presId="urn:microsoft.com/office/officeart/2005/8/layout/list1"/>
    <dgm:cxn modelId="{1128729B-0B1E-4A3B-AF6D-01A0FD036A91}" type="presParOf" srcId="{600188EF-C02C-49CE-90F9-0DB5C953F7AF}" destId="{AB1B66A8-B010-4E48-B0F2-A520CD350514}"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85E279-047E-4B6A-B006-4ADE731B19B7}">
      <dsp:nvSpPr>
        <dsp:cNvPr id="0" name=""/>
        <dsp:cNvSpPr/>
      </dsp:nvSpPr>
      <dsp:spPr>
        <a:xfrm>
          <a:off x="0" y="998564"/>
          <a:ext cx="8229600" cy="1134000"/>
        </a:xfrm>
        <a:prstGeom prst="rect">
          <a:avLst/>
        </a:prstGeom>
        <a:solidFill>
          <a:srgbClr val="00CC66">
            <a:alpha val="90000"/>
          </a:srgb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7E9F558-743F-4A45-B5D3-E6E20AAB3E5D}">
      <dsp:nvSpPr>
        <dsp:cNvPr id="0" name=""/>
        <dsp:cNvSpPr/>
      </dsp:nvSpPr>
      <dsp:spPr>
        <a:xfrm>
          <a:off x="370385" y="0"/>
          <a:ext cx="5678341" cy="1680067"/>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just" defTabSz="444500">
            <a:lnSpc>
              <a:spcPct val="90000"/>
            </a:lnSpc>
            <a:spcBef>
              <a:spcPct val="0"/>
            </a:spcBef>
            <a:spcAft>
              <a:spcPct val="35000"/>
            </a:spcAft>
          </a:pPr>
          <a:r>
            <a:rPr lang="ru-RU" sz="1000" b="0" kern="1200" dirty="0" smtClean="0">
              <a:solidFill>
                <a:schemeClr val="tx1"/>
              </a:solidFill>
              <a:latin typeface="Segoe Script" pitchFamily="34" charset="0"/>
              <a:hlinkClick xmlns:r="http://schemas.openxmlformats.org/officeDocument/2006/relationships" r:id="" action="ppaction://hlinkshowjump?jump=nextslide"/>
            </a:rPr>
            <a:t>1. Повышение эффективности механизмов урегулирования конфликта интересов, обеспечение соблюдения федеральными государственными служащими Россельхознадзора,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ограничений, запретов и принципов служебного поведения в связи с исполнением ими должностных (служебных) обязанностей, а также ответственности за их нарушение</a:t>
          </a:r>
          <a:endParaRPr lang="ru-RU" sz="1000" kern="1200" dirty="0">
            <a:solidFill>
              <a:schemeClr val="tx1"/>
            </a:solidFill>
            <a:latin typeface="Segoe Script" pitchFamily="34" charset="0"/>
            <a:cs typeface="Times New Roman" pitchFamily="18" charset="0"/>
          </a:endParaRPr>
        </a:p>
      </dsp:txBody>
      <dsp:txXfrm>
        <a:off x="370385" y="0"/>
        <a:ext cx="5678341" cy="1680067"/>
      </dsp:txXfrm>
    </dsp:sp>
    <dsp:sp modelId="{1C9C77FB-A06E-46FE-95CD-638AE0034333}">
      <dsp:nvSpPr>
        <dsp:cNvPr id="0" name=""/>
        <dsp:cNvSpPr/>
      </dsp:nvSpPr>
      <dsp:spPr>
        <a:xfrm>
          <a:off x="0" y="3073281"/>
          <a:ext cx="8229600" cy="1134000"/>
        </a:xfrm>
        <a:prstGeom prst="rect">
          <a:avLst/>
        </a:prstGeom>
        <a:solidFill>
          <a:srgbClr val="00CC66">
            <a:alpha val="89804"/>
          </a:srgb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D57E53B-BD0C-451A-808B-CBD912D2FABE}">
      <dsp:nvSpPr>
        <dsp:cNvPr id="0" name=""/>
        <dsp:cNvSpPr/>
      </dsp:nvSpPr>
      <dsp:spPr>
        <a:xfrm>
          <a:off x="411480" y="2409081"/>
          <a:ext cx="5760720" cy="13284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l" defTabSz="444500">
            <a:lnSpc>
              <a:spcPct val="90000"/>
            </a:lnSpc>
            <a:spcBef>
              <a:spcPct val="0"/>
            </a:spcBef>
            <a:spcAft>
              <a:spcPct val="35000"/>
            </a:spcAft>
          </a:pPr>
          <a:r>
            <a:rPr lang="ru-RU" sz="1000" kern="1200" dirty="0" smtClean="0">
              <a:latin typeface="Segoe Script" pitchFamily="34" charset="0"/>
              <a:hlinkClick xmlns:r="http://schemas.openxmlformats.org/officeDocument/2006/relationships" r:id="" action="ppaction://hlinksldjump"/>
            </a:rPr>
            <a:t>2.  </a:t>
          </a:r>
          <a:r>
            <a:rPr lang="ru-RU" sz="1000" b="0" kern="1200" dirty="0" smtClean="0">
              <a:solidFill>
                <a:schemeClr val="tx1"/>
              </a:solidFill>
              <a:latin typeface="Segoe Script" pitchFamily="34" charset="0"/>
              <a:hlinkClick xmlns:r="http://schemas.openxmlformats.org/officeDocument/2006/relationships" r:id="" action="ppaction://hlinksldjump"/>
            </a:rPr>
            <a:t>Выявление и систематизация причин и условий проявления коррупции в деятельности Россельхознадзора, мониторинг коррупционных рисков и их устранение</a:t>
          </a:r>
          <a:endParaRPr lang="ru-RU" sz="1000" kern="1200" dirty="0">
            <a:latin typeface="Segoe Script" pitchFamily="34" charset="0"/>
          </a:endParaRPr>
        </a:p>
      </dsp:txBody>
      <dsp:txXfrm>
        <a:off x="411480" y="2409081"/>
        <a:ext cx="5760720" cy="1328400"/>
      </dsp:txXfrm>
    </dsp:sp>
    <dsp:sp modelId="{AB1B66A8-B010-4E48-B0F2-A520CD350514}">
      <dsp:nvSpPr>
        <dsp:cNvPr id="0" name=""/>
        <dsp:cNvSpPr/>
      </dsp:nvSpPr>
      <dsp:spPr>
        <a:xfrm>
          <a:off x="0" y="5114481"/>
          <a:ext cx="8229600" cy="1134000"/>
        </a:xfrm>
        <a:prstGeom prst="rect">
          <a:avLst/>
        </a:prstGeom>
        <a:solidFill>
          <a:srgbClr val="00CC66">
            <a:alpha val="90000"/>
          </a:srgb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A3B64BF-D961-4858-88BE-B7AAF45C68D0}">
      <dsp:nvSpPr>
        <dsp:cNvPr id="0" name=""/>
        <dsp:cNvSpPr/>
      </dsp:nvSpPr>
      <dsp:spPr>
        <a:xfrm>
          <a:off x="411480" y="4450281"/>
          <a:ext cx="5760720" cy="13284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l" defTabSz="444500">
            <a:lnSpc>
              <a:spcPct val="90000"/>
            </a:lnSpc>
            <a:spcBef>
              <a:spcPct val="0"/>
            </a:spcBef>
            <a:spcAft>
              <a:spcPct val="35000"/>
            </a:spcAft>
          </a:pPr>
          <a:r>
            <a:rPr lang="ru-RU" sz="1000" kern="1200" dirty="0" smtClean="0">
              <a:latin typeface="Segoe Script" pitchFamily="34" charset="0"/>
              <a:hlinkClick xmlns:r="http://schemas.openxmlformats.org/officeDocument/2006/relationships" r:id="" action="ppaction://hlinksldjump"/>
            </a:rPr>
            <a:t>3. </a:t>
          </a:r>
          <a:r>
            <a:rPr lang="ru-RU" sz="1000" b="0" kern="1200" dirty="0" smtClean="0">
              <a:solidFill>
                <a:schemeClr val="tx1"/>
              </a:solidFill>
              <a:latin typeface="Segoe Script" pitchFamily="34" charset="0"/>
              <a:hlinkClick xmlns:r="http://schemas.openxmlformats.org/officeDocument/2006/relationships" r:id="" action="ppaction://hlinksldjump"/>
            </a:rPr>
            <a:t>Взаимодействие с институтами гражданского общества и гражданами, а также создание эффективной системы обратной связи, обеспечение доступности информации о деятельности Россельхознадзора</a:t>
          </a:r>
          <a:r>
            <a:rPr lang="ru-RU" sz="1000" kern="1200" dirty="0" smtClean="0">
              <a:latin typeface="Segoe Script" pitchFamily="34" charset="0"/>
              <a:hlinkClick xmlns:r="http://schemas.openxmlformats.org/officeDocument/2006/relationships" r:id="" action="ppaction://hlinksldjump"/>
            </a:rPr>
            <a:t> </a:t>
          </a:r>
          <a:endParaRPr lang="ru-RU" sz="1000" kern="1200" dirty="0">
            <a:latin typeface="Segoe Script" pitchFamily="34" charset="0"/>
          </a:endParaRPr>
        </a:p>
      </dsp:txBody>
      <dsp:txXfrm>
        <a:off x="411480" y="4450281"/>
        <a:ext cx="5760720" cy="13284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F1F0D7-8685-49DD-89E9-178EDFD9A728}" type="datetimeFigureOut">
              <a:rPr lang="ru-RU" smtClean="0"/>
              <a:t>15.05.2015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8E9787-E8CE-48F2-828D-0F66B80CED20}"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b="1" dirty="0" smtClean="0">
                <a:solidFill>
                  <a:schemeClr val="tx1"/>
                </a:solidFill>
                <a:latin typeface="Batang" pitchFamily="18" charset="-127"/>
                <a:ea typeface="Batang" pitchFamily="18" charset="-127"/>
                <a:cs typeface="Times New Roman" pitchFamily="18" charset="0"/>
              </a:rPr>
              <a:t>Нажмите </a:t>
            </a:r>
            <a:r>
              <a:rPr lang="en-US" b="1" dirty="0" smtClean="0">
                <a:solidFill>
                  <a:schemeClr val="tx1"/>
                </a:solidFill>
                <a:latin typeface="Batang" pitchFamily="18" charset="-127"/>
                <a:ea typeface="Batang" pitchFamily="18" charset="-127"/>
                <a:cs typeface="Times New Roman" pitchFamily="18" charset="0"/>
              </a:rPr>
              <a:t>F5 </a:t>
            </a:r>
            <a:r>
              <a:rPr lang="ru-RU" b="1" dirty="0" smtClean="0">
                <a:solidFill>
                  <a:schemeClr val="tx1"/>
                </a:solidFill>
                <a:latin typeface="Batang" pitchFamily="18" charset="-127"/>
                <a:ea typeface="Batang" pitchFamily="18" charset="-127"/>
                <a:cs typeface="Times New Roman" pitchFamily="18" charset="0"/>
              </a:rPr>
              <a:t>для</a:t>
            </a:r>
            <a:r>
              <a:rPr lang="ru-RU" b="1" baseline="0" dirty="0" smtClean="0">
                <a:solidFill>
                  <a:schemeClr val="tx1"/>
                </a:solidFill>
                <a:latin typeface="Batang" pitchFamily="18" charset="-127"/>
                <a:ea typeface="Batang" pitchFamily="18" charset="-127"/>
                <a:cs typeface="Times New Roman" pitchFamily="18" charset="0"/>
              </a:rPr>
              <a:t> просмотра презентации. На 2 слайде действуют гиперссылки для перехода в интересующий Вас раздел. Слайды переключаются автоматически либо </a:t>
            </a:r>
            <a:r>
              <a:rPr lang="ru-RU" b="1" baseline="0" smtClean="0">
                <a:solidFill>
                  <a:schemeClr val="tx1"/>
                </a:solidFill>
                <a:latin typeface="Batang" pitchFamily="18" charset="-127"/>
                <a:ea typeface="Batang" pitchFamily="18" charset="-127"/>
                <a:cs typeface="Times New Roman" pitchFamily="18" charset="0"/>
              </a:rPr>
              <a:t>по щелчку.</a:t>
            </a:r>
            <a:endParaRPr lang="ru-RU" b="1" dirty="0">
              <a:solidFill>
                <a:schemeClr val="tx1"/>
              </a:solidFill>
              <a:latin typeface="Batang" pitchFamily="18" charset="-127"/>
              <a:ea typeface="Batang" pitchFamily="18" charset="-127"/>
              <a:cs typeface="Times New Roman" pitchFamily="18" charset="0"/>
            </a:endParaRPr>
          </a:p>
        </p:txBody>
      </p:sp>
      <p:sp>
        <p:nvSpPr>
          <p:cNvPr id="4" name="Номер слайда 3"/>
          <p:cNvSpPr>
            <a:spLocks noGrp="1"/>
          </p:cNvSpPr>
          <p:nvPr>
            <p:ph type="sldNum" sz="quarter" idx="10"/>
          </p:nvPr>
        </p:nvSpPr>
        <p:spPr/>
        <p:txBody>
          <a:bodyPr/>
          <a:lstStyle/>
          <a:p>
            <a:fld id="{638E9787-E8CE-48F2-828D-0F66B80CED20}" type="slidenum">
              <a:rPr lang="ru-RU" smtClean="0"/>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E209296-277B-49E1-8884-9C5668556E60}" type="datetimeFigureOut">
              <a:rPr lang="ru-RU" smtClean="0"/>
              <a:pPr/>
              <a:t>15.05.2015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EDE-65FF-429D-B8FE-6AF5305847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09296-277B-49E1-8884-9C5668556E60}" type="datetimeFigureOut">
              <a:rPr lang="ru-RU" smtClean="0"/>
              <a:pPr/>
              <a:t>15.05.2015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15EDE-65FF-429D-B8FE-6AF5305847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regulation.gov.ru/"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Федеральная служба по ветеринарному и фитосанитарному надзор…"/>
          <p:cNvPicPr>
            <a:picLocks noChangeAspect="1" noChangeArrowheads="1"/>
          </p:cNvPicPr>
          <p:nvPr/>
        </p:nvPicPr>
        <p:blipFill>
          <a:blip r:embed="rId3" cstate="print">
            <a:lum bright="53000" contrast="-72000"/>
          </a:blip>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683568" y="2132856"/>
            <a:ext cx="7772400" cy="1470025"/>
          </a:xfrm>
        </p:spPr>
        <p:txBody>
          <a:bodyPr>
            <a:noAutofit/>
          </a:bodyPr>
          <a:lstStyle/>
          <a:p>
            <a:r>
              <a:rPr lang="ru-RU" sz="2800" b="1" dirty="0">
                <a:latin typeface="Segoe Script" pitchFamily="34" charset="0"/>
              </a:rPr>
              <a:t>Сведения о ходе выполнения мероприятий предусмотренных Планом реализации </a:t>
            </a:r>
            <a:r>
              <a:rPr lang="ru-RU" sz="2800" b="1" dirty="0" err="1">
                <a:latin typeface="Segoe Script" pitchFamily="34" charset="0"/>
              </a:rPr>
              <a:t>Антикоррупционной</a:t>
            </a:r>
            <a:r>
              <a:rPr lang="ru-RU" sz="2800" b="1" dirty="0">
                <a:latin typeface="Segoe Script" pitchFamily="34" charset="0"/>
              </a:rPr>
              <a:t> программы Россельхознадзора на 2014-2015 годы</a:t>
            </a:r>
            <a:endParaRPr lang="ru-RU" sz="2800" dirty="0">
              <a:latin typeface="Segoe Script" pitchFamily="34" charset="0"/>
            </a:endParaRPr>
          </a:p>
        </p:txBody>
      </p:sp>
    </p:spTree>
  </p:cSld>
  <p:clrMapOvr>
    <a:masterClrMapping/>
  </p:clrMapOvr>
  <p:transition advTm="1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260648"/>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Tm="30000">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418058"/>
          </a:xfrm>
        </p:spPr>
        <p:txBody>
          <a:bodyPr>
            <a:noAutofit/>
          </a:bodyPr>
          <a:lstStyle/>
          <a:p>
            <a:r>
              <a:rPr lang="ru-RU" sz="1050" dirty="0" smtClean="0">
                <a:latin typeface="Segoe Script" pitchFamily="34" charset="0"/>
              </a:rPr>
              <a:t>1.1. </a:t>
            </a:r>
            <a:r>
              <a:rPr lang="ru-RU" sz="1050" dirty="0">
                <a:latin typeface="Segoe Script" pitchFamily="34" charset="0"/>
              </a:rPr>
              <a:t>Обеспечение действенного функционирования Комиссии по соблюдению требований к служебному поведению федеральных государственных служащих и урегулированию конфликта интересов.</a:t>
            </a:r>
          </a:p>
        </p:txBody>
      </p:sp>
      <p:sp>
        <p:nvSpPr>
          <p:cNvPr id="5" name="Содержимое 4"/>
          <p:cNvSpPr>
            <a:spLocks noGrp="1"/>
          </p:cNvSpPr>
          <p:nvPr>
            <p:ph idx="1"/>
          </p:nvPr>
        </p:nvSpPr>
        <p:spPr>
          <a:xfrm>
            <a:off x="179512" y="548680"/>
            <a:ext cx="8784976" cy="6048672"/>
          </a:xfrm>
        </p:spPr>
        <p:txBody>
          <a:bodyPr>
            <a:noAutofit/>
          </a:bodyPr>
          <a:lstStyle/>
          <a:p>
            <a:pPr marL="0" indent="173038" algn="just">
              <a:buNone/>
            </a:pPr>
            <a:r>
              <a:rPr lang="ru-RU" sz="1000" dirty="0" smtClean="0">
                <a:latin typeface="Times New Roman" pitchFamily="18" charset="0"/>
                <a:cs typeface="Times New Roman" pitchFamily="18" charset="0"/>
              </a:rPr>
              <a:t>Издан </a:t>
            </a:r>
            <a:r>
              <a:rPr lang="ru-RU" sz="1000" dirty="0">
                <a:latin typeface="Times New Roman" pitchFamily="18" charset="0"/>
                <a:cs typeface="Times New Roman" pitchFamily="18" charset="0"/>
              </a:rPr>
              <a:t>Приказ Россельхознадзора от 23 июня 2014 г. № </a:t>
            </a:r>
            <a:r>
              <a:rPr lang="ru-RU" sz="1000" dirty="0" smtClean="0">
                <a:latin typeface="Times New Roman" pitchFamily="18" charset="0"/>
                <a:cs typeface="Times New Roman" pitchFamily="18" charset="0"/>
              </a:rPr>
              <a:t>302 «Об </a:t>
            </a:r>
            <a:r>
              <a:rPr lang="ru-RU" sz="1000" dirty="0">
                <a:latin typeface="Times New Roman" pitchFamily="18" charset="0"/>
                <a:cs typeface="Times New Roman" pitchFamily="18" charset="0"/>
              </a:rPr>
              <a:t>утверждении Положения о Комиссии по соблюдению требований к </a:t>
            </a:r>
            <a:r>
              <a:rPr lang="ru-RU" sz="1000" dirty="0" smtClean="0">
                <a:latin typeface="Times New Roman" pitchFamily="18" charset="0"/>
                <a:cs typeface="Times New Roman" pitchFamily="18" charset="0"/>
              </a:rPr>
              <a:t>служебному поведению </a:t>
            </a:r>
            <a:r>
              <a:rPr lang="ru-RU" sz="1000" dirty="0">
                <a:latin typeface="Times New Roman" pitchFamily="18" charset="0"/>
                <a:cs typeface="Times New Roman" pitchFamily="18" charset="0"/>
              </a:rPr>
              <a:t>федеральных государственных гражданских служащих Россельхознадзора и урегулированию конфликта интересов» (зарегистрирован Минюстом России 30 июля 2014, регистрационный № 33351) (предусматривает рассмотрение названной комиссией вопросов в том числе, связанных с соблюдением требований к служебному поведению и (или) требований об урегулировании конфликта интересов гражданами, претендующими на замещение отдельных должностей на основании трудового договора в организациях, создаваемых для выполнения задач, поставленных перед </a:t>
            </a:r>
            <a:r>
              <a:rPr lang="ru-RU" sz="1000" dirty="0" err="1">
                <a:latin typeface="Times New Roman" pitchFamily="18" charset="0"/>
                <a:cs typeface="Times New Roman" pitchFamily="18" charset="0"/>
              </a:rPr>
              <a:t>Россельхрзнадзором</a:t>
            </a:r>
            <a:r>
              <a:rPr lang="ru-RU" sz="1000" dirty="0">
                <a:latin typeface="Times New Roman" pitchFamily="18" charset="0"/>
                <a:cs typeface="Times New Roman" pitchFamily="18" charset="0"/>
              </a:rPr>
              <a:t>, включенных в перечень, установленный нормативным правовым актом Россельхознадзора, и лицами, замещающими указанные должности</a:t>
            </a:r>
            <a:r>
              <a:rPr lang="ru-RU" sz="1000" dirty="0" smtClean="0">
                <a:latin typeface="Times New Roman" pitchFamily="18" charset="0"/>
                <a:cs typeface="Times New Roman" pitchFamily="18" charset="0"/>
              </a:rPr>
              <a:t>).</a:t>
            </a:r>
          </a:p>
          <a:p>
            <a:pPr marL="0" indent="173038" algn="just">
              <a:buNone/>
            </a:pPr>
            <a:r>
              <a:rPr lang="ru-RU" sz="1000" dirty="0" smtClean="0">
                <a:latin typeface="Times New Roman" pitchFamily="18" charset="0"/>
                <a:cs typeface="Times New Roman" pitchFamily="18" charset="0"/>
              </a:rPr>
              <a:t>Издан </a:t>
            </a:r>
            <a:r>
              <a:rPr lang="ru-RU" sz="1000" dirty="0">
                <a:latin typeface="Times New Roman" pitchFamily="18" charset="0"/>
                <a:cs typeface="Times New Roman" pitchFamily="18" charset="0"/>
              </a:rPr>
              <a:t>приказ от 15 сентября 2014 г. № 545  «О внесении изменений в Положение о Комиссии по соблюдению требований к служебному поведению федеральных государственных гражданских служащих Россельхознадзора и урегулированию конфликта интересов, утвержденное приказом Россельхознадзора от 23 июня 2014 г. № 302» (зарегистрирован Минюстом России 12 ноября 2014 г., регистрационный № 34660) (предусматривает внесение изменений, предусмотренных Указом Президента Российской Федерации от  23 июня 2014 г. № 453 «О внесении изменений в некоторые акты Президента Российской Федерации по вопросам противодействия коррупции</a:t>
            </a:r>
            <a:r>
              <a:rPr lang="ru-RU" sz="1000" dirty="0" smtClean="0">
                <a:latin typeface="Times New Roman" pitchFamily="18" charset="0"/>
                <a:cs typeface="Times New Roman" pitchFamily="18" charset="0"/>
              </a:rPr>
              <a:t>»).</a:t>
            </a:r>
          </a:p>
          <a:p>
            <a:pPr marL="0" indent="173038" algn="just">
              <a:buNone/>
            </a:pPr>
            <a:r>
              <a:rPr lang="ru-RU" sz="1000" dirty="0" smtClean="0">
                <a:latin typeface="Times New Roman" pitchFamily="18" charset="0"/>
                <a:cs typeface="Times New Roman" pitchFamily="18" charset="0"/>
              </a:rPr>
              <a:t>Издан </a:t>
            </a:r>
            <a:r>
              <a:rPr lang="ru-RU" sz="1000" dirty="0">
                <a:latin typeface="Times New Roman" pitchFamily="18" charset="0"/>
                <a:cs typeface="Times New Roman" pitchFamily="18" charset="0"/>
              </a:rPr>
              <a:t>приказ от 23 июня 2014 г. № 301 «О порядке поступления обращений и заявлений в  Комиссию по соблюдению требований к служебному поведению федеральных государственных гражданских служащих Россельхознадзора и урегулированию конфликта интересов» (зарегистрирован Минюстом России 11 августа 2014 г., регистрационный № 33521) (предусматривает порядок поступления в названную комиссию обращений и заявлений в том числе, связанных с соблюдением требований к служебному поведению и (или) требований об урегулировании конфликта интересов гражданами, претендующими на замещение отдельных должностей на основании трудового договора в организациях, создаваемых для выполнения задач, поставленных перед </a:t>
            </a:r>
            <a:r>
              <a:rPr lang="ru-RU" sz="1000" dirty="0" err="1">
                <a:latin typeface="Times New Roman" pitchFamily="18" charset="0"/>
                <a:cs typeface="Times New Roman" pitchFamily="18" charset="0"/>
              </a:rPr>
              <a:t>Россельхрзнадзором</a:t>
            </a:r>
            <a:r>
              <a:rPr lang="ru-RU" sz="1000" dirty="0">
                <a:latin typeface="Times New Roman" pitchFamily="18" charset="0"/>
                <a:cs typeface="Times New Roman" pitchFamily="18" charset="0"/>
              </a:rPr>
              <a:t>, включенных в перечень, установленный нормативным правовым актом Россельхознадзора, и лицами, замещающими указанные должности</a:t>
            </a:r>
            <a:r>
              <a:rPr lang="ru-RU" sz="1000" dirty="0" smtClean="0">
                <a:latin typeface="Times New Roman" pitchFamily="18" charset="0"/>
                <a:cs typeface="Times New Roman" pitchFamily="18" charset="0"/>
              </a:rPr>
              <a:t>).</a:t>
            </a:r>
          </a:p>
          <a:p>
            <a:pPr marL="0" indent="173038" algn="just">
              <a:buNone/>
            </a:pPr>
            <a:r>
              <a:rPr lang="ru-RU" sz="1000" dirty="0" smtClean="0">
                <a:latin typeface="Times New Roman" pitchFamily="18" charset="0"/>
                <a:cs typeface="Times New Roman" pitchFamily="18" charset="0"/>
              </a:rPr>
              <a:t>Издан </a:t>
            </a:r>
            <a:r>
              <a:rPr lang="ru-RU" sz="1000" dirty="0">
                <a:latin typeface="Times New Roman" pitchFamily="18" charset="0"/>
                <a:cs typeface="Times New Roman" pitchFamily="18" charset="0"/>
              </a:rPr>
              <a:t>приказ Россельхознадзора от 26 ноября 2014 г. № 686  «О внесении изменений в Порядок поступления обращения гражданина, замещавшего в Федеральной службе по ветеринарному и фитосанитарному надзору должность федеральной государственной гражданской службы либо отдельную должность на основании трудового договора в подведомственной Федеральной службе по ветеринарному и фитосанитарному надзору организации, созданной для выполнения задач, поставленных перед Федеральной службой по ветеринарному и фитосанитарному надзору, о даче согласия на замещение должности в коммерческой или некоммерческой организации, либо на выполнение работы на условиях гражданско-правового договора в коммерческой или некоммерческой организации, если отдельные функции по государственному управлению этой организацией входили в его должностные (служебные) обязанности, утвержденный приказом Россельхознадзора от 23 июня 2014 г. № 301» (зарегистрирован Минюстом России 17 декабря 2014 г., регистрационный № 35233) (предусматривает внесение изменений, предусмотренных Указом Президента Российской Федерации от  23 июня 2014 г. № 453 «О внесении изменений в некоторые акты Президента Российской Федерации по вопросам противодействия коррупции</a:t>
            </a:r>
            <a:r>
              <a:rPr lang="ru-RU" sz="1000" dirty="0" smtClean="0">
                <a:latin typeface="Times New Roman" pitchFamily="18" charset="0"/>
                <a:cs typeface="Times New Roman" pitchFamily="18" charset="0"/>
              </a:rPr>
              <a:t>»).</a:t>
            </a:r>
          </a:p>
          <a:p>
            <a:pPr marL="0" indent="173038" algn="just">
              <a:buNone/>
            </a:pPr>
            <a:r>
              <a:rPr lang="ru-RU" sz="1000" dirty="0" smtClean="0">
                <a:latin typeface="Times New Roman" pitchFamily="18" charset="0"/>
                <a:cs typeface="Times New Roman" pitchFamily="18" charset="0"/>
              </a:rPr>
              <a:t>Проводится </a:t>
            </a:r>
            <a:r>
              <a:rPr lang="ru-RU" sz="1000" dirty="0">
                <a:latin typeface="Times New Roman" pitchFamily="18" charset="0"/>
                <a:cs typeface="Times New Roman" pitchFamily="18" charset="0"/>
              </a:rPr>
              <a:t>обучение государственных гражданских служащих Россельхознадзора на основании договоров с Российской академией народного хозяйства и государственной службы при Президенте Российской Федерации по программе краткосрочного повышения </a:t>
            </a:r>
            <a:r>
              <a:rPr lang="ru-RU" sz="1000" dirty="0" smtClean="0">
                <a:latin typeface="Times New Roman" pitchFamily="18" charset="0"/>
                <a:cs typeface="Times New Roman" pitchFamily="18" charset="0"/>
              </a:rPr>
              <a:t>квалификации.</a:t>
            </a:r>
          </a:p>
          <a:p>
            <a:pPr marL="0" indent="173038" algn="just">
              <a:buNone/>
            </a:pPr>
            <a:r>
              <a:rPr lang="ru-RU" sz="1000" dirty="0" smtClean="0">
                <a:latin typeface="Times New Roman" pitchFamily="18" charset="0"/>
                <a:cs typeface="Times New Roman" pitchFamily="18" charset="0"/>
              </a:rPr>
              <a:t>По </a:t>
            </a:r>
            <a:r>
              <a:rPr lang="ru-RU" sz="1000" dirty="0">
                <a:latin typeface="Times New Roman" pitchFamily="18" charset="0"/>
                <a:cs typeface="Times New Roman" pitchFamily="18" charset="0"/>
              </a:rPr>
              <a:t>программам </a:t>
            </a:r>
            <a:r>
              <a:rPr lang="ru-RU" sz="1000" dirty="0" err="1">
                <a:latin typeface="Times New Roman" pitchFamily="18" charset="0"/>
                <a:cs typeface="Times New Roman" pitchFamily="18" charset="0"/>
              </a:rPr>
              <a:t>антикоррупционной</a:t>
            </a:r>
            <a:r>
              <a:rPr lang="ru-RU" sz="1000" dirty="0">
                <a:latin typeface="Times New Roman" pitchFamily="18" charset="0"/>
                <a:cs typeface="Times New Roman" pitchFamily="18" charset="0"/>
              </a:rPr>
              <a:t> направленности в 2014 году прошел обучение 1 государственных гражданских служащий центрального аппарата Россельхознадзора, в функциональные обязанности которого входит участие в противодействии коррупции и 550 государственных гражданских служащих территориальных  органов Россельхознадзора из них 135 государственных гражданских служащих, в функциональные обязанности которых входит участие в противодействии коррупции. </a:t>
            </a:r>
            <a:endParaRPr lang="ru-RU" sz="1000" dirty="0" smtClean="0">
              <a:latin typeface="Times New Roman" pitchFamily="18" charset="0"/>
              <a:cs typeface="Times New Roman" pitchFamily="18" charset="0"/>
            </a:endParaRPr>
          </a:p>
          <a:p>
            <a:pPr marL="0" indent="173038" algn="just">
              <a:buNone/>
            </a:pPr>
            <a:r>
              <a:rPr lang="ru-RU" sz="1000" dirty="0" smtClean="0">
                <a:latin typeface="Times New Roman" pitchFamily="18" charset="0"/>
                <a:cs typeface="Times New Roman" pitchFamily="18" charset="0"/>
              </a:rPr>
              <a:t>Комиссией </a:t>
            </a:r>
            <a:r>
              <a:rPr lang="ru-RU" sz="1000" dirty="0">
                <a:latin typeface="Times New Roman" pitchFamily="18" charset="0"/>
                <a:cs typeface="Times New Roman" pitchFamily="18" charset="0"/>
              </a:rPr>
              <a:t>по соблюдению требований к служебному поведению федеральных государственных гражданских служащих Россельхознадзора и урегулированию конфликта интересов в 2014 году проведено 4 заседания, аналогичными комиссиями территориальных управлений в 2014 году проведено 371 </a:t>
            </a:r>
            <a:r>
              <a:rPr lang="ru-RU" sz="1000" dirty="0" smtClean="0">
                <a:latin typeface="Times New Roman" pitchFamily="18" charset="0"/>
                <a:cs typeface="Times New Roman" pitchFamily="18" charset="0"/>
              </a:rPr>
              <a:t>заседание.</a:t>
            </a:r>
          </a:p>
          <a:p>
            <a:pPr marL="0" indent="173038" algn="just">
              <a:buNone/>
            </a:pPr>
            <a:r>
              <a:rPr lang="ru-RU" sz="1000" dirty="0" smtClean="0">
                <a:latin typeface="Times New Roman" pitchFamily="18" charset="0"/>
                <a:cs typeface="Times New Roman" pitchFamily="18" charset="0"/>
              </a:rPr>
              <a:t>Данный </a:t>
            </a:r>
            <a:r>
              <a:rPr lang="ru-RU" sz="1000" dirty="0">
                <a:latin typeface="Times New Roman" pitchFamily="18" charset="0"/>
                <a:cs typeface="Times New Roman" pitchFamily="18" charset="0"/>
              </a:rPr>
              <a:t>показатель в целом по системе Россельхознадзора вырос на 23% по сравнению с 2013 годом.</a:t>
            </a:r>
          </a:p>
        </p:txBody>
      </p:sp>
    </p:spTree>
  </p:cSld>
  <p:clrMapOvr>
    <a:masterClrMapping/>
  </p:clrMapOvr>
  <p:transition advTm="12000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418058"/>
          </a:xfrm>
        </p:spPr>
        <p:txBody>
          <a:bodyPr>
            <a:normAutofit/>
          </a:bodyPr>
          <a:lstStyle/>
          <a:p>
            <a:r>
              <a:rPr lang="ru-RU" sz="1000" dirty="0" smtClean="0">
                <a:latin typeface="Segoe Script" pitchFamily="34" charset="0"/>
              </a:rPr>
              <a:t>1.2. </a:t>
            </a:r>
            <a:r>
              <a:rPr lang="ru-RU" sz="1000" dirty="0">
                <a:latin typeface="Segoe Script" pitchFamily="34" charset="0"/>
              </a:rPr>
              <a:t>Обеспечение действенного функционирования подразделения Россельхознадзора по профилактике коррупционных и иных </a:t>
            </a:r>
            <a:r>
              <a:rPr lang="ru-RU" sz="1000" dirty="0" smtClean="0">
                <a:latin typeface="Segoe Script" pitchFamily="34" charset="0"/>
              </a:rPr>
              <a:t>правонарушений.</a:t>
            </a:r>
            <a:endParaRPr lang="ru-RU" sz="1000" dirty="0">
              <a:latin typeface="Segoe Script" pitchFamily="34" charset="0"/>
            </a:endParaRPr>
          </a:p>
        </p:txBody>
      </p:sp>
      <p:sp>
        <p:nvSpPr>
          <p:cNvPr id="3" name="Содержимое 2"/>
          <p:cNvSpPr>
            <a:spLocks noGrp="1"/>
          </p:cNvSpPr>
          <p:nvPr>
            <p:ph idx="1"/>
          </p:nvPr>
        </p:nvSpPr>
        <p:spPr>
          <a:xfrm>
            <a:off x="179512" y="548680"/>
            <a:ext cx="8784976" cy="6120680"/>
          </a:xfrm>
        </p:spPr>
        <p:txBody>
          <a:bodyPr>
            <a:normAutofit fontScale="25000" lnSpcReduction="20000"/>
          </a:bodyPr>
          <a:lstStyle/>
          <a:p>
            <a:pPr marL="0" indent="173038" algn="just">
              <a:buNone/>
            </a:pPr>
            <a:r>
              <a:rPr lang="ru-RU" sz="4000" dirty="0" smtClean="0">
                <a:latin typeface="Times New Roman" pitchFamily="18" charset="0"/>
                <a:cs typeface="Times New Roman" pitchFamily="18" charset="0"/>
              </a:rPr>
              <a:t>Приказом </a:t>
            </a:r>
            <a:r>
              <a:rPr lang="ru-RU" sz="4000" dirty="0">
                <a:latin typeface="Times New Roman" pitchFamily="18" charset="0"/>
                <a:cs typeface="Times New Roman" pitchFamily="18" charset="0"/>
              </a:rPr>
              <a:t>от 31.10.2013 № 549 «Об утверждении структуры и штатного расписания центрального аппарата Россельхознадзора» создан Отдел по профилактике правонарушений в сфере </a:t>
            </a:r>
            <a:r>
              <a:rPr lang="ru-RU" sz="4000" dirty="0" err="1">
                <a:latin typeface="Times New Roman" pitchFamily="18" charset="0"/>
                <a:cs typeface="Times New Roman" pitchFamily="18" charset="0"/>
              </a:rPr>
              <a:t>госслужбы</a:t>
            </a:r>
            <a:r>
              <a:rPr lang="ru-RU" sz="4000" dirty="0">
                <a:latin typeface="Times New Roman" pitchFamily="18" charset="0"/>
                <a:cs typeface="Times New Roman" pitchFamily="18" charset="0"/>
              </a:rPr>
              <a:t>, мобилизационной подготовке, охраны труда и </a:t>
            </a:r>
            <a:r>
              <a:rPr lang="ru-RU" sz="4000" dirty="0" smtClean="0">
                <a:latin typeface="Times New Roman" pitchFamily="18" charset="0"/>
                <a:cs typeface="Times New Roman" pitchFamily="18" charset="0"/>
              </a:rPr>
              <a:t>спецработы.</a:t>
            </a:r>
          </a:p>
          <a:p>
            <a:pPr marL="0" indent="173038" algn="just">
              <a:buNone/>
            </a:pPr>
            <a:r>
              <a:rPr lang="ru-RU" sz="4000" dirty="0" smtClean="0">
                <a:latin typeface="Times New Roman" pitchFamily="18" charset="0"/>
                <a:cs typeface="Times New Roman" pitchFamily="18" charset="0"/>
              </a:rPr>
              <a:t>01.11.2013 </a:t>
            </a:r>
            <a:r>
              <a:rPr lang="ru-RU" sz="4000" dirty="0">
                <a:latin typeface="Times New Roman" pitchFamily="18" charset="0"/>
                <a:cs typeface="Times New Roman" pitchFamily="18" charset="0"/>
              </a:rPr>
              <a:t>года утверждено положение об указанном </a:t>
            </a:r>
            <a:r>
              <a:rPr lang="ru-RU" sz="4000" dirty="0" smtClean="0">
                <a:latin typeface="Times New Roman" pitchFamily="18" charset="0"/>
                <a:cs typeface="Times New Roman" pitchFamily="18" charset="0"/>
              </a:rPr>
              <a:t>Отделе.</a:t>
            </a:r>
          </a:p>
          <a:p>
            <a:pPr marL="0" indent="173038" algn="just">
              <a:buNone/>
            </a:pPr>
            <a:r>
              <a:rPr lang="ru-RU" sz="4000" dirty="0" smtClean="0">
                <a:latin typeface="Times New Roman" pitchFamily="18" charset="0"/>
                <a:cs typeface="Times New Roman" pitchFamily="18" charset="0"/>
              </a:rPr>
              <a:t>Издан </a:t>
            </a:r>
            <a:r>
              <a:rPr lang="ru-RU" sz="4000" dirty="0">
                <a:latin typeface="Times New Roman" pitchFamily="18" charset="0"/>
                <a:cs typeface="Times New Roman" pitchFamily="18" charset="0"/>
              </a:rPr>
              <a:t>приказ от 30.06.2014 № 341 «Об утверждении Положения о представлении гражданами, претендующими на замещение должностей федеральной государственной гражданской службы Россельхознадзора и его территориальных управлений сведений о доходах, об имуществе и обязательствах имущественного характера, и федеральными государственными гражданскими служащими Россельхознадзора и его территориальных управлений сведений о доходах, расходах, об имуществе и обязательствах имущественного характера» (зарегистрирован Минюстом России 17.07.2014, регистрационный № 33146</a:t>
            </a:r>
            <a:r>
              <a:rPr lang="ru-RU" sz="4000" dirty="0" smtClean="0">
                <a:latin typeface="Times New Roman" pitchFamily="18" charset="0"/>
                <a:cs typeface="Times New Roman" pitchFamily="18" charset="0"/>
              </a:rPr>
              <a:t>).</a:t>
            </a:r>
          </a:p>
          <a:p>
            <a:pPr marL="0" indent="173038" algn="just">
              <a:buNone/>
            </a:pPr>
            <a:r>
              <a:rPr lang="ru-RU" sz="4000" dirty="0" smtClean="0">
                <a:latin typeface="Times New Roman" pitchFamily="18" charset="0"/>
                <a:cs typeface="Times New Roman" pitchFamily="18" charset="0"/>
              </a:rPr>
              <a:t>Издан </a:t>
            </a:r>
            <a:r>
              <a:rPr lang="ru-RU" sz="4000" dirty="0">
                <a:latin typeface="Times New Roman" pitchFamily="18" charset="0"/>
                <a:cs typeface="Times New Roman" pitchFamily="18" charset="0"/>
              </a:rPr>
              <a:t>приказ Россельхознадзора от 15 сентября 2014 г. № 546 «О внесении изменений в Положение о представлении гражданами, претендующими на замещение должностей федеральной государственной гражданской службы Россельхознадзора и его территориальных управлений сведений о доходах, об имуществе и обязательствах имущественного характера, и федеральными государственными гражданскими служащими Россельхознадзора и его территориальных управлений сведений о доходах, расходах, об имуществе и обязательствах имущественного характера, утвержденное приказом Россельхознадзора от 30 июня 2014 г. № 341» (зарегистрирован Минюстом России 14 октября 2014 г., регистрационный № 34310) (предусматривает внесение изменений, предусмотренных Указом Президента Российской Федерации от  23 июня 2014 г. № 453 «О внесении изменений в некоторые акты Президента Российской Федерации по вопросам противодействия коррупции</a:t>
            </a:r>
            <a:r>
              <a:rPr lang="ru-RU" sz="4000" dirty="0" smtClean="0">
                <a:latin typeface="Times New Roman" pitchFamily="18" charset="0"/>
                <a:cs typeface="Times New Roman" pitchFamily="18" charset="0"/>
              </a:rPr>
              <a:t>»).</a:t>
            </a:r>
          </a:p>
          <a:p>
            <a:pPr marL="0" indent="173038" algn="just">
              <a:buNone/>
            </a:pPr>
            <a:r>
              <a:rPr lang="ru-RU" sz="4000" dirty="0" smtClean="0">
                <a:latin typeface="Times New Roman" pitchFamily="18" charset="0"/>
                <a:cs typeface="Times New Roman" pitchFamily="18" charset="0"/>
              </a:rPr>
              <a:t>Подготовлен</a:t>
            </a:r>
            <a:r>
              <a:rPr lang="ru-RU" sz="4000" dirty="0">
                <a:latin typeface="Times New Roman" pitchFamily="18" charset="0"/>
                <a:cs typeface="Times New Roman" pitchFamily="18" charset="0"/>
              </a:rPr>
              <a:t>, и направлен на согласование в Минсельхоз России проект приказа Россельхознадзора «О внесении изменений в приказ Россельхознадзора  от 30 июня 2014 г.  </a:t>
            </a:r>
            <a:r>
              <a:rPr lang="ru-RU" sz="4000" dirty="0" smtClean="0">
                <a:latin typeface="Times New Roman" pitchFamily="18" charset="0"/>
                <a:cs typeface="Times New Roman" pitchFamily="18" charset="0"/>
              </a:rPr>
              <a:t>№ </a:t>
            </a:r>
            <a:r>
              <a:rPr lang="ru-RU" sz="4000" dirty="0">
                <a:latin typeface="Times New Roman" pitchFamily="18" charset="0"/>
                <a:cs typeface="Times New Roman" pitchFamily="18" charset="0"/>
              </a:rPr>
              <a:t>341 «Об утверждении Положения о представлении гражданами, претендующими на замещение должностей федеральной государственной гражданской службы Россельхознадзора и его территориальных управлений сведений о доходах, об имуществе и обязательствах имущественного характера, и федеральными государственными гражданскими служащими Россельхознадзора и его территориальных управлений сведений о доходах, расходах, об имуществе и обязательствах имущественного характера» (предусматривает внесение изменений, предусмотренных Федеральным законом от 22 декабря 2014 г. № 431-ФЗ «О внесении изменений в отдельные законодательные акты Российской Федерации по вопросам противодействия коррупции» и Указом Президента Российской Федерации от 8 марта 2015 г. № 120 «О некоторых вопросах противодействия коррупции</a:t>
            </a:r>
            <a:r>
              <a:rPr lang="ru-RU" sz="4000" dirty="0" smtClean="0">
                <a:latin typeface="Times New Roman" pitchFamily="18" charset="0"/>
                <a:cs typeface="Times New Roman" pitchFamily="18" charset="0"/>
              </a:rPr>
              <a:t>»).</a:t>
            </a:r>
          </a:p>
          <a:p>
            <a:pPr marL="0" indent="173038" algn="just">
              <a:buNone/>
            </a:pPr>
            <a:r>
              <a:rPr lang="ru-RU" sz="4000" dirty="0" smtClean="0">
                <a:latin typeface="Times New Roman" pitchFamily="18" charset="0"/>
                <a:cs typeface="Times New Roman" pitchFamily="18" charset="0"/>
              </a:rPr>
              <a:t>В </a:t>
            </a:r>
            <a:r>
              <a:rPr lang="ru-RU" sz="4000" dirty="0">
                <a:latin typeface="Times New Roman" pitchFamily="18" charset="0"/>
                <a:cs typeface="Times New Roman" pitchFamily="18" charset="0"/>
              </a:rPr>
              <a:t>территориальных органах, указанные функции выполняют специалисты, входящие в состав  кадровых служб управлений, а также члены комиссий по противодействию коррупции и урегулировании конфликта интересов и по состоянию на 2014 год их численность составляет  – 226 </a:t>
            </a:r>
            <a:r>
              <a:rPr lang="ru-RU" sz="4000" dirty="0" smtClean="0">
                <a:latin typeface="Times New Roman" pitchFamily="18" charset="0"/>
                <a:cs typeface="Times New Roman" pitchFamily="18" charset="0"/>
              </a:rPr>
              <a:t>чел.</a:t>
            </a:r>
          </a:p>
          <a:p>
            <a:pPr marL="0" indent="173038" algn="just">
              <a:buNone/>
            </a:pPr>
            <a:r>
              <a:rPr lang="ru-RU" sz="4000" dirty="0" smtClean="0">
                <a:latin typeface="Times New Roman" pitchFamily="18" charset="0"/>
                <a:cs typeface="Times New Roman" pitchFamily="18" charset="0"/>
              </a:rPr>
              <a:t>Вместе </a:t>
            </a:r>
            <a:r>
              <a:rPr lang="ru-RU" sz="4000" dirty="0">
                <a:latin typeface="Times New Roman" pitchFamily="18" charset="0"/>
                <a:cs typeface="Times New Roman" pitchFamily="18" charset="0"/>
              </a:rPr>
              <a:t>с тем, указанными сотрудниками ведется планомерная работа по обеспечению контроля за неукоснительным соблюдением </a:t>
            </a:r>
            <a:r>
              <a:rPr lang="ru-RU" sz="4000" dirty="0" err="1">
                <a:latin typeface="Times New Roman" pitchFamily="18" charset="0"/>
                <a:cs typeface="Times New Roman" pitchFamily="18" charset="0"/>
              </a:rPr>
              <a:t>антикоррупционных</a:t>
            </a:r>
            <a:r>
              <a:rPr lang="ru-RU" sz="4000" dirty="0">
                <a:latin typeface="Times New Roman" pitchFamily="18" charset="0"/>
                <a:cs typeface="Times New Roman" pitchFamily="18" charset="0"/>
              </a:rPr>
              <a:t> мер, в том числе,  за соблюдением государственными гражданскими служащими </a:t>
            </a:r>
            <a:r>
              <a:rPr lang="ru-RU" sz="4000" dirty="0" err="1">
                <a:latin typeface="Times New Roman" pitchFamily="18" charset="0"/>
                <a:cs typeface="Times New Roman" pitchFamily="18" charset="0"/>
              </a:rPr>
              <a:t>Россельхозхнадзора</a:t>
            </a:r>
            <a:r>
              <a:rPr lang="ru-RU" sz="4000" dirty="0">
                <a:latin typeface="Times New Roman" pitchFamily="18" charset="0"/>
                <a:cs typeface="Times New Roman" pitchFamily="18" charset="0"/>
              </a:rPr>
              <a:t> установленных федеральным законодательством ограничений и </a:t>
            </a:r>
            <a:r>
              <a:rPr lang="ru-RU" sz="4000" dirty="0" smtClean="0">
                <a:latin typeface="Times New Roman" pitchFamily="18" charset="0"/>
                <a:cs typeface="Times New Roman" pitchFamily="18" charset="0"/>
              </a:rPr>
              <a:t>запретов.</a:t>
            </a:r>
          </a:p>
          <a:p>
            <a:pPr marL="0" indent="173038" algn="just">
              <a:buNone/>
            </a:pPr>
            <a:r>
              <a:rPr lang="ru-RU" sz="4000" dirty="0" smtClean="0">
                <a:latin typeface="Times New Roman" pitchFamily="18" charset="0"/>
                <a:cs typeface="Times New Roman" pitchFamily="18" charset="0"/>
              </a:rPr>
              <a:t>В </a:t>
            </a:r>
            <a:r>
              <a:rPr lang="ru-RU" sz="4000" dirty="0">
                <a:latin typeface="Times New Roman" pitchFamily="18" charset="0"/>
                <a:cs typeface="Times New Roman" pitchFamily="18" charset="0"/>
              </a:rPr>
              <a:t>2014 году проведено проверок достоверности и полноты сведений о доходах, об имуществе и обязательствах имущественного характера, представляемых гражданами, претендующими на замещение должностей государственной гражданской службы в центральном аппарате Россельхознадзора и территориальных органах Россельхознадзора - 486, из них 15 граждан, претендующих на замещение должностей государственной гражданской службы в территориальных органах Россельхознадзора, представили недостоверные сведения, 5 из указанных граждан отказано в замещении должностей по результатам этих </a:t>
            </a:r>
            <a:r>
              <a:rPr lang="ru-RU" sz="4000" dirty="0" smtClean="0">
                <a:latin typeface="Times New Roman" pitchFamily="18" charset="0"/>
                <a:cs typeface="Times New Roman" pitchFamily="18" charset="0"/>
              </a:rPr>
              <a:t>проверок.</a:t>
            </a:r>
          </a:p>
          <a:p>
            <a:pPr marL="0" indent="173038" algn="just">
              <a:buNone/>
            </a:pPr>
            <a:r>
              <a:rPr lang="ru-RU" sz="4000" dirty="0" smtClean="0">
                <a:latin typeface="Times New Roman" pitchFamily="18" charset="0"/>
                <a:cs typeface="Times New Roman" pitchFamily="18" charset="0"/>
              </a:rPr>
              <a:t>Проведено </a:t>
            </a:r>
            <a:r>
              <a:rPr lang="ru-RU" sz="4000" dirty="0">
                <a:latin typeface="Times New Roman" pitchFamily="18" charset="0"/>
                <a:cs typeface="Times New Roman" pitchFamily="18" charset="0"/>
              </a:rPr>
              <a:t>проверок соблюдения гражданами, замещавшими должности государственной службы, ограничений при заключении ими после ухода с государственной службы трудового договора и (или) гражданско-правового договора в случаях, предусмотренных законодательством в центральном аппарате Россельхознадзора – 4, в территориальных органах Россельхознадзора – 130 (данный показатель в целом по системе Россельхознадзора повысился на 30% по сравнению с 2013 годом), из них в ходе указанных проверок выявлено 2 нарушения в территориальных органах </a:t>
            </a:r>
            <a:r>
              <a:rPr lang="ru-RU" sz="4000" dirty="0" smtClean="0">
                <a:latin typeface="Times New Roman" pitchFamily="18" charset="0"/>
                <a:cs typeface="Times New Roman" pitchFamily="18" charset="0"/>
              </a:rPr>
              <a:t>Россельхознадзора.</a:t>
            </a:r>
          </a:p>
          <a:p>
            <a:pPr marL="0" indent="173038" algn="just">
              <a:buNone/>
            </a:pPr>
            <a:r>
              <a:rPr lang="ru-RU" sz="4000" dirty="0" smtClean="0">
                <a:latin typeface="Times New Roman" pitchFamily="18" charset="0"/>
                <a:cs typeface="Times New Roman" pitchFamily="18" charset="0"/>
              </a:rPr>
              <a:t>Во </a:t>
            </a:r>
            <a:r>
              <a:rPr lang="ru-RU" sz="4000" dirty="0">
                <a:latin typeface="Times New Roman" pitchFamily="18" charset="0"/>
                <a:cs typeface="Times New Roman" pitchFamily="18" charset="0"/>
              </a:rPr>
              <a:t>второй половине 2014 года Генеральной прокуратурой Российской Федерации проводилась проверка исполнения законодательства о противодействии коррупции в Россельхознадзоре и его территориальных органах. По результатам указанной проверки органами прокуратуры выявлены нарушения в части предоставления государственными гражданскими служащими центрального аппарата Россельхознадзора и его территориальных  органов, а также работниками подведомственных Россельхознадзору организаций неполных и (или) недостоверных сведений о доходах, расходах, об имуществе и обязательствах имущественного характера. </a:t>
            </a:r>
            <a:endParaRPr lang="ru-RU" sz="4000" dirty="0" smtClean="0">
              <a:latin typeface="Times New Roman" pitchFamily="18" charset="0"/>
              <a:cs typeface="Times New Roman" pitchFamily="18" charset="0"/>
            </a:endParaRPr>
          </a:p>
          <a:p>
            <a:pPr marL="0" indent="173038" algn="just">
              <a:buNone/>
            </a:pPr>
            <a:r>
              <a:rPr lang="ru-RU" sz="4000" dirty="0" smtClean="0">
                <a:latin typeface="Times New Roman" pitchFamily="18" charset="0"/>
                <a:cs typeface="Times New Roman" pitchFamily="18" charset="0"/>
              </a:rPr>
              <a:t>По </a:t>
            </a:r>
            <a:r>
              <a:rPr lang="ru-RU" sz="4000" dirty="0">
                <a:latin typeface="Times New Roman" pitchFamily="18" charset="0"/>
                <a:cs typeface="Times New Roman" pitchFamily="18" charset="0"/>
              </a:rPr>
              <a:t>всем случаям таких нарушений проведены проверки в соответствии с Положением о проверке достоверности и полноты сведений, представляемых гражданами, претендующими на замещение должностей федеральной государственной службы, и федеральными государственными служащими, и соблюдения федеральными государственными служащими требований к служебному поведению, утвержденного Указом Президента Российской Федерации от 21 сентября 2009 г. № </a:t>
            </a:r>
            <a:r>
              <a:rPr lang="ru-RU" sz="4000" dirty="0" smtClean="0">
                <a:latin typeface="Times New Roman" pitchFamily="18" charset="0"/>
                <a:cs typeface="Times New Roman" pitchFamily="18" charset="0"/>
              </a:rPr>
              <a:t>1065.</a:t>
            </a:r>
          </a:p>
          <a:p>
            <a:pPr marL="0" indent="173038" algn="just">
              <a:buNone/>
            </a:pPr>
            <a:r>
              <a:rPr lang="ru-RU" sz="4000" dirty="0" smtClean="0">
                <a:latin typeface="Times New Roman" pitchFamily="18" charset="0"/>
                <a:cs typeface="Times New Roman" pitchFamily="18" charset="0"/>
              </a:rPr>
              <a:t>Всего </a:t>
            </a:r>
            <a:r>
              <a:rPr lang="ru-RU" sz="4000" dirty="0">
                <a:latin typeface="Times New Roman" pitchFamily="18" charset="0"/>
                <a:cs typeface="Times New Roman" pitchFamily="18" charset="0"/>
              </a:rPr>
              <a:t>таких проверок в 2014 году проведено – 1456, в результате которых выявлено, что 354 государственных гражданских служащих территориальных органов Россельхознадзора, представили недостоверные сведения, 212 человек из указанных государственных гражданских служащих привлечены к дисциплинарной ответственности и один уволен.</a:t>
            </a:r>
          </a:p>
        </p:txBody>
      </p:sp>
    </p:spTree>
  </p:cSld>
  <p:clrMapOvr>
    <a:masterClrMapping/>
  </p:clrMapOvr>
  <p:transition advTm="12000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066130"/>
          </a:xfrm>
        </p:spPr>
        <p:txBody>
          <a:bodyPr>
            <a:normAutofit/>
          </a:bodyPr>
          <a:lstStyle/>
          <a:p>
            <a:r>
              <a:rPr lang="ru-RU" sz="900" dirty="0" smtClean="0">
                <a:latin typeface="Segoe Script" pitchFamily="34" charset="0"/>
              </a:rPr>
              <a:t>1.3. </a:t>
            </a:r>
            <a:r>
              <a:rPr lang="ru-RU" sz="900" dirty="0">
                <a:latin typeface="Segoe Script" pitchFamily="34" charset="0"/>
              </a:rPr>
              <a:t>Организация проведения в порядке, предусмотренном нормативными правовыми актами Российской Федерации, проверок по случаям несоблюдения федеральными государственными служащими,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ограничений, запретов и неисполнения обязанностей, установленных в целях противодействия коррупции, нарушения ограничений, касающихся получения подарков, и порядка сдачи подарка, а также применение соответствующих мер юридической ответственности.</a:t>
            </a:r>
          </a:p>
        </p:txBody>
      </p:sp>
      <p:sp>
        <p:nvSpPr>
          <p:cNvPr id="3" name="Содержимое 2"/>
          <p:cNvSpPr>
            <a:spLocks noGrp="1"/>
          </p:cNvSpPr>
          <p:nvPr>
            <p:ph idx="1"/>
          </p:nvPr>
        </p:nvSpPr>
        <p:spPr>
          <a:xfrm>
            <a:off x="107504" y="1268760"/>
            <a:ext cx="8856984" cy="5400600"/>
          </a:xfrm>
        </p:spPr>
        <p:txBody>
          <a:bodyPr>
            <a:noAutofit/>
          </a:bodyPr>
          <a:lstStyle/>
          <a:p>
            <a:pPr marL="0" indent="173038" algn="just">
              <a:buNone/>
            </a:pPr>
            <a:r>
              <a:rPr lang="ru-RU" sz="1050" dirty="0">
                <a:latin typeface="Times New Roman" pitchFamily="18" charset="0"/>
                <a:cs typeface="Times New Roman" pitchFamily="18" charset="0"/>
              </a:rPr>
              <a:t>Издан приказ Россельхознадзора от 30.06.2014 № 340 </a:t>
            </a:r>
            <a:r>
              <a:rPr lang="ru-RU" sz="1050" dirty="0" smtClean="0">
                <a:latin typeface="Times New Roman" pitchFamily="18" charset="0"/>
                <a:cs typeface="Times New Roman" pitchFamily="18" charset="0"/>
              </a:rPr>
              <a:t>«</a:t>
            </a:r>
            <a:r>
              <a:rPr lang="ru-RU" sz="1050" dirty="0">
                <a:latin typeface="Times New Roman" pitchFamily="18" charset="0"/>
                <a:cs typeface="Times New Roman" pitchFamily="18" charset="0"/>
              </a:rPr>
              <a:t>О распространении на работников, замещающих отдельные должности на основании трудового договора в подведомственных Федеральной службе по ветеринарному и фитосанитарному надзору организациях, созданных для выполнения задач, поставленных перед Федеральной службой по ветеринарному и фитосанитарному надзору, ограничений, запретов и обязанностей» (зарегистрирован Минюстом России 04.08.2014, регистрационный  № 33414</a:t>
            </a:r>
            <a:r>
              <a:rPr lang="ru-RU" sz="1050" dirty="0" smtClean="0">
                <a:latin typeface="Times New Roman" pitchFamily="18" charset="0"/>
                <a:cs typeface="Times New Roman" pitchFamily="18" charset="0"/>
              </a:rPr>
              <a:t>).</a:t>
            </a:r>
          </a:p>
          <a:p>
            <a:pPr marL="0" indent="173038" algn="just">
              <a:buNone/>
            </a:pPr>
            <a:r>
              <a:rPr lang="ru-RU" sz="1050" dirty="0" smtClean="0">
                <a:latin typeface="Times New Roman" pitchFamily="18" charset="0"/>
                <a:cs typeface="Times New Roman" pitchFamily="18" charset="0"/>
              </a:rPr>
              <a:t>Издан </a:t>
            </a:r>
            <a:r>
              <a:rPr lang="ru-RU" sz="1050" dirty="0">
                <a:latin typeface="Times New Roman" pitchFamily="18" charset="0"/>
                <a:cs typeface="Times New Roman" pitchFamily="18" charset="0"/>
              </a:rPr>
              <a:t>приказ Россельхознадзора 24 февраля 2015 г. № 71  </a:t>
            </a:r>
            <a:r>
              <a:rPr lang="ru-RU" sz="1050" dirty="0" smtClean="0">
                <a:latin typeface="Times New Roman" pitchFamily="18" charset="0"/>
                <a:cs typeface="Times New Roman" pitchFamily="18" charset="0"/>
              </a:rPr>
              <a:t>«</a:t>
            </a:r>
            <a:r>
              <a:rPr lang="ru-RU" sz="1050" dirty="0">
                <a:latin typeface="Times New Roman" pitchFamily="18" charset="0"/>
                <a:cs typeface="Times New Roman" pitchFamily="18" charset="0"/>
              </a:rPr>
              <a:t>О внесении изменений в приказ Россельхознадзора от 30 июня 2014 г. № 340 «О распространении на работников, замещающих отдельные должности на основании трудового договора в подведомственных Федеральной службе по ветеринарному и фитосанитарному надзору организациях, созданных для выполнения задач, поставленных перед Федеральной службой по ветеринарному и фитосанитарному надзору, ограничений, запретов и обязанностей» (зарегистрирован Минюстом России 16 марта 2015 г., регистрационный № 36442) (предусматривает внесение изменений в соответствии с постановлением Правительства Российской Федерации от 5 июля 2013 г. № 568  </a:t>
            </a:r>
            <a:r>
              <a:rPr lang="ru-RU" sz="1050" dirty="0" smtClean="0">
                <a:latin typeface="Times New Roman" pitchFamily="18" charset="0"/>
                <a:cs typeface="Times New Roman" pitchFamily="18" charset="0"/>
              </a:rPr>
              <a:t>«</a:t>
            </a:r>
            <a:r>
              <a:rPr lang="ru-RU" sz="1050" dirty="0">
                <a:latin typeface="Times New Roman" pitchFamily="18" charset="0"/>
                <a:cs typeface="Times New Roman" pitchFamily="18" charset="0"/>
              </a:rPr>
              <a:t>О распространении на отдельные категории граждан ограничений, запретов, обязанностей, установленных Федеральным законом «О противодействии коррупции» и другими федеральными законами в целях противодействия коррупции</a:t>
            </a:r>
            <a:r>
              <a:rPr lang="ru-RU" sz="1050" dirty="0" smtClean="0">
                <a:latin typeface="Times New Roman" pitchFamily="18" charset="0"/>
                <a:cs typeface="Times New Roman" pitchFamily="18" charset="0"/>
              </a:rPr>
              <a:t>»).</a:t>
            </a:r>
          </a:p>
          <a:p>
            <a:pPr marL="0" indent="173038" algn="just">
              <a:buNone/>
            </a:pPr>
            <a:r>
              <a:rPr lang="ru-RU" sz="1050" dirty="0" smtClean="0">
                <a:latin typeface="Times New Roman" pitchFamily="18" charset="0"/>
                <a:cs typeface="Times New Roman" pitchFamily="18" charset="0"/>
              </a:rPr>
              <a:t>Издан </a:t>
            </a:r>
            <a:r>
              <a:rPr lang="ru-RU" sz="1050" dirty="0">
                <a:latin typeface="Times New Roman" pitchFamily="18" charset="0"/>
                <a:cs typeface="Times New Roman" pitchFamily="18" charset="0"/>
              </a:rPr>
              <a:t>приказ Россельхознадзора от 08.08.2014 №  471 «Об организации в Федеральной службе по ветеринарному и фитосанитарному надзору работы по реализации постановления Правительства Российской Федерации от 09.01.2014 № 10</a:t>
            </a:r>
            <a:r>
              <a:rPr lang="ru-RU" sz="1050" dirty="0" smtClean="0">
                <a:latin typeface="Times New Roman" pitchFamily="18" charset="0"/>
                <a:cs typeface="Times New Roman" pitchFamily="18" charset="0"/>
              </a:rPr>
              <a:t>».</a:t>
            </a:r>
          </a:p>
          <a:p>
            <a:pPr marL="0" indent="173038" algn="just">
              <a:buNone/>
            </a:pPr>
            <a:r>
              <a:rPr lang="ru-RU" sz="1050" dirty="0" smtClean="0">
                <a:latin typeface="Times New Roman" pitchFamily="18" charset="0"/>
                <a:cs typeface="Times New Roman" pitchFamily="18" charset="0"/>
              </a:rPr>
              <a:t>Приказ </a:t>
            </a:r>
            <a:r>
              <a:rPr lang="ru-RU" sz="1050" dirty="0">
                <a:latin typeface="Times New Roman" pitchFamily="18" charset="0"/>
                <a:cs typeface="Times New Roman" pitchFamily="18" charset="0"/>
              </a:rPr>
              <a:t>направлен территориальным управлениям и подведомственным организациям для обеспечения реализации постановления Правительства Российской Федерации от 09.01.2014 № 10, размещен на сайте Россельхознадзора в сети </a:t>
            </a:r>
            <a:r>
              <a:rPr lang="ru-RU" sz="1050" dirty="0" smtClean="0">
                <a:latin typeface="Times New Roman" pitchFamily="18" charset="0"/>
                <a:cs typeface="Times New Roman" pitchFamily="18" charset="0"/>
              </a:rPr>
              <a:t>Интернет.</a:t>
            </a:r>
          </a:p>
          <a:p>
            <a:pPr marL="0" indent="173038" algn="just">
              <a:buNone/>
            </a:pPr>
            <a:r>
              <a:rPr lang="ru-RU" sz="1050" dirty="0" smtClean="0">
                <a:latin typeface="Times New Roman" pitchFamily="18" charset="0"/>
                <a:cs typeface="Times New Roman" pitchFamily="18" charset="0"/>
              </a:rPr>
              <a:t>В </a:t>
            </a:r>
            <a:r>
              <a:rPr lang="ru-RU" sz="1050" dirty="0">
                <a:latin typeface="Times New Roman" pitchFamily="18" charset="0"/>
                <a:cs typeface="Times New Roman" pitchFamily="18" charset="0"/>
              </a:rPr>
              <a:t>целях выполнения  поручения Заместителя Председателя Правительства Российской Федерации Д. Рогозина от 1 октября 2014 г. № РД-П17-7398 всеми организациями, созданными для выполнения задач, поставленных перед Федеральной службой по ветеринарному и фитосанитарному надзору были приняты приказы организационно-распорядительного характера об организации работы по реализации постановления Правительства Российской Федерации от 09.01.2014 г. № 10  «О порядке сообщения отдельными категориями лиц о получении подарка в связи с их должностным положением или исполнением ими служебных (должностных) обязанностей, сдачи и оценки подарка, реализации (выкупа) и зачисления средств, вырученных от его реализации</a:t>
            </a:r>
            <a:r>
              <a:rPr lang="ru-RU" sz="1050" dirty="0" smtClean="0">
                <a:latin typeface="Times New Roman" pitchFamily="18" charset="0"/>
                <a:cs typeface="Times New Roman" pitchFamily="18" charset="0"/>
              </a:rPr>
              <a:t>».</a:t>
            </a:r>
          </a:p>
          <a:p>
            <a:pPr marL="0" indent="173038" algn="just">
              <a:buNone/>
            </a:pPr>
            <a:r>
              <a:rPr lang="ru-RU" sz="1050" dirty="0" smtClean="0">
                <a:latin typeface="Times New Roman" pitchFamily="18" charset="0"/>
                <a:cs typeface="Times New Roman" pitchFamily="18" charset="0"/>
              </a:rPr>
              <a:t>В </a:t>
            </a:r>
            <a:r>
              <a:rPr lang="ru-RU" sz="1050" dirty="0">
                <a:latin typeface="Times New Roman" pitchFamily="18" charset="0"/>
                <a:cs typeface="Times New Roman" pitchFamily="18" charset="0"/>
              </a:rPr>
              <a:t>2014 году проведено проверок соблюдения государственными гражданскими служащими установленных ограничений и запретов, а также требований о предотвращении или урегулировании конфликта интересов в центральном аппарате Россельхознадзора и территориальных органах Россельхознадзора – 288, из них</a:t>
            </a:r>
            <a:r>
              <a:rPr lang="ru-RU" sz="1050" dirty="0" smtClean="0">
                <a:latin typeface="Times New Roman" pitchFamily="18" charset="0"/>
                <a:cs typeface="Times New Roman" pitchFamily="18" charset="0"/>
              </a:rPr>
              <a:t>:</a:t>
            </a:r>
          </a:p>
          <a:p>
            <a:pPr marL="0" indent="173038" algn="just">
              <a:buFontTx/>
              <a:buChar char="-"/>
            </a:pPr>
            <a:r>
              <a:rPr lang="ru-RU" sz="1050" dirty="0" smtClean="0">
                <a:latin typeface="Times New Roman" pitchFamily="18" charset="0"/>
                <a:cs typeface="Times New Roman" pitchFamily="18" charset="0"/>
              </a:rPr>
              <a:t>в </a:t>
            </a:r>
            <a:r>
              <a:rPr lang="ru-RU" sz="1050" dirty="0">
                <a:latin typeface="Times New Roman" pitchFamily="18" charset="0"/>
                <a:cs typeface="Times New Roman" pitchFamily="18" charset="0"/>
              </a:rPr>
              <a:t>отношении 12 государственных гражданских служащих территориальных органов Россельхознадзора установлены факты несоблюдения установленных ограничений и запретов, 7 из них привлечены к дисциплинарной ответственности</a:t>
            </a:r>
            <a:r>
              <a:rPr lang="ru-RU" sz="1050" dirty="0" smtClean="0">
                <a:latin typeface="Times New Roman" pitchFamily="18" charset="0"/>
                <a:cs typeface="Times New Roman" pitchFamily="18" charset="0"/>
              </a:rPr>
              <a:t>;</a:t>
            </a:r>
          </a:p>
          <a:p>
            <a:pPr marL="0" indent="173038" algn="just">
              <a:buFontTx/>
              <a:buChar char="-"/>
            </a:pPr>
            <a:r>
              <a:rPr lang="ru-RU" sz="1050" dirty="0" smtClean="0">
                <a:latin typeface="Times New Roman" pitchFamily="18" charset="0"/>
                <a:cs typeface="Times New Roman" pitchFamily="18" charset="0"/>
              </a:rPr>
              <a:t>в </a:t>
            </a:r>
            <a:r>
              <a:rPr lang="ru-RU" sz="1050" dirty="0">
                <a:latin typeface="Times New Roman" pitchFamily="18" charset="0"/>
                <a:cs typeface="Times New Roman" pitchFamily="18" charset="0"/>
              </a:rPr>
              <a:t>отношении 14 государственных гражданских служащих территориальных органов Россельхознадзора установлены факты несоблюдения требований о предотвращении или урегулировании конфликта интересов, 10 были привлечены к дисциплинарной ответственности, из них 4 уволены с государственной гражданской службы в связи с утратой доверия.</a:t>
            </a:r>
          </a:p>
          <a:p>
            <a:pPr marL="0" indent="173038" algn="just">
              <a:buNone/>
            </a:pPr>
            <a:r>
              <a:rPr lang="ru-RU" sz="1050" dirty="0">
                <a:latin typeface="Times New Roman" pitchFamily="18" charset="0"/>
                <a:cs typeface="Times New Roman" pitchFamily="18" charset="0"/>
              </a:rPr>
              <a:t>Данный показатель увеличился по сравнению с 2013 годом на 23 %, </a:t>
            </a:r>
            <a:r>
              <a:rPr lang="ru-RU" sz="1050" dirty="0" smtClean="0">
                <a:latin typeface="Times New Roman" pitchFamily="18" charset="0"/>
                <a:cs typeface="Times New Roman" pitchFamily="18" charset="0"/>
              </a:rPr>
              <a:t>что</a:t>
            </a:r>
            <a:r>
              <a:rPr lang="ru-RU" sz="1050" dirty="0">
                <a:latin typeface="Times New Roman" pitchFamily="18" charset="0"/>
                <a:cs typeface="Times New Roman" pitchFamily="18" charset="0"/>
              </a:rPr>
              <a:t>, свидетельствует о высоком качестве работы подразделений (должностных лиц) по профилактике коррупционных и иных правонарушений по формированию </a:t>
            </a:r>
            <a:r>
              <a:rPr lang="ru-RU" sz="1050" dirty="0" err="1">
                <a:latin typeface="Times New Roman" pitchFamily="18" charset="0"/>
                <a:cs typeface="Times New Roman" pitchFamily="18" charset="0"/>
              </a:rPr>
              <a:t>антикоррупционного</a:t>
            </a:r>
            <a:r>
              <a:rPr lang="ru-RU" sz="1050" dirty="0">
                <a:latin typeface="Times New Roman" pitchFamily="18" charset="0"/>
                <a:cs typeface="Times New Roman" pitchFamily="18" charset="0"/>
              </a:rPr>
              <a:t> общественного сознания, характеризующегося нетерпимостью государственных служащих к коррупционным действиям.</a:t>
            </a:r>
          </a:p>
        </p:txBody>
      </p:sp>
    </p:spTree>
  </p:cSld>
  <p:clrMapOvr>
    <a:masterClrMapping/>
  </p:clrMapOvr>
  <p:transition advTm="120000">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562074"/>
          </a:xfrm>
        </p:spPr>
        <p:txBody>
          <a:bodyPr>
            <a:noAutofit/>
          </a:bodyPr>
          <a:lstStyle/>
          <a:p>
            <a:r>
              <a:rPr lang="ru-RU" sz="1300" dirty="0" smtClean="0">
                <a:latin typeface="Segoe Script" pitchFamily="34" charset="0"/>
              </a:rPr>
              <a:t>1.4. </a:t>
            </a:r>
            <a:r>
              <a:rPr lang="ru-RU" sz="1300" dirty="0">
                <a:latin typeface="Segoe Script" pitchFamily="34" charset="0"/>
              </a:rPr>
              <a:t>Осуществление контроля исполнения федеральными государственными служащими, а также работниками, замещающими отдельные должности на основании трудового договора в подведомственных Россельхознадзору организации, созданных для выполнения задач, поставленных перед Россельхознадзором, обязанности по уведомлению представителя нанимателя (работодателя) о выполнении иной оплачиваемой работы.</a:t>
            </a:r>
          </a:p>
        </p:txBody>
      </p:sp>
      <p:sp>
        <p:nvSpPr>
          <p:cNvPr id="3" name="Содержимое 2"/>
          <p:cNvSpPr>
            <a:spLocks noGrp="1"/>
          </p:cNvSpPr>
          <p:nvPr>
            <p:ph idx="1"/>
          </p:nvPr>
        </p:nvSpPr>
        <p:spPr>
          <a:xfrm>
            <a:off x="457200" y="1484784"/>
            <a:ext cx="8229600" cy="5184576"/>
          </a:xfrm>
        </p:spPr>
        <p:txBody>
          <a:bodyPr>
            <a:normAutofit fontScale="40000" lnSpcReduction="20000"/>
          </a:bodyPr>
          <a:lstStyle/>
          <a:p>
            <a:pPr marL="0" indent="173038" algn="just">
              <a:buNone/>
            </a:pPr>
            <a:r>
              <a:rPr lang="ru-RU" dirty="0">
                <a:latin typeface="Times New Roman" pitchFamily="18" charset="0"/>
                <a:cs typeface="Times New Roman" pitchFamily="18" charset="0"/>
              </a:rPr>
              <a:t>Порядок уведомления федеральными государственными гражданскими служащими центрального аппарата Россельхознадзора и его территориальных управлений о намерении выполнять иную оплачиваемую работу, утвержден приказом Россельхознадзора от 27.09.2011 № </a:t>
            </a:r>
            <a:r>
              <a:rPr lang="ru-RU" dirty="0" smtClean="0">
                <a:latin typeface="Times New Roman" pitchFamily="18" charset="0"/>
                <a:cs typeface="Times New Roman" pitchFamily="18" charset="0"/>
              </a:rPr>
              <a:t>426.</a:t>
            </a:r>
          </a:p>
          <a:p>
            <a:pPr marL="0" indent="173038" algn="just">
              <a:buNone/>
            </a:pPr>
            <a:r>
              <a:rPr lang="ru-RU" dirty="0" smtClean="0">
                <a:latin typeface="Times New Roman" pitchFamily="18" charset="0"/>
                <a:cs typeface="Times New Roman" pitchFamily="18" charset="0"/>
              </a:rPr>
              <a:t>Издан </a:t>
            </a:r>
            <a:r>
              <a:rPr lang="ru-RU" dirty="0">
                <a:latin typeface="Times New Roman" pitchFamily="18" charset="0"/>
                <a:cs typeface="Times New Roman" pitchFamily="18" charset="0"/>
              </a:rPr>
              <a:t>приказ Россельхознадзора от 30.06.2014 № 340 </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О распространении на работников, замещающих отдельные должности на основании трудового договора в подведомственных Федеральной службе по ветеринарному и фитосанитарному надзору организациях, созданных для выполнения задач, поставленных перед Федеральной службой по ветеринарному и фитосанитарному надзору, ограничений, запретов и обязанностей» (зарегистрирован Минюстом России 04.08.2014, регистрационный  № 33414</a:t>
            </a:r>
            <a:r>
              <a:rPr lang="ru-RU" dirty="0" smtClean="0">
                <a:latin typeface="Times New Roman" pitchFamily="18" charset="0"/>
                <a:cs typeface="Times New Roman" pitchFamily="18" charset="0"/>
              </a:rPr>
              <a:t>).</a:t>
            </a:r>
          </a:p>
          <a:p>
            <a:pPr marL="0" indent="173038" algn="just">
              <a:buNone/>
            </a:pPr>
            <a:r>
              <a:rPr lang="ru-RU" dirty="0" smtClean="0">
                <a:latin typeface="Times New Roman" pitchFamily="18" charset="0"/>
                <a:cs typeface="Times New Roman" pitchFamily="18" charset="0"/>
              </a:rPr>
              <a:t>Издан </a:t>
            </a:r>
            <a:r>
              <a:rPr lang="ru-RU" dirty="0">
                <a:latin typeface="Times New Roman" pitchFamily="18" charset="0"/>
                <a:cs typeface="Times New Roman" pitchFamily="18" charset="0"/>
              </a:rPr>
              <a:t>приказ Россельхознадзора 24 февраля 2015 г. № 71 </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О внесении изменений в приказ Россельхознадзора от 30 июня 2014 г. № 340 «О распространении на работников, замещающих отдельные должности на основании трудового договора в подведомственных Федеральной службе по ветеринарному и фитосанитарному надзору организациях, созданных для выполнения задач, поставленных перед Федеральной службой по ветеринарному и фитосанитарному надзору, ограничений, запретов и обязанностей» (зарегистрирован Минюстом России 16 марта 2015 г., регистрационный № 36442) (предусматривает внесение изменений в соответствии с постановлением Правительства Российской Федерации от 5 июля 2013 г. № 568 </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О распространении на отдельные категории граждан ограничений, запретов, обязанностей, установленных Федеральным законом «О противодействии коррупции» и другими федеральными законами в целях противодействия коррупции</a:t>
            </a:r>
            <a:r>
              <a:rPr lang="ru-RU" dirty="0" smtClean="0">
                <a:latin typeface="Times New Roman" pitchFamily="18" charset="0"/>
                <a:cs typeface="Times New Roman" pitchFamily="18" charset="0"/>
              </a:rPr>
              <a:t>»).</a:t>
            </a:r>
          </a:p>
          <a:p>
            <a:pPr marL="0" indent="173038" algn="just">
              <a:buNone/>
            </a:pP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2014 году государственных служащих, уведомивших представителя нанимателя об иной оплачиваемой работе в центральном аппарате Россельхознадзора 4 (из них 1 – работник, замещающий отдельную должность на основании трудового договора в подведомственной Россельхознадзору организации, созданной для выполнения задач, поставленных перед Россельхознадзором), в территориальных управлениях – </a:t>
            </a:r>
            <a:r>
              <a:rPr lang="ru-RU" dirty="0" smtClean="0">
                <a:latin typeface="Times New Roman" pitchFamily="18" charset="0"/>
                <a:cs typeface="Times New Roman" pitchFamily="18" charset="0"/>
              </a:rPr>
              <a:t>130.</a:t>
            </a:r>
          </a:p>
          <a:p>
            <a:pPr marL="0" indent="173038" algn="just">
              <a:buNone/>
            </a:pPr>
            <a:r>
              <a:rPr lang="ru-RU" dirty="0" smtClean="0">
                <a:latin typeface="Times New Roman" pitchFamily="18" charset="0"/>
                <a:cs typeface="Times New Roman" pitchFamily="18" charset="0"/>
              </a:rPr>
              <a:t>Проведено </a:t>
            </a:r>
            <a:r>
              <a:rPr lang="ru-RU" dirty="0">
                <a:latin typeface="Times New Roman" pitchFamily="18" charset="0"/>
                <a:cs typeface="Times New Roman" pitchFamily="18" charset="0"/>
              </a:rPr>
              <a:t>проверок соблюдения гражданами, замещавшими должности государственной службы, ограничений при заключении ими после ухода с государственной службы трудового договора и (или) гражданско-правового договора в случаях, предусмотренных законодательством в центральном аппарате Россельхознадзора – 4, в территориальных органах Россельхознадзора – 130 (данный показатель в целом по системе Россельхознадзора повысился на 30% по сравнению с 2013 годом), из них в ходе указанных проверок выявлено 2 нарушения в территориальных органах Россельхознадзора.</a:t>
            </a:r>
          </a:p>
        </p:txBody>
      </p:sp>
    </p:spTree>
  </p:cSld>
  <p:clrMapOvr>
    <a:masterClrMapping/>
  </p:clrMapOvr>
  <p:transition advTm="105000">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576064"/>
          </a:xfrm>
        </p:spPr>
        <p:txBody>
          <a:bodyPr>
            <a:noAutofit/>
          </a:bodyPr>
          <a:lstStyle/>
          <a:p>
            <a:r>
              <a:rPr lang="ru-RU" sz="1050" dirty="0" smtClean="0">
                <a:latin typeface="Segoe Script" pitchFamily="34" charset="0"/>
              </a:rPr>
              <a:t>1.5. </a:t>
            </a:r>
            <a:r>
              <a:rPr lang="ru-RU" sz="1050" dirty="0">
                <a:latin typeface="Segoe Script" pitchFamily="34" charset="0"/>
              </a:rPr>
              <a:t>Организация систематического проведения Россельхознадзором оценок коррупционных рисков, возникающих при реализации им своих функций, и внесение уточнений в перечень должностей федеральной государственной службы, замещение которых связано с коррупционными рисками.</a:t>
            </a:r>
          </a:p>
        </p:txBody>
      </p:sp>
      <p:sp>
        <p:nvSpPr>
          <p:cNvPr id="3" name="Содержимое 2"/>
          <p:cNvSpPr>
            <a:spLocks noGrp="1"/>
          </p:cNvSpPr>
          <p:nvPr>
            <p:ph idx="1"/>
          </p:nvPr>
        </p:nvSpPr>
        <p:spPr>
          <a:xfrm>
            <a:off x="107504" y="692696"/>
            <a:ext cx="8928992" cy="5904656"/>
          </a:xfrm>
        </p:spPr>
        <p:txBody>
          <a:bodyPr>
            <a:noAutofit/>
          </a:bodyPr>
          <a:lstStyle/>
          <a:p>
            <a:pPr marL="0" indent="173038" algn="just">
              <a:buNone/>
            </a:pPr>
            <a:r>
              <a:rPr lang="ru-RU" sz="1000" dirty="0">
                <a:latin typeface="Times New Roman" pitchFamily="18" charset="0"/>
                <a:cs typeface="Times New Roman" pitchFamily="18" charset="0"/>
              </a:rPr>
              <a:t>В соответствии с Методическими рекомендациями по проведению оценки коррупционных рисков, возникающих при реализации функций, разработанным Минтрудом России</a:t>
            </a:r>
            <a:r>
              <a:rPr lang="ru-RU" sz="1000" dirty="0" smtClean="0">
                <a:latin typeface="Times New Roman" pitchFamily="18" charset="0"/>
                <a:cs typeface="Times New Roman" pitchFamily="18" charset="0"/>
              </a:rPr>
              <a:t>:</a:t>
            </a:r>
          </a:p>
          <a:p>
            <a:pPr marL="0" indent="173038" algn="just">
              <a:buFontTx/>
              <a:buChar char="-"/>
            </a:pPr>
            <a:r>
              <a:rPr lang="ru-RU" sz="1000" dirty="0" smtClean="0">
                <a:latin typeface="Times New Roman" pitchFamily="18" charset="0"/>
                <a:cs typeface="Times New Roman" pitchFamily="18" charset="0"/>
              </a:rPr>
              <a:t>издан </a:t>
            </a:r>
            <a:r>
              <a:rPr lang="ru-RU" sz="1000" dirty="0">
                <a:latin typeface="Times New Roman" pitchFamily="18" charset="0"/>
                <a:cs typeface="Times New Roman" pitchFamily="18" charset="0"/>
              </a:rPr>
              <a:t>приказ Россельхознадзора от 24 октября 2013 г. № 536 «Об утверждении Перечня должностей Россельхознадзора и его территориальных органов, замещение которых связано с коррупционными рисками, а также Примерного перечня функций Россельхознадзора и его территориальных органов, при реализации которых наиболее вероятно возникновение коррупции». Приказом Россельхознадзора от 20 января 2015 г. № 12 в указанный приказ  внесены изменения</a:t>
            </a:r>
            <a:r>
              <a:rPr lang="ru-RU" sz="1000" dirty="0" smtClean="0">
                <a:latin typeface="Times New Roman" pitchFamily="18" charset="0"/>
                <a:cs typeface="Times New Roman" pitchFamily="18" charset="0"/>
              </a:rPr>
              <a:t>.</a:t>
            </a:r>
          </a:p>
          <a:p>
            <a:pPr marL="0" indent="173038" algn="just">
              <a:buFontTx/>
              <a:buChar char="-"/>
            </a:pPr>
            <a:r>
              <a:rPr lang="ru-RU" sz="1000" dirty="0" smtClean="0">
                <a:latin typeface="Times New Roman" pitchFamily="18" charset="0"/>
                <a:cs typeface="Times New Roman" pitchFamily="18" charset="0"/>
              </a:rPr>
              <a:t>В </a:t>
            </a:r>
            <a:r>
              <a:rPr lang="ru-RU" sz="1000" dirty="0">
                <a:latin typeface="Times New Roman" pitchFamily="18" charset="0"/>
                <a:cs typeface="Times New Roman" pitchFamily="18" charset="0"/>
              </a:rPr>
              <a:t>рамках реализации систематического проведения оценок коррупционных рисков, возникающих при реализации Россельхознадзором своих функций, и внесения уточнений в перечень должностей федеральной государственной службы, замещение которых связано с коррупционными рисками, предусмотренных Планом, в соответствии с Методическими рекомендациями по проведению оценки коррупционных рисков, возникающих при реализации функций, одобренных президиумом Совета при Президенте Российской Федерации по противодействию коррупции приказом Россельхознадзора от 29.09.2014 г. № 578 (зарегистрирован Минюстом России 08.12.2014, регистрационный № 35101) </a:t>
            </a:r>
            <a:r>
              <a:rPr lang="ru-RU" sz="1000" dirty="0" smtClean="0">
                <a:latin typeface="Times New Roman" pitchFamily="18" charset="0"/>
                <a:cs typeface="Times New Roman" pitchFamily="18" charset="0"/>
              </a:rPr>
              <a:t>утверждены:</a:t>
            </a:r>
          </a:p>
          <a:p>
            <a:pPr marL="0" indent="173038" algn="just">
              <a:buFontTx/>
              <a:buChar char="-"/>
            </a:pPr>
            <a:r>
              <a:rPr lang="ru-RU" sz="1000" dirty="0" smtClean="0">
                <a:latin typeface="Times New Roman" pitchFamily="18" charset="0"/>
                <a:cs typeface="Times New Roman" pitchFamily="18" charset="0"/>
              </a:rPr>
              <a:t>Перечень </a:t>
            </a:r>
            <a:r>
              <a:rPr lang="ru-RU" sz="1000" dirty="0">
                <a:latin typeface="Times New Roman" pitchFamily="18" charset="0"/>
                <a:cs typeface="Times New Roman" pitchFamily="18" charset="0"/>
              </a:rPr>
              <a:t>должностей федеральной государственной гражданской службы Федеральной службы по ветеринарному и фитосанитарному надзору, при назначении на которые граждане и при замещении которых федеральные государственные гражданские служащие обязаны представлять сведения о своих доходах, об имуществе и обязательствах имущественного характера, а также сведения о доходах, об имуществе и обязательствах имущественного характера своих супруги (супруга) и несовершеннолетних </a:t>
            </a:r>
            <a:r>
              <a:rPr lang="ru-RU" sz="1000" dirty="0" smtClean="0">
                <a:latin typeface="Times New Roman" pitchFamily="18" charset="0"/>
                <a:cs typeface="Times New Roman" pitchFamily="18" charset="0"/>
              </a:rPr>
              <a:t>детей;</a:t>
            </a:r>
          </a:p>
          <a:p>
            <a:pPr marL="0" indent="173038" algn="just">
              <a:buFontTx/>
              <a:buChar char="-"/>
            </a:pPr>
            <a:r>
              <a:rPr lang="ru-RU" sz="1000" dirty="0" smtClean="0">
                <a:latin typeface="Times New Roman" pitchFamily="18" charset="0"/>
                <a:cs typeface="Times New Roman" pitchFamily="18" charset="0"/>
              </a:rPr>
              <a:t>Перечень </a:t>
            </a:r>
            <a:r>
              <a:rPr lang="ru-RU" sz="1000" dirty="0">
                <a:latin typeface="Times New Roman" pitchFamily="18" charset="0"/>
                <a:cs typeface="Times New Roman" pitchFamily="18" charset="0"/>
              </a:rPr>
              <a:t>должностей федеральной государственной гражданской службы территориальных органов Федеральной службы по ветеринарному и фитосанитарному надзору, при назначении на которые граждане и при замещении которых федеральные государственные гражданские служащие обязаны представлять сведения о своих доходах, об имуществе и обязательствах имущественного характера, а также сведения о доходах, об имуществе и обязательствах имущественного характера своих супруги (супруга) и несовершеннолетних </a:t>
            </a:r>
            <a:r>
              <a:rPr lang="ru-RU" sz="1000" dirty="0" smtClean="0">
                <a:latin typeface="Times New Roman" pitchFamily="18" charset="0"/>
                <a:cs typeface="Times New Roman" pitchFamily="18" charset="0"/>
              </a:rPr>
              <a:t>детей;</a:t>
            </a:r>
          </a:p>
          <a:p>
            <a:pPr marL="0" indent="173038" algn="just">
              <a:buFontTx/>
              <a:buChar char="-"/>
            </a:pPr>
            <a:r>
              <a:rPr lang="ru-RU" sz="1000" dirty="0" smtClean="0">
                <a:latin typeface="Times New Roman" pitchFamily="18" charset="0"/>
                <a:cs typeface="Times New Roman" pitchFamily="18" charset="0"/>
              </a:rPr>
              <a:t>Перечень </a:t>
            </a:r>
            <a:r>
              <a:rPr lang="ru-RU" sz="1000" dirty="0">
                <a:latin typeface="Times New Roman" pitchFamily="18" charset="0"/>
                <a:cs typeface="Times New Roman" pitchFamily="18" charset="0"/>
              </a:rPr>
              <a:t>должностей подведомственных Федеральной службе по ветеринарному и фитосанитарному надзору организаций, созданных для выполнения задач, поставленных перед Федеральной службой по ветеринарному и фитосанитарному надзору, при назначении на которые граждане и при замещении которых работники обязаны представлять сведения о своих доходах, об имуществе и обязательствах имущественного характера, а также сведения о доходах, об имуществе и обязательствах имущественного характера своих супруги (супруга) и несовершеннолетних детей.</a:t>
            </a:r>
          </a:p>
          <a:p>
            <a:pPr marL="0" indent="173038" algn="just">
              <a:buNone/>
            </a:pPr>
            <a:r>
              <a:rPr lang="ru-RU" sz="1000" dirty="0">
                <a:latin typeface="Times New Roman" pitchFamily="18" charset="0"/>
                <a:cs typeface="Times New Roman" pitchFamily="18" charset="0"/>
              </a:rPr>
              <a:t>До издания указанного приказа действовали приказы Россельхознадзора от 07.04.2010 № 110 «О представлении гражданами, претендующими на замещение должностей федеральной государственной гражданской службы Россельхознадзора и его территориальных управлений, и федеральными государственными гражданскими служащими Россельхознадзора и его территориальных управлений сведений о доходах, об имуществе и обязательствах имущественного характера» (зарегистрирован Минюстом России 14.07.2010, регистрационный № 17811) и от 20.09.2013 № 472 «Об утверждении Перечня должностей в организациях, созданных для выполнения задач, поставленных перед Федеральной службой по ветеринарному и фитосанитарному надзору, при назначении на которые граждане и при замещении которых работники обязаны представлять сведения о своих доходах, об имуществе и обязательствах имущественного характера, а также сведения о доходах, об имуществе и обязательствах имущественного характера своих супруги (супруга) и несовершеннолетних детей» (зарегистрирован Минюстом России 07.11.2013, регистрационный № 30325</a:t>
            </a:r>
            <a:r>
              <a:rPr lang="ru-RU" sz="1000" dirty="0" smtClean="0">
                <a:latin typeface="Times New Roman" pitchFamily="18" charset="0"/>
                <a:cs typeface="Times New Roman" pitchFamily="18" charset="0"/>
              </a:rPr>
              <a:t>).</a:t>
            </a:r>
          </a:p>
          <a:p>
            <a:pPr marL="0" indent="173038" algn="just">
              <a:buNone/>
            </a:pPr>
            <a:r>
              <a:rPr lang="ru-RU" sz="1000" dirty="0" smtClean="0">
                <a:latin typeface="Times New Roman" pitchFamily="18" charset="0"/>
                <a:cs typeface="Times New Roman" pitchFamily="18" charset="0"/>
              </a:rPr>
              <a:t>Кроме </a:t>
            </a:r>
            <a:r>
              <a:rPr lang="ru-RU" sz="1000" dirty="0">
                <a:latin typeface="Times New Roman" pitchFamily="18" charset="0"/>
                <a:cs typeface="Times New Roman" pitchFamily="18" charset="0"/>
              </a:rPr>
              <a:t>того, письмом от 22 января 2015 г. № ФС-АС-4/735 Россельхознадзором дано поручения территориальным управлениям о проведении мониторинга исполнения должностных обязанностей государственными гражданскими служащими возглавляемых территориальных управлений, деятельность которых связана с коррупционными рисками в соответствии с разработанными Министерством труда и социальной защиты Российской Федерации Методическими рекомендациями по версии </a:t>
            </a:r>
            <a:r>
              <a:rPr lang="ru-RU" sz="1000" dirty="0" smtClean="0">
                <a:latin typeface="Times New Roman" pitchFamily="18" charset="0"/>
                <a:cs typeface="Times New Roman" pitchFamily="18" charset="0"/>
              </a:rPr>
              <a:t>2.0.</a:t>
            </a:r>
          </a:p>
          <a:p>
            <a:pPr marL="0" indent="173038" algn="just">
              <a:buNone/>
            </a:pPr>
            <a:r>
              <a:rPr lang="ru-RU" sz="1000" dirty="0" smtClean="0">
                <a:latin typeface="Times New Roman" pitchFamily="18" charset="0"/>
                <a:cs typeface="Times New Roman" pitchFamily="18" charset="0"/>
              </a:rPr>
              <a:t>В </a:t>
            </a:r>
            <a:r>
              <a:rPr lang="ru-RU" sz="1000" dirty="0">
                <a:latin typeface="Times New Roman" pitchFamily="18" charset="0"/>
                <a:cs typeface="Times New Roman" pitchFamily="18" charset="0"/>
              </a:rPr>
              <a:t>центральном аппарате Россельхознадзора 23 апреля 2015 г. начат мониторинг исполнения должностных обязанностей государственными гражданскими служащими, деятельность которых связана с коррупционными рисками, который продлится до 1 августа 2015 г.</a:t>
            </a:r>
          </a:p>
        </p:txBody>
      </p:sp>
    </p:spTree>
  </p:cSld>
  <p:clrMapOvr>
    <a:masterClrMapping/>
  </p:clrMapOvr>
  <p:transition advTm="120000">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Autofit/>
          </a:bodyPr>
          <a:lstStyle/>
          <a:p>
            <a:r>
              <a:rPr lang="ru-RU" sz="1200" dirty="0" smtClean="0">
                <a:latin typeface="Segoe Script" pitchFamily="34" charset="0"/>
              </a:rPr>
              <a:t>1.6. </a:t>
            </a:r>
            <a:r>
              <a:rPr lang="ru-RU" sz="1200" dirty="0">
                <a:latin typeface="Segoe Script" pitchFamily="34" charset="0"/>
              </a:rPr>
              <a:t>Проведение работы по выявлению случаев возникновения конфликта интересов, одной из сторон которого являются лица, замещающие должности государственной службы категории «руководители», и осуществление мер по предотвращению и урегулированию конфликта интересов, а также применение мер юридической ответственности, предусмотренных законодательством Российской </a:t>
            </a:r>
            <a:r>
              <a:rPr lang="ru-RU" sz="1200" dirty="0" smtClean="0">
                <a:latin typeface="Segoe Script" pitchFamily="34" charset="0"/>
              </a:rPr>
              <a:t>Федерации.</a:t>
            </a:r>
            <a:endParaRPr lang="ru-RU" sz="1200" dirty="0">
              <a:latin typeface="Segoe Script" pitchFamily="34" charset="0"/>
            </a:endParaRPr>
          </a:p>
        </p:txBody>
      </p:sp>
      <p:sp>
        <p:nvSpPr>
          <p:cNvPr id="3" name="Содержимое 2"/>
          <p:cNvSpPr>
            <a:spLocks noGrp="1"/>
          </p:cNvSpPr>
          <p:nvPr>
            <p:ph idx="1"/>
          </p:nvPr>
        </p:nvSpPr>
        <p:spPr>
          <a:xfrm>
            <a:off x="179512" y="1196752"/>
            <a:ext cx="8784976" cy="5472608"/>
          </a:xfrm>
        </p:spPr>
        <p:txBody>
          <a:bodyPr>
            <a:noAutofit/>
          </a:bodyPr>
          <a:lstStyle/>
          <a:p>
            <a:pPr marL="0" indent="177800" algn="just">
              <a:buNone/>
            </a:pPr>
            <a:r>
              <a:rPr lang="ru-RU" sz="1400" dirty="0">
                <a:latin typeface="Times New Roman" pitchFamily="18" charset="0"/>
                <a:cs typeface="Times New Roman" pitchFamily="18" charset="0"/>
              </a:rPr>
              <a:t>В целях осуществления полномочий Россельхознадзора по обеспечению соблюдения федеральными государственными гражданскими служащими ограничений и запретов, а также соблюдения исполнения ими обязанностей, установленных Федеральным законом от 25 декабря 2008 года № </a:t>
            </a:r>
            <a:r>
              <a:rPr lang="ru-RU" sz="1400" dirty="0" smtClean="0">
                <a:latin typeface="Times New Roman" pitchFamily="18" charset="0"/>
                <a:cs typeface="Times New Roman" pitchFamily="18" charset="0"/>
              </a:rPr>
              <a:t>273-ФЗ </a:t>
            </a:r>
            <a:r>
              <a:rPr lang="ru-RU" sz="1400" dirty="0">
                <a:latin typeface="Times New Roman" pitchFamily="18" charset="0"/>
                <a:cs typeface="Times New Roman" pitchFamily="18" charset="0"/>
              </a:rPr>
              <a:t>«О противодействии коррупции» и другими федеральными законами письмом от 6 августа 2014 г. № ФС-АС-4/14528 Россельхознадзор просил руководителей территориальных управлений Россельхознадзора и их заместителей обратиться в Россельхознадзор для принятия мер по предотвращению или урегулированию конфликта интересов в порядке, установленном законодательством Российской Федерации в случае нахождения на государственной гражданской  службе государственного служащего, имеющего с ними близкое родство или свойство, даже если замещение должности гражданской службы с непосредственной подчиненностью или подконтрольностью одного из них другому не связано, но имеется возможность возникновения конфликта интересов. </a:t>
            </a:r>
            <a:endParaRPr lang="ru-RU" sz="1400" dirty="0" smtClean="0">
              <a:latin typeface="Times New Roman" pitchFamily="18" charset="0"/>
              <a:cs typeface="Times New Roman" pitchFamily="18" charset="0"/>
            </a:endParaRPr>
          </a:p>
          <a:p>
            <a:pPr marL="0" indent="177800" algn="just">
              <a:buNone/>
            </a:pPr>
            <a:r>
              <a:rPr lang="ru-RU" sz="1400" dirty="0" smtClean="0">
                <a:latin typeface="Times New Roman" pitchFamily="18" charset="0"/>
                <a:cs typeface="Times New Roman" pitchFamily="18" charset="0"/>
              </a:rPr>
              <a:t>Согласно </a:t>
            </a:r>
            <a:r>
              <a:rPr lang="ru-RU" sz="1400" dirty="0">
                <a:latin typeface="Times New Roman" pitchFamily="18" charset="0"/>
                <a:cs typeface="Times New Roman" pitchFamily="18" charset="0"/>
              </a:rPr>
              <a:t>предоставленным сведениям, случаи нахождения на государственной гражданской  службе государственных служащих, имеющих близкое родство или свойство с руководителями и заместителями руководителей территориальных управлений Россельхознадзора имеют место. По сообщению самих государственных гражданских служащих территориальных органов Россельхознадзора до настоящего времени ситуаций, которые можно было бы охарактеризовать как конфликт интересов, не </a:t>
            </a:r>
            <a:r>
              <a:rPr lang="ru-RU" sz="1400" dirty="0" smtClean="0">
                <a:latin typeface="Times New Roman" pitchFamily="18" charset="0"/>
                <a:cs typeface="Times New Roman" pitchFamily="18" charset="0"/>
              </a:rPr>
              <a:t>наступало.</a:t>
            </a:r>
          </a:p>
          <a:p>
            <a:pPr marL="0" indent="177800" algn="just">
              <a:buNone/>
            </a:pPr>
            <a:r>
              <a:rPr lang="ru-RU" sz="1400" dirty="0" smtClean="0">
                <a:latin typeface="Times New Roman" pitchFamily="18" charset="0"/>
                <a:cs typeface="Times New Roman" pitchFamily="18" charset="0"/>
              </a:rPr>
              <a:t>Письмом </a:t>
            </a:r>
            <a:r>
              <a:rPr lang="ru-RU" sz="1400" dirty="0">
                <a:latin typeface="Times New Roman" pitchFamily="18" charset="0"/>
                <a:cs typeface="Times New Roman" pitchFamily="18" charset="0"/>
              </a:rPr>
              <a:t>от 16.09.2014 № ФС-АС-4/17687 Россельхознадзор запросил официальные разъяснения Министерства труда и социальной защиты Российской Федерации по сложившейся ситуации. До настоящего времени ответа Минтруда России в Россельхознадзор не </a:t>
            </a:r>
            <a:r>
              <a:rPr lang="ru-RU" sz="1400" dirty="0" smtClean="0">
                <a:latin typeface="Times New Roman" pitchFamily="18" charset="0"/>
                <a:cs typeface="Times New Roman" pitchFamily="18" charset="0"/>
              </a:rPr>
              <a:t>поступало.</a:t>
            </a:r>
          </a:p>
          <a:p>
            <a:pPr marL="0" indent="177800" algn="just">
              <a:buNone/>
            </a:pPr>
            <a:r>
              <a:rPr lang="ru-RU" sz="1400" dirty="0" smtClean="0">
                <a:latin typeface="Times New Roman" pitchFamily="18" charset="0"/>
                <a:cs typeface="Times New Roman" pitchFamily="18" charset="0"/>
              </a:rPr>
              <a:t>Одновременно </a:t>
            </a:r>
            <a:r>
              <a:rPr lang="ru-RU" sz="1400" dirty="0">
                <a:latin typeface="Times New Roman" pitchFamily="18" charset="0"/>
                <a:cs typeface="Times New Roman" pitchFamily="18" charset="0"/>
              </a:rPr>
              <a:t>письмом от 18.09.2014 № ФС-АС-4/17885 Россельхознадзор разъяснил руководителям и заместителям руководителей территориальных управлений необходимость неукоснительного соблюдения требований законодательства о предотвращении конфликта интересов и неотвратимость наказания за несоблюдение указанных требований.</a:t>
            </a:r>
          </a:p>
        </p:txBody>
      </p:sp>
    </p:spTree>
  </p:cSld>
  <p:clrMapOvr>
    <a:masterClrMapping/>
  </p:clrMapOvr>
  <p:transition advTm="95000">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792088"/>
          </a:xfrm>
        </p:spPr>
        <p:txBody>
          <a:bodyPr>
            <a:noAutofit/>
          </a:bodyPr>
          <a:lstStyle/>
          <a:p>
            <a:r>
              <a:rPr lang="ru-RU" sz="900" dirty="0" smtClean="0">
                <a:latin typeface="Segoe Script" pitchFamily="34" charset="0"/>
              </a:rPr>
              <a:t>1.7. Осуществление комплекса организационных, разъяснительных и иных мер по соблюдению федеральными государственными служащими,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ограничений, запретов и по исполнению обязанностей, установленных законодательством Российской Федерации в целях противодействия коррупции.</a:t>
            </a:r>
            <a:endParaRPr lang="ru-RU" sz="900" dirty="0">
              <a:latin typeface="Segoe Script" pitchFamily="34" charset="0"/>
            </a:endParaRPr>
          </a:p>
        </p:txBody>
      </p:sp>
      <p:sp>
        <p:nvSpPr>
          <p:cNvPr id="3" name="Содержимое 2"/>
          <p:cNvSpPr>
            <a:spLocks noGrp="1"/>
          </p:cNvSpPr>
          <p:nvPr>
            <p:ph idx="1"/>
          </p:nvPr>
        </p:nvSpPr>
        <p:spPr>
          <a:xfrm>
            <a:off x="179512" y="908720"/>
            <a:ext cx="8784976" cy="5760640"/>
          </a:xfrm>
        </p:spPr>
        <p:txBody>
          <a:bodyPr>
            <a:noAutofit/>
          </a:bodyPr>
          <a:lstStyle/>
          <a:p>
            <a:pPr marL="0" indent="173038" algn="just">
              <a:buNone/>
            </a:pPr>
            <a:r>
              <a:rPr lang="ru-RU" sz="900" dirty="0" smtClean="0">
                <a:latin typeface="Times New Roman" pitchFamily="18" charset="0"/>
                <a:cs typeface="Times New Roman" pitchFamily="18" charset="0"/>
              </a:rPr>
              <a:t>До служащих центрального аппарата Службы доведен Кодекс этики и служебного поведения государственных служащих Россельхознадзора.</a:t>
            </a:r>
          </a:p>
          <a:p>
            <a:pPr marL="0" indent="173038" algn="just">
              <a:buNone/>
            </a:pPr>
            <a:r>
              <a:rPr lang="ru-RU" sz="900" dirty="0" smtClean="0">
                <a:latin typeface="Times New Roman" pitchFamily="18" charset="0"/>
                <a:cs typeface="Times New Roman" pitchFamily="18" charset="0"/>
              </a:rPr>
              <a:t>В служебные контракты внесены изменения в части установления ответственности за ненадлежащее исполнение ими норм указанного Кодекса.</a:t>
            </a:r>
          </a:p>
          <a:p>
            <a:pPr marL="0" indent="173038" algn="just">
              <a:buNone/>
            </a:pPr>
            <a:r>
              <a:rPr lang="ru-RU" sz="900" dirty="0" smtClean="0">
                <a:latin typeface="Times New Roman" pitchFamily="18" charset="0"/>
                <a:cs typeface="Times New Roman" pitchFamily="18" charset="0"/>
              </a:rPr>
              <a:t>Во исполнение п. 8 перечня поручений Президента Российской Федерации от 14.11.2013 № Пр-2689  в  служебные контракты государственных гражданских служащих Россельхознадзора и трудовые договоры руководителей подведомственных организаций внесены изменения об установлении персональной ответственности за состояние </a:t>
            </a:r>
            <a:r>
              <a:rPr lang="ru-RU" sz="900" dirty="0" err="1" smtClean="0">
                <a:latin typeface="Times New Roman" pitchFamily="18" charset="0"/>
                <a:cs typeface="Times New Roman" pitchFamily="18" charset="0"/>
              </a:rPr>
              <a:t>антикоррупционной</a:t>
            </a:r>
            <a:r>
              <a:rPr lang="ru-RU" sz="900" dirty="0" smtClean="0">
                <a:latin typeface="Times New Roman" pitchFamily="18" charset="0"/>
                <a:cs typeface="Times New Roman" pitchFamily="18" charset="0"/>
              </a:rPr>
              <a:t> работы в возглавляемом подразделении (организации).</a:t>
            </a:r>
          </a:p>
          <a:p>
            <a:pPr marL="0" indent="173038" algn="just">
              <a:buNone/>
            </a:pPr>
            <a:r>
              <a:rPr lang="ru-RU" sz="900" dirty="0" smtClean="0">
                <a:latin typeface="Times New Roman" pitchFamily="18" charset="0"/>
                <a:cs typeface="Times New Roman" pitchFamily="18" charset="0"/>
              </a:rPr>
              <a:t>На официальном сайте Россельхознадзора оперативно размещаются нормативные правовые акты, методические материалы, сведения о проводимых мероприятиях в области противодействия коррупции.</a:t>
            </a:r>
          </a:p>
          <a:p>
            <a:pPr marL="0" indent="173038" algn="just">
              <a:buNone/>
            </a:pPr>
            <a:r>
              <a:rPr lang="ru-RU" sz="900" dirty="0" smtClean="0">
                <a:latin typeface="Times New Roman" pitchFamily="18" charset="0"/>
                <a:cs typeface="Times New Roman" pitchFamily="18" charset="0"/>
              </a:rPr>
              <a:t>Кроме того, сведения об изменениях законодательства в области противодействия коррупции оперативно направляются территориальным управлениям Россельхознадзора и организациям, созданным для выполнения задач, поставленных перед Россельхознадзором. За 2014 год было направлено 14 таких информационных писем.</a:t>
            </a:r>
          </a:p>
          <a:p>
            <a:pPr marL="0" indent="173038" algn="just">
              <a:buNone/>
            </a:pPr>
            <a:r>
              <a:rPr lang="ru-RU" sz="900" dirty="0" smtClean="0">
                <a:latin typeface="Times New Roman" pitchFamily="18" charset="0"/>
                <a:cs typeface="Times New Roman" pitchFamily="18" charset="0"/>
              </a:rPr>
              <a:t>В целях формирования нетерпимого отношения к коррупционным правонарушениям  Россельхознадзором разработаны Памятки:</a:t>
            </a:r>
          </a:p>
          <a:p>
            <a:pPr marL="0" indent="0" algn="just">
              <a:buFontTx/>
              <a:buChar char="-"/>
            </a:pPr>
            <a:r>
              <a:rPr lang="ru-RU" sz="900" dirty="0" smtClean="0">
                <a:latin typeface="Times New Roman" pitchFamily="18" charset="0"/>
                <a:cs typeface="Times New Roman" pitchFamily="18" charset="0"/>
              </a:rPr>
              <a:t>Памятка для государственных гражданских служащих центрального аппарата Россельхознадзора и его территориальных управлений об установленной действующим законодательством Российской Федерации ответственности за получение и дачу взятки, незаконное вознаграждение, не соблюдение обязанностей, установленных в целях противодействия коррупции;</a:t>
            </a:r>
          </a:p>
          <a:p>
            <a:pPr marL="0" indent="0" algn="just">
              <a:buFontTx/>
              <a:buChar char="-"/>
            </a:pPr>
            <a:r>
              <a:rPr lang="ru-RU" sz="900" dirty="0" smtClean="0">
                <a:latin typeface="Times New Roman" pitchFamily="18" charset="0"/>
                <a:cs typeface="Times New Roman" pitchFamily="18" charset="0"/>
              </a:rPr>
              <a:t> Памятка для государственных гражданских служащих центрального аппарата Россельхознадзора и его территориальных управлений о типовых ситуациях возникновения конфликта интересов на государственной службе Российской Федерации и порядке их урегулирования;</a:t>
            </a:r>
          </a:p>
          <a:p>
            <a:pPr marL="0" indent="0" algn="just">
              <a:buFontTx/>
              <a:buChar char="-"/>
            </a:pPr>
            <a:r>
              <a:rPr lang="ru-RU" sz="900" dirty="0" smtClean="0">
                <a:latin typeface="Times New Roman" pitchFamily="18" charset="0"/>
                <a:cs typeface="Times New Roman" pitchFamily="18" charset="0"/>
              </a:rPr>
              <a:t> Памятка федеральному государственному гражданскому служащему центрального аппарата и территориальных органов Федеральной службы по ветеринарному и фитосанитарному надзору, планирующему увольнение с федеральной государственной гражданской службы, а также работнику, замещающему отдельную должность на основании трудового договора в подведомственной Федеральной службе по ветеринарному и фитосанитарному надзору организации, созданной для выполнения задач, поставленных перед Федеральной службой по ветеринарному и фитосанитарному надзору, разъясняющая порядок применения статьи 12 Федерального закона от 25.12.2008 № 273-ФЗ «О противодействии коррупции».</a:t>
            </a:r>
          </a:p>
          <a:p>
            <a:pPr marL="0" indent="0" algn="just">
              <a:buFontTx/>
              <a:buChar char="-"/>
            </a:pPr>
            <a:r>
              <a:rPr lang="ru-RU" sz="900" dirty="0" smtClean="0">
                <a:latin typeface="Times New Roman" pitchFamily="18" charset="0"/>
                <a:cs typeface="Times New Roman" pitchFamily="18" charset="0"/>
              </a:rPr>
              <a:t> С вновь назначенными государственными гражданскими служащими проводится беседа о нормах </a:t>
            </a:r>
            <a:r>
              <a:rPr lang="ru-RU" sz="900" dirty="0" err="1" smtClean="0">
                <a:latin typeface="Times New Roman" pitchFamily="18" charset="0"/>
                <a:cs typeface="Times New Roman" pitchFamily="18" charset="0"/>
              </a:rPr>
              <a:t>антикоррупционного</a:t>
            </a:r>
            <a:r>
              <a:rPr lang="ru-RU" sz="900" dirty="0" smtClean="0">
                <a:latin typeface="Times New Roman" pitchFamily="18" charset="0"/>
                <a:cs typeface="Times New Roman" pitchFamily="18" charset="0"/>
              </a:rPr>
              <a:t> законодательства и ответственности за совершение коррупционных правонарушений.</a:t>
            </a:r>
          </a:p>
          <a:p>
            <a:pPr marL="0" indent="173038" algn="just">
              <a:buNone/>
            </a:pPr>
            <a:r>
              <a:rPr lang="ru-RU" sz="900" dirty="0" smtClean="0">
                <a:latin typeface="Times New Roman" pitchFamily="18" charset="0"/>
                <a:cs typeface="Times New Roman" pitchFamily="18" charset="0"/>
              </a:rPr>
              <a:t>Кроме того, письмом от 22 января 2015 г. № ФС-АС-4/735 Россельхознадзором дано поручения территориальным управлениям:</a:t>
            </a:r>
          </a:p>
          <a:p>
            <a:pPr marL="0" indent="173038" algn="just">
              <a:buAutoNum type="arabicPeriod"/>
            </a:pPr>
            <a:r>
              <a:rPr lang="ru-RU" sz="900" dirty="0" smtClean="0">
                <a:latin typeface="Times New Roman" pitchFamily="18" charset="0"/>
                <a:cs typeface="Times New Roman" pitchFamily="18" charset="0"/>
              </a:rPr>
              <a:t>Принять меры, направленные на профилактику коррупционных проявлений в деятельности сотрудников территориальных управлений, по основным направлениям проведения </a:t>
            </a:r>
            <a:r>
              <a:rPr lang="ru-RU" sz="900" dirty="0" err="1" smtClean="0">
                <a:latin typeface="Times New Roman" pitchFamily="18" charset="0"/>
                <a:cs typeface="Times New Roman" pitchFamily="18" charset="0"/>
              </a:rPr>
              <a:t>антикоррупционных</a:t>
            </a:r>
            <a:r>
              <a:rPr lang="ru-RU" sz="900" dirty="0" smtClean="0">
                <a:latin typeface="Times New Roman" pitchFamily="18" charset="0"/>
                <a:cs typeface="Times New Roman" pitchFamily="18" charset="0"/>
              </a:rPr>
              <a:t> мероприятий:</a:t>
            </a:r>
          </a:p>
          <a:p>
            <a:pPr marL="0" indent="0" algn="just">
              <a:buFontTx/>
              <a:buChar char="-"/>
            </a:pPr>
            <a:r>
              <a:rPr lang="ru-RU" sz="900" dirty="0" smtClean="0">
                <a:latin typeface="Times New Roman" pitchFamily="18" charset="0"/>
                <a:cs typeface="Times New Roman" pitchFamily="18" charset="0"/>
              </a:rPr>
              <a:t>повышение эффективности механизмов урегулирования конфликта интересов, обеспечение соблюдения федеральными государственными служащими ограничений, запретов и принципов служебного поведения в связи с исполнением ими должностных обязанностей, а также ответственности за их нарушение;</a:t>
            </a:r>
          </a:p>
          <a:p>
            <a:pPr marL="0" indent="0" algn="just">
              <a:buFontTx/>
              <a:buChar char="-"/>
            </a:pPr>
            <a:r>
              <a:rPr lang="ru-RU" sz="900" dirty="0" smtClean="0">
                <a:latin typeface="Times New Roman" pitchFamily="18" charset="0"/>
                <a:cs typeface="Times New Roman" pitchFamily="18" charset="0"/>
              </a:rPr>
              <a:t> проведение мероприятий по противодействию коррупции при осуществлении государственных закупок, а также при сдаче имущества в аренду;</a:t>
            </a:r>
          </a:p>
          <a:p>
            <a:pPr marL="0" indent="0" algn="just">
              <a:buFontTx/>
              <a:buChar char="-"/>
            </a:pPr>
            <a:r>
              <a:rPr lang="ru-RU" sz="900" dirty="0" smtClean="0">
                <a:latin typeface="Times New Roman" pitchFamily="18" charset="0"/>
                <a:cs typeface="Times New Roman" pitchFamily="18" charset="0"/>
              </a:rPr>
              <a:t> повышение прозрачности и открытости деятельности территориального управления. Взаимодействие с представителями общественных организаций и институтами гражданского общества.</a:t>
            </a:r>
          </a:p>
          <a:p>
            <a:pPr marL="0" indent="0" algn="just">
              <a:buNone/>
            </a:pPr>
            <a:r>
              <a:rPr lang="ru-RU" sz="900" dirty="0" smtClean="0">
                <a:latin typeface="Times New Roman" pitchFamily="18" charset="0"/>
                <a:cs typeface="Times New Roman" pitchFamily="18" charset="0"/>
              </a:rPr>
              <a:t>2. Организовать проведение мероприятий по информированию государственных гражданских служащих территориальных управлений, об установленных действующим законодательством Российской Федерации уголовной ответственности за получение и дачу взятки и мерах административной ответственности за незаконное вознаграждение от имени юридического лица, а также разъяснение служащим обязанности об уведомлении представителя нанимателя (работодателя) об обращениях в целях склонения к совершению коррупционных правонарушений, иных обязанностей, установленных в целях противодействия коррупции;</a:t>
            </a:r>
          </a:p>
          <a:p>
            <a:pPr marL="0" indent="0" algn="just">
              <a:buNone/>
            </a:pPr>
            <a:r>
              <a:rPr lang="ru-RU" sz="900" dirty="0" smtClean="0">
                <a:latin typeface="Times New Roman" pitchFamily="18" charset="0"/>
                <a:cs typeface="Times New Roman" pitchFamily="18" charset="0"/>
              </a:rPr>
              <a:t>3. В целях выявления случаев несоблюдения государственными гражданскими служащими территориальных управлений при исполнении ими должностных обязанностей требований к служебному поведению и (или) требований об урегулировании конфликта интересов, организовать проведение в соответствии с разработанными Министерством труда и социальной защиты Российской Федерации Методическими рекомендациями (прилагаются) мониторинга исполнения должностных обязанностей государственными гражданскими территориальных управлений, деятельность которых связана с коррупционными рисками.</a:t>
            </a:r>
            <a:endParaRPr lang="ru-RU" sz="900" dirty="0">
              <a:latin typeface="Times New Roman" pitchFamily="18" charset="0"/>
              <a:cs typeface="Times New Roman" pitchFamily="18" charset="0"/>
            </a:endParaRPr>
          </a:p>
        </p:txBody>
      </p:sp>
    </p:spTree>
  </p:cSld>
  <p:clrMapOvr>
    <a:masterClrMapping/>
  </p:clrMapOvr>
  <p:transition advTm="130000">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noAutofit/>
          </a:bodyPr>
          <a:lstStyle/>
          <a:p>
            <a:r>
              <a:rPr lang="ru-RU" sz="1400" dirty="0" smtClean="0">
                <a:latin typeface="Segoe Script" pitchFamily="34" charset="0"/>
              </a:rPr>
              <a:t>1.8. Осуществление комплекса организационных, разъяснительных и иных мер по соблюдению федеральными государственными служащими ограничений, касающихся получения подарков, в том числе направленных на формирование негативного отношения к дарению подарков указанным служащим в связи с исполнением ими служебных обязанностей.</a:t>
            </a:r>
            <a:endParaRPr lang="ru-RU" sz="1400" dirty="0">
              <a:latin typeface="Segoe Script" pitchFamily="34" charset="0"/>
            </a:endParaRPr>
          </a:p>
        </p:txBody>
      </p:sp>
      <p:sp>
        <p:nvSpPr>
          <p:cNvPr id="3" name="Содержимое 2"/>
          <p:cNvSpPr>
            <a:spLocks noGrp="1"/>
          </p:cNvSpPr>
          <p:nvPr>
            <p:ph idx="1"/>
          </p:nvPr>
        </p:nvSpPr>
        <p:spPr>
          <a:xfrm>
            <a:off x="457200" y="1484784"/>
            <a:ext cx="8229600" cy="4968552"/>
          </a:xfrm>
        </p:spPr>
        <p:txBody>
          <a:bodyPr>
            <a:normAutofit fontScale="47500" lnSpcReduction="20000"/>
          </a:bodyPr>
          <a:lstStyle/>
          <a:p>
            <a:pPr marL="0" indent="173038" algn="just">
              <a:buNone/>
            </a:pPr>
            <a:r>
              <a:rPr lang="ru-RU" dirty="0" smtClean="0">
                <a:latin typeface="Times New Roman" pitchFamily="18" charset="0"/>
                <a:cs typeface="Times New Roman" pitchFamily="18" charset="0"/>
              </a:rPr>
              <a:t>Издан приказ Россельхознадзора от 08.08.2014 №  471 «Об организации в Федеральной службе по ветеринарному и фитосанитарному надзору работы по реализации постановления Правительства Российской Федерации от 09.01.2014 № 10». Приказ направлен территориальным управлениям и подведомственным организациям для обеспечения реализации постановления Правительства Российской Федерации от 09.01.2014 № 10, размещен на сайте Россельхознадзора в сети Интернет.</a:t>
            </a:r>
          </a:p>
          <a:p>
            <a:pPr marL="0" indent="173038" algn="just">
              <a:buNone/>
            </a:pPr>
            <a:r>
              <a:rPr lang="ru-RU" dirty="0" smtClean="0">
                <a:latin typeface="Times New Roman" pitchFamily="18" charset="0"/>
                <a:cs typeface="Times New Roman" pitchFamily="18" charset="0"/>
              </a:rPr>
              <a:t>В целях выполнения поручения Заместителя Председателя Правительства Российской Федерации Д. Рогозина от 1 октября 2014 г. № РД-П17-7398 всеми организациями, созданными для выполнения задач, поставленных перед Россельхознадзором были приняты приказы организационно-распорядительного характера об организации работы по реализации постановления Правительства Российской Федерации от 09.01.2014 г. № 10 «О порядке сообщения отдельными категориями лиц о получении подарка в связи с их должностным положением или исполнением ими служебных (должностных) обязанностей, сдачи и оценки подарка, реализации (выкупа) и зачисления средств, вырученных от его реализации».</a:t>
            </a:r>
          </a:p>
          <a:p>
            <a:pPr marL="0" indent="173038" algn="just">
              <a:buNone/>
            </a:pPr>
            <a:r>
              <a:rPr lang="ru-RU" dirty="0" smtClean="0">
                <a:latin typeface="Times New Roman" pitchFamily="18" charset="0"/>
                <a:cs typeface="Times New Roman" pitchFamily="18" charset="0"/>
              </a:rPr>
              <a:t>В 2014 году уведомлений о получении подарка от работников организаций, созданных для выполнения задач, поставленных перед Россельхознадзором не поступало.</a:t>
            </a:r>
          </a:p>
          <a:p>
            <a:pPr marL="0" indent="173038" algn="just">
              <a:buNone/>
            </a:pPr>
            <a:r>
              <a:rPr lang="ru-RU" dirty="0" smtClean="0">
                <a:latin typeface="Times New Roman" pitchFamily="18" charset="0"/>
                <a:cs typeface="Times New Roman" pitchFamily="18" charset="0"/>
              </a:rPr>
              <a:t>Кроме того, Россельхознадзор письмом от 21 января 2015 г. № ФС-АС-4/592 в целях недопущения конфликтных ситуаций, способных нанести ущерб репутации государственного служащего (работника) или авторитету Россельхознадзора, поручил руководителям территориальных управлений Россельхознадзора и директорам (руководителю)  организаций, созданных для выполнения задач поставленных перед Россельхознадзором принять меры, направленные на исключение приема государственными служащими (работниками) подарков от организаций (представителей организаций) вне зависимости от стоимости данных подарков.</a:t>
            </a:r>
            <a:endParaRPr lang="ru-RU" dirty="0">
              <a:latin typeface="Times New Roman" pitchFamily="18" charset="0"/>
              <a:cs typeface="Times New Roman" pitchFamily="18" charset="0"/>
            </a:endParaRPr>
          </a:p>
        </p:txBody>
      </p:sp>
    </p:spTree>
  </p:cSld>
  <p:clrMapOvr>
    <a:masterClrMapping/>
  </p:clrMapOvr>
  <p:transition advTm="90000">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720080"/>
          </a:xfrm>
        </p:spPr>
        <p:txBody>
          <a:bodyPr>
            <a:noAutofit/>
          </a:bodyPr>
          <a:lstStyle/>
          <a:p>
            <a:r>
              <a:rPr lang="ru-RU" sz="800" dirty="0" smtClean="0">
                <a:latin typeface="Segoe Script" pitchFamily="34" charset="0"/>
              </a:rPr>
              <a:t>1.9. Организация доведения до лиц, замещающих должности федеральной государственной службы,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положений законодательства Российской Федерации о противодействии коррупции, в том числе об установлении наказания за получение и дачу взятки, посредничество во взяточничестве в виде штрафов, кратных сумме взятки, об увольнении в связи с утратой доверия, о порядке проверки сведений, представляемых федеральными государственными служащими в соответствии с законодательством Российской Федерации о противодействии коррупции</a:t>
            </a:r>
            <a:endParaRPr lang="ru-RU" sz="800" dirty="0">
              <a:latin typeface="Segoe Script" pitchFamily="34" charset="0"/>
            </a:endParaRPr>
          </a:p>
        </p:txBody>
      </p:sp>
      <p:sp>
        <p:nvSpPr>
          <p:cNvPr id="3" name="Содержимое 2"/>
          <p:cNvSpPr>
            <a:spLocks noGrp="1"/>
          </p:cNvSpPr>
          <p:nvPr>
            <p:ph idx="1"/>
          </p:nvPr>
        </p:nvSpPr>
        <p:spPr>
          <a:xfrm>
            <a:off x="179512" y="1196752"/>
            <a:ext cx="8784976" cy="5400600"/>
          </a:xfrm>
        </p:spPr>
        <p:txBody>
          <a:bodyPr>
            <a:noAutofit/>
          </a:bodyPr>
          <a:lstStyle/>
          <a:p>
            <a:pPr marL="0" indent="173038" algn="just">
              <a:buNone/>
            </a:pPr>
            <a:r>
              <a:rPr lang="ru-RU" sz="800" dirty="0" smtClean="0">
                <a:latin typeface="Times New Roman" pitchFamily="18" charset="0"/>
                <a:cs typeface="Times New Roman" pitchFamily="18" charset="0"/>
              </a:rPr>
              <a:t>До служащих центрального аппарата Службы доведен Кодекс этики и служебного поведения государственных служащих Россельхознадзора.</a:t>
            </a:r>
          </a:p>
          <a:p>
            <a:pPr marL="0" indent="173038" algn="just">
              <a:buNone/>
            </a:pPr>
            <a:r>
              <a:rPr lang="ru-RU" sz="800" dirty="0" smtClean="0">
                <a:latin typeface="Times New Roman" pitchFamily="18" charset="0"/>
                <a:cs typeface="Times New Roman" pitchFamily="18" charset="0"/>
              </a:rPr>
              <a:t>В служебные контракты внесены изменения в части установления ответственности за ненадлежащее исполнение ими норм указанного Кодекса.</a:t>
            </a:r>
          </a:p>
          <a:p>
            <a:pPr marL="0" indent="173038" algn="just">
              <a:buNone/>
            </a:pPr>
            <a:r>
              <a:rPr lang="ru-RU" sz="800" dirty="0" smtClean="0">
                <a:latin typeface="Times New Roman" pitchFamily="18" charset="0"/>
                <a:cs typeface="Times New Roman" pitchFamily="18" charset="0"/>
              </a:rPr>
              <a:t>Во исполнение п. 8 перечня поручений Президента Российской Федерации от 14.11.2013 № Пр-2689  в  служебные контракты государственных гражданских служащих Россельхознадзора и трудовые договоры руководителей подведомственных организаций внесены изменения об установлении персональной ответственности за состояние </a:t>
            </a:r>
            <a:r>
              <a:rPr lang="ru-RU" sz="800" dirty="0" err="1" smtClean="0">
                <a:latin typeface="Times New Roman" pitchFamily="18" charset="0"/>
                <a:cs typeface="Times New Roman" pitchFamily="18" charset="0"/>
              </a:rPr>
              <a:t>антикоррупционной</a:t>
            </a:r>
            <a:r>
              <a:rPr lang="ru-RU" sz="800" dirty="0" smtClean="0">
                <a:latin typeface="Times New Roman" pitchFamily="18" charset="0"/>
                <a:cs typeface="Times New Roman" pitchFamily="18" charset="0"/>
              </a:rPr>
              <a:t> работы в возглавляемом подразделении (организации).</a:t>
            </a:r>
          </a:p>
          <a:p>
            <a:pPr marL="0" indent="173038" algn="just">
              <a:buNone/>
            </a:pPr>
            <a:r>
              <a:rPr lang="ru-RU" sz="800" dirty="0" smtClean="0">
                <a:latin typeface="Times New Roman" pitchFamily="18" charset="0"/>
                <a:cs typeface="Times New Roman" pitchFamily="18" charset="0"/>
              </a:rPr>
              <a:t>На официальном сайте Россельхознадзора оперативно размещаются нормативные правовые акты, методические материалы, сведения о проводимых мероприятиях в области противодействия коррупции.</a:t>
            </a:r>
          </a:p>
          <a:p>
            <a:pPr marL="0" indent="173038" algn="just">
              <a:buNone/>
            </a:pPr>
            <a:r>
              <a:rPr lang="ru-RU" sz="800" dirty="0" smtClean="0">
                <a:latin typeface="Times New Roman" pitchFamily="18" charset="0"/>
                <a:cs typeface="Times New Roman" pitchFamily="18" charset="0"/>
              </a:rPr>
              <a:t>Кроме того, сведения об изменениях законодательства в области противодействия коррупции оперативно направляются территориальным управлениям Россельхознадзора и организациям, созданным для выполнения задач, поставленных перед Россельхознадзором. За 2014 год было направлено 14 таких информационных писем.</a:t>
            </a:r>
          </a:p>
          <a:p>
            <a:pPr marL="0" indent="173038" algn="just">
              <a:buNone/>
            </a:pPr>
            <a:r>
              <a:rPr lang="ru-RU" sz="800" dirty="0" smtClean="0">
                <a:latin typeface="Times New Roman" pitchFamily="18" charset="0"/>
                <a:cs typeface="Times New Roman" pitchFamily="18" charset="0"/>
              </a:rPr>
              <a:t>В целях формирования нетерпимого отношения к коррупционным правонарушениям  Россельхознадзором разработаны Памятки:</a:t>
            </a:r>
          </a:p>
          <a:p>
            <a:pPr marL="0" indent="0" algn="just">
              <a:buFontTx/>
              <a:buChar char="-"/>
            </a:pPr>
            <a:r>
              <a:rPr lang="ru-RU" sz="800" dirty="0" smtClean="0">
                <a:latin typeface="Times New Roman" pitchFamily="18" charset="0"/>
                <a:cs typeface="Times New Roman" pitchFamily="18" charset="0"/>
              </a:rPr>
              <a:t>Памятка для государственных гражданских служащих центрального аппарата Россельхознадзора и его территориальных управлений об установленной действующим законодательством Российской Федерации ответственности за получение и дачу взятки, незаконное вознаграждение, не соблюдение обязанностей, установленных в целях противодействия коррупции;</a:t>
            </a:r>
          </a:p>
          <a:p>
            <a:pPr marL="0" indent="0" algn="just">
              <a:buFontTx/>
              <a:buChar char="-"/>
            </a:pPr>
            <a:r>
              <a:rPr lang="ru-RU" sz="800" dirty="0" smtClean="0">
                <a:latin typeface="Times New Roman" pitchFamily="18" charset="0"/>
                <a:cs typeface="Times New Roman" pitchFamily="18" charset="0"/>
              </a:rPr>
              <a:t> Памятка для государственных гражданских служащих центрального аппарата Россельхознадзора и его территориальных управлений о типовых ситуациях возникновения конфликта интересов на государственной службе Российской Федерации и порядке их урегулирования;</a:t>
            </a:r>
          </a:p>
          <a:p>
            <a:pPr marL="0" indent="0" algn="just">
              <a:buFontTx/>
              <a:buChar char="-"/>
            </a:pPr>
            <a:r>
              <a:rPr lang="ru-RU" sz="800" dirty="0" smtClean="0">
                <a:latin typeface="Times New Roman" pitchFamily="18" charset="0"/>
                <a:cs typeface="Times New Roman" pitchFamily="18" charset="0"/>
              </a:rPr>
              <a:t> Памятка федеральному государственному гражданскому служащему центрального аппарата и территориальных органов Федеральной службы по ветеринарному и фитосанитарному надзору, планирующему увольнение с федеральной государственной гражданской службы, а также работнику, замещающему отдельную должность на основании трудового договора в подведомственной Федеральной службе по ветеринарному и фитосанитарному надзору организации, созданной для выполнения задач, поставленных перед Федеральной службой по ветеринарному и фитосанитарному надзору, разъясняющая порядок применения статьи 12 Федерального закона от 25.12.2008 № 273-ФЗ «О противодействии коррупции».</a:t>
            </a:r>
          </a:p>
          <a:p>
            <a:pPr marL="0" indent="173038" algn="just">
              <a:buNone/>
            </a:pPr>
            <a:r>
              <a:rPr lang="ru-RU" sz="800" dirty="0" smtClean="0">
                <a:latin typeface="Times New Roman" pitchFamily="18" charset="0"/>
                <a:cs typeface="Times New Roman" pitchFamily="18" charset="0"/>
              </a:rPr>
              <a:t>С вновь назначенными государственными гражданскими служащими проводится беседа о нормах </a:t>
            </a:r>
            <a:r>
              <a:rPr lang="ru-RU" sz="800" dirty="0" err="1" smtClean="0">
                <a:latin typeface="Times New Roman" pitchFamily="18" charset="0"/>
                <a:cs typeface="Times New Roman" pitchFamily="18" charset="0"/>
              </a:rPr>
              <a:t>антикоррупционного</a:t>
            </a:r>
            <a:r>
              <a:rPr lang="ru-RU" sz="800" dirty="0" smtClean="0">
                <a:latin typeface="Times New Roman" pitchFamily="18" charset="0"/>
                <a:cs typeface="Times New Roman" pitchFamily="18" charset="0"/>
              </a:rPr>
              <a:t> законодательства и ответственности за совершение коррупционных правонарушений.</a:t>
            </a:r>
          </a:p>
          <a:p>
            <a:pPr marL="0" indent="173038" algn="just">
              <a:buNone/>
            </a:pPr>
            <a:r>
              <a:rPr lang="ru-RU" sz="800" dirty="0" smtClean="0">
                <a:latin typeface="Times New Roman" pitchFamily="18" charset="0"/>
                <a:cs typeface="Times New Roman" pitchFamily="18" charset="0"/>
              </a:rPr>
              <a:t>Кроме того, письмом от 22 января 2015 г. № ФС-АС-4/735 Россельхознадзором дано поручения территориальным управлениям:</a:t>
            </a:r>
          </a:p>
          <a:p>
            <a:pPr marL="0" indent="173038" algn="just">
              <a:buNone/>
            </a:pPr>
            <a:r>
              <a:rPr lang="ru-RU" sz="800" dirty="0" smtClean="0">
                <a:latin typeface="Times New Roman" pitchFamily="18" charset="0"/>
                <a:cs typeface="Times New Roman" pitchFamily="18" charset="0"/>
              </a:rPr>
              <a:t>1. Принять меры, направленные на профилактику коррупционных проявлений в деятельности сотрудников территориальных управлений, по основным направлениям проведения </a:t>
            </a:r>
            <a:r>
              <a:rPr lang="ru-RU" sz="800" dirty="0" err="1" smtClean="0">
                <a:latin typeface="Times New Roman" pitchFamily="18" charset="0"/>
                <a:cs typeface="Times New Roman" pitchFamily="18" charset="0"/>
              </a:rPr>
              <a:t>антикоррупционных</a:t>
            </a:r>
            <a:r>
              <a:rPr lang="ru-RU" sz="800" dirty="0" smtClean="0">
                <a:latin typeface="Times New Roman" pitchFamily="18" charset="0"/>
                <a:cs typeface="Times New Roman" pitchFamily="18" charset="0"/>
              </a:rPr>
              <a:t> мероприятий:</a:t>
            </a:r>
          </a:p>
          <a:p>
            <a:pPr marL="0" indent="0" algn="just">
              <a:buFontTx/>
              <a:buChar char="-"/>
            </a:pPr>
            <a:r>
              <a:rPr lang="ru-RU" sz="800" dirty="0" smtClean="0">
                <a:latin typeface="Times New Roman" pitchFamily="18" charset="0"/>
                <a:cs typeface="Times New Roman" pitchFamily="18" charset="0"/>
              </a:rPr>
              <a:t> повышение эффективности механизмов урегулирования конфликта интересов, обеспечение соблюдения федеральными государственными служащими ограничений, запретов и принципов служебного поведения в связи с исполнением ими должностных обязанностей, а также ответственности за их нарушение;</a:t>
            </a:r>
          </a:p>
          <a:p>
            <a:pPr marL="0" indent="0" algn="just">
              <a:buFontTx/>
              <a:buChar char="-"/>
            </a:pPr>
            <a:r>
              <a:rPr lang="ru-RU" sz="800" dirty="0" smtClean="0">
                <a:latin typeface="Times New Roman" pitchFamily="18" charset="0"/>
                <a:cs typeface="Times New Roman" pitchFamily="18" charset="0"/>
              </a:rPr>
              <a:t> проведение мероприятий по противодействию коррупции при осуществлении государственных закупок, а также при сдаче имущества в аренду;</a:t>
            </a:r>
          </a:p>
          <a:p>
            <a:pPr marL="0" indent="0" algn="just">
              <a:buFontTx/>
              <a:buChar char="-"/>
            </a:pPr>
            <a:r>
              <a:rPr lang="ru-RU" sz="800" dirty="0" smtClean="0">
                <a:latin typeface="Times New Roman" pitchFamily="18" charset="0"/>
                <a:cs typeface="Times New Roman" pitchFamily="18" charset="0"/>
              </a:rPr>
              <a:t> повышение прозрачности и открытости деятельности территориального управления. Взаимодействие с представителями общественных организаций и институтами гражданского общества.</a:t>
            </a:r>
          </a:p>
          <a:p>
            <a:pPr marL="0" indent="173038" algn="just">
              <a:buNone/>
            </a:pPr>
            <a:r>
              <a:rPr lang="ru-RU" sz="800" dirty="0" smtClean="0">
                <a:latin typeface="Times New Roman" pitchFamily="18" charset="0"/>
                <a:cs typeface="Times New Roman" pitchFamily="18" charset="0"/>
              </a:rPr>
              <a:t>2. Организовать проведение мероприятий по информированию государственных гражданских служащих территориальных управлений, об установленных действующим законодательством Российской Федерации уголовной ответственности за получение и дачу взятки и мерах административной ответственности за незаконное вознаграждение от имени юридического лица, а также разъяснение служащим обязанности об уведомлении представителя нанимателя (работодателя) об обращениях в целях склонения к совершению коррупционных правонарушений, иных обязанностей, установленных в целях противодействия коррупции;</a:t>
            </a:r>
          </a:p>
          <a:p>
            <a:pPr marL="0" indent="173038" algn="just">
              <a:buNone/>
            </a:pPr>
            <a:r>
              <a:rPr lang="ru-RU" sz="800" dirty="0" smtClean="0">
                <a:latin typeface="Times New Roman" pitchFamily="18" charset="0"/>
                <a:cs typeface="Times New Roman" pitchFamily="18" charset="0"/>
              </a:rPr>
              <a:t>3. В целях выявления случаев несоблюдения государственными гражданскими служащими территориальных управлений при исполнении ими должностных обязанностей требований к служебному поведению и (или) требований об урегулировании конфликта интересов, организовать проведение в соответствии с разработанными Министерством труда и социальной защиты Российской Федерации Методическими рекомендациями (прилагаются) мониторинга исполнения должностных обязанностей государственными гражданскими территориальных управлений, деятельность которых связана с коррупционными рисками.</a:t>
            </a:r>
          </a:p>
          <a:p>
            <a:pPr marL="0" indent="173038" algn="just">
              <a:buNone/>
            </a:pPr>
            <a:r>
              <a:rPr lang="ru-RU" sz="800" dirty="0" smtClean="0">
                <a:latin typeface="Times New Roman" pitchFamily="18" charset="0"/>
                <a:cs typeface="Times New Roman" pitchFamily="18" charset="0"/>
              </a:rPr>
              <a:t>В 2014 г. уведомлений государственных гражданских служащих о фактах обращений в целях склонения их к совершению коррупционных правонарушений в центральный аппарат Россельхознадзора не поступало, в территориальные органы поступило 4 таких уведомления, все они были </a:t>
            </a:r>
            <a:r>
              <a:rPr lang="ru-RU" sz="900" dirty="0" smtClean="0">
                <a:latin typeface="Times New Roman" pitchFamily="18" charset="0"/>
                <a:cs typeface="Times New Roman" pitchFamily="18" charset="0"/>
              </a:rPr>
              <a:t>направлены в правоохранительные органы.</a:t>
            </a:r>
            <a:endParaRPr lang="ru-RU" sz="900" dirty="0">
              <a:latin typeface="Times New Roman" pitchFamily="18" charset="0"/>
              <a:cs typeface="Times New Roman" pitchFamily="18" charset="0"/>
            </a:endParaRPr>
          </a:p>
        </p:txBody>
      </p:sp>
    </p:spTree>
  </p:cSld>
  <p:clrMapOvr>
    <a:masterClrMapping/>
  </p:clrMapOvr>
  <p:transition advTm="140000">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10146"/>
          </a:xfrm>
        </p:spPr>
        <p:txBody>
          <a:bodyPr>
            <a:noAutofit/>
          </a:bodyPr>
          <a:lstStyle/>
          <a:p>
            <a:r>
              <a:rPr lang="ru-RU" sz="1100" dirty="0" smtClean="0">
                <a:latin typeface="Segoe Script" pitchFamily="34" charset="0"/>
              </a:rPr>
              <a:t>1.10. Принятие нормативного правового акта федерального органа исполнительной власти, обязывающего лиц, замещающих должности федеральной государственной службы,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сообщать о получении ими подарка в связи с исполнением должностных (служебных) обязанностей, разработанного на основании утвержденного Правительством Российской Федерации типового нормативного акта по данному вопросу.</a:t>
            </a:r>
            <a:endParaRPr lang="ru-RU" sz="1100" dirty="0">
              <a:latin typeface="Segoe Script" pitchFamily="34" charset="0"/>
            </a:endParaRPr>
          </a:p>
        </p:txBody>
      </p:sp>
      <p:sp>
        <p:nvSpPr>
          <p:cNvPr id="3" name="Содержимое 2"/>
          <p:cNvSpPr>
            <a:spLocks noGrp="1"/>
          </p:cNvSpPr>
          <p:nvPr>
            <p:ph idx="1"/>
          </p:nvPr>
        </p:nvSpPr>
        <p:spPr>
          <a:xfrm>
            <a:off x="395536" y="1772816"/>
            <a:ext cx="8424936" cy="4896544"/>
          </a:xfrm>
        </p:spPr>
        <p:txBody>
          <a:bodyPr>
            <a:normAutofit fontScale="47500" lnSpcReduction="20000"/>
          </a:bodyPr>
          <a:lstStyle/>
          <a:p>
            <a:pPr marL="0" indent="173038" algn="just">
              <a:buNone/>
            </a:pPr>
            <a:r>
              <a:rPr lang="ru-RU" dirty="0" smtClean="0">
                <a:latin typeface="Times New Roman" pitchFamily="18" charset="0"/>
                <a:cs typeface="Times New Roman" pitchFamily="18" charset="0"/>
              </a:rPr>
              <a:t>Россельхознадзором разработан и направлен 24.06.2014 на согласование в Минсельхоз России проект приказа «Об организации в Федеральной службе по ветеринарному и фитосанитарному надзору работы по реализации постановления Правительства Российской Федерации от 09.01.2014 № 10».</a:t>
            </a:r>
          </a:p>
          <a:p>
            <a:pPr marL="0" indent="173038" algn="just">
              <a:buNone/>
            </a:pPr>
            <a:r>
              <a:rPr lang="ru-RU" dirty="0" smtClean="0">
                <a:latin typeface="Times New Roman" pitchFamily="18" charset="0"/>
                <a:cs typeface="Times New Roman" pitchFamily="18" charset="0"/>
              </a:rPr>
              <a:t>09.07.2014 Минсельхоз вернул указанный проект приказа без согласования с предложением об издании Россельхознадзором соответствующего акта организационного внутриведомственного характера, не требующего государственной регистрации, в связи с позицией Минюста России по указанному вопросу, а именно: «Законодательством Российской Федерации не предусмотрено утверждение федеральными органами исполнительной власти нормативных правовых актов по утверждению Порядка» (письмо Минюста России от 03.06.2014 № 01/48582-ЮЛ).</a:t>
            </a:r>
          </a:p>
          <a:p>
            <a:pPr marL="0" indent="173038" algn="just">
              <a:buNone/>
            </a:pPr>
            <a:r>
              <a:rPr lang="ru-RU" dirty="0" smtClean="0">
                <a:latin typeface="Times New Roman" pitchFamily="18" charset="0"/>
                <a:cs typeface="Times New Roman" pitchFamily="18" charset="0"/>
              </a:rPr>
              <a:t>08.08.2014 издан приказ Россельхознадзора от №  471 «Об организации в Федеральной службе по ветеринарному и фитосанитарному надзору работы по реализации постановления Правительства Российской Федерации от 09.01.2014 № 10». Приказ направлен территориальным управлениям и подведомственным организациям для обеспечения реализации постановления Правительства Российской Федерации от 09.01.2014 № 10, размещен на сайте Россельхознадзора в сети Интернет.</a:t>
            </a:r>
          </a:p>
          <a:p>
            <a:pPr marL="0" indent="173038" algn="just">
              <a:buNone/>
            </a:pPr>
            <a:r>
              <a:rPr lang="ru-RU" dirty="0" smtClean="0">
                <a:latin typeface="Times New Roman" pitchFamily="18" charset="0"/>
                <a:cs typeface="Times New Roman" pitchFamily="18" charset="0"/>
              </a:rPr>
              <a:t>В целях выполнения  поручения Заместителя Председателя Правительства Российской Федерации Д. Рогозина от 1 октября 2014 г. № РД-П17-7398 всеми организациями, созданными для выполнения задач, поставленных перед Россельхознадзором были приняты приказы организационно-распорядительного характера об организации работы по реализации постановления Правительства Российской Федерации от 09.01.2014 г. № 10 «О порядке сообщения отдельными категориями лиц о получении подарка в связи с их должностным положением или исполнением ими служебных (должностных) обязанностей, сдачи и оценки подарка, реализации (выкупа) и зачисления средств, вырученных от его реализации».</a:t>
            </a:r>
            <a:endParaRPr lang="ru-RU" dirty="0">
              <a:latin typeface="Times New Roman" pitchFamily="18" charset="0"/>
              <a:cs typeface="Times New Roman" pitchFamily="18" charset="0"/>
            </a:endParaRPr>
          </a:p>
        </p:txBody>
      </p:sp>
    </p:spTree>
  </p:cSld>
  <p:clrMapOvr>
    <a:masterClrMapping/>
  </p:clrMapOvr>
  <p:transition advTm="90000">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Autofit/>
          </a:bodyPr>
          <a:lstStyle/>
          <a:p>
            <a:r>
              <a:rPr lang="ru-RU" sz="1800" dirty="0" smtClean="0">
                <a:latin typeface="Segoe Script" pitchFamily="34" charset="0"/>
                <a:cs typeface="Times New Roman" pitchFamily="18" charset="0"/>
              </a:rPr>
              <a:t>1.11. Обеспечение прохождения повышения квалификации федеральных государственных служащих, в должностные обязанности которых входит участие в противодействии коррупции</a:t>
            </a:r>
            <a:endParaRPr lang="ru-RU" sz="1800" dirty="0">
              <a:latin typeface="Segoe Script" pitchFamily="34" charset="0"/>
              <a:cs typeface="Times New Roman" pitchFamily="18" charset="0"/>
            </a:endParaRPr>
          </a:p>
        </p:txBody>
      </p:sp>
      <p:sp>
        <p:nvSpPr>
          <p:cNvPr id="3" name="Содержимое 2"/>
          <p:cNvSpPr>
            <a:spLocks noGrp="1"/>
          </p:cNvSpPr>
          <p:nvPr>
            <p:ph idx="1"/>
          </p:nvPr>
        </p:nvSpPr>
        <p:spPr>
          <a:xfrm>
            <a:off x="457200" y="1340768"/>
            <a:ext cx="8229600" cy="4785395"/>
          </a:xfrm>
        </p:spPr>
        <p:txBody>
          <a:bodyPr>
            <a:normAutofit/>
          </a:bodyPr>
          <a:lstStyle/>
          <a:p>
            <a:pPr marL="0" indent="173038" algn="just">
              <a:buNone/>
            </a:pPr>
            <a:r>
              <a:rPr lang="ru-RU" sz="2100" dirty="0" smtClean="0">
                <a:latin typeface="Times New Roman" pitchFamily="18" charset="0"/>
                <a:cs typeface="Times New Roman" pitchFamily="18" charset="0"/>
              </a:rPr>
              <a:t>Проводится обучение на основании договоров с Российской академией народного хозяйства и государственной службы при Президенте Российской Федерации по программе краткосрочного повышения квалификации</a:t>
            </a:r>
          </a:p>
          <a:p>
            <a:pPr marL="0" indent="173038" algn="just">
              <a:buNone/>
            </a:pPr>
            <a:r>
              <a:rPr lang="ru-RU" sz="2100" dirty="0" smtClean="0">
                <a:latin typeface="Times New Roman" pitchFamily="18" charset="0"/>
                <a:cs typeface="Times New Roman" pitchFamily="18" charset="0"/>
              </a:rPr>
              <a:t>По программам </a:t>
            </a:r>
            <a:r>
              <a:rPr lang="ru-RU" sz="2100" dirty="0" err="1" smtClean="0">
                <a:latin typeface="Times New Roman" pitchFamily="18" charset="0"/>
                <a:cs typeface="Times New Roman" pitchFamily="18" charset="0"/>
              </a:rPr>
              <a:t>антикоррупционной</a:t>
            </a:r>
            <a:r>
              <a:rPr lang="ru-RU" sz="2100" dirty="0" smtClean="0">
                <a:latin typeface="Times New Roman" pitchFamily="18" charset="0"/>
                <a:cs typeface="Times New Roman" pitchFamily="18" charset="0"/>
              </a:rPr>
              <a:t> направленности в 2014 году прошел обучение 1 </a:t>
            </a:r>
            <a:r>
              <a:rPr lang="ru-RU" sz="2100" dirty="0" smtClean="0">
                <a:latin typeface="Times New Roman" pitchFamily="18" charset="0"/>
                <a:cs typeface="Times New Roman" pitchFamily="18" charset="0"/>
              </a:rPr>
              <a:t>государственный гражданский </a:t>
            </a:r>
            <a:r>
              <a:rPr lang="ru-RU" sz="2100" dirty="0" smtClean="0">
                <a:latin typeface="Times New Roman" pitchFamily="18" charset="0"/>
                <a:cs typeface="Times New Roman" pitchFamily="18" charset="0"/>
              </a:rPr>
              <a:t>служащий центрального аппарата Россельхознадзора, в функциональные обязанности которого входит участие в противодействии коррупции и 550 государственных гражданских служащих территориальных  органов Россельхознадзора из них 135 государственных гражданских служащих, в функциональные обязанности которых входит участие в противодействии коррупции.</a:t>
            </a:r>
            <a:endParaRPr lang="ru-RU" sz="2100" dirty="0">
              <a:latin typeface="Times New Roman" pitchFamily="18" charset="0"/>
              <a:cs typeface="Times New Roman" pitchFamily="18" charset="0"/>
            </a:endParaRPr>
          </a:p>
        </p:txBody>
      </p:sp>
    </p:spTree>
  </p:cSld>
  <p:clrMapOvr>
    <a:masterClrMapping/>
  </p:clrMapOvr>
  <p:transition advTm="30000">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600" dirty="0" smtClean="0">
                <a:latin typeface="Segoe Script" pitchFamily="34" charset="0"/>
              </a:rPr>
              <a:t>2.1. Осуществление </a:t>
            </a:r>
            <a:r>
              <a:rPr lang="ru-RU" sz="1600" dirty="0" err="1" smtClean="0">
                <a:latin typeface="Segoe Script" pitchFamily="34" charset="0"/>
              </a:rPr>
              <a:t>антикоррупционной</a:t>
            </a:r>
            <a:r>
              <a:rPr lang="ru-RU" sz="1600" dirty="0" smtClean="0">
                <a:latin typeface="Segoe Script" pitchFamily="34" charset="0"/>
              </a:rPr>
              <a:t> экспертизы нормативных правовых актов и иных документов с учетом мониторинга соответствующей правоприменительной практики в целях выявления </a:t>
            </a:r>
            <a:r>
              <a:rPr lang="ru-RU" sz="1600" dirty="0" err="1" smtClean="0">
                <a:latin typeface="Segoe Script" pitchFamily="34" charset="0"/>
              </a:rPr>
              <a:t>коррупциогенных</a:t>
            </a:r>
            <a:r>
              <a:rPr lang="ru-RU" sz="1600" dirty="0" smtClean="0">
                <a:latin typeface="Segoe Script" pitchFamily="34" charset="0"/>
              </a:rPr>
              <a:t> факторов и последующего устранения таких факторов.</a:t>
            </a:r>
            <a:endParaRPr lang="ru-RU" sz="1600" dirty="0">
              <a:latin typeface="Segoe Script" pitchFamily="34" charset="0"/>
            </a:endParaRPr>
          </a:p>
        </p:txBody>
      </p:sp>
      <p:sp>
        <p:nvSpPr>
          <p:cNvPr id="3" name="Содержимое 2"/>
          <p:cNvSpPr>
            <a:spLocks noGrp="1"/>
          </p:cNvSpPr>
          <p:nvPr>
            <p:ph idx="1"/>
          </p:nvPr>
        </p:nvSpPr>
        <p:spPr/>
        <p:txBody>
          <a:bodyPr>
            <a:noAutofit/>
          </a:bodyPr>
          <a:lstStyle/>
          <a:p>
            <a:pPr marL="0" indent="173038" algn="just">
              <a:buNone/>
            </a:pPr>
            <a:r>
              <a:rPr lang="ru-RU" sz="1200" dirty="0" smtClean="0">
                <a:latin typeface="Times New Roman" pitchFamily="18" charset="0"/>
                <a:cs typeface="Times New Roman" pitchFamily="18" charset="0"/>
              </a:rPr>
              <a:t>В рамках реализации Федерального закона от 17.07.2009 № 172-ФЗ «Об </a:t>
            </a:r>
            <a:r>
              <a:rPr lang="ru-RU" sz="1200" dirty="0" err="1" smtClean="0">
                <a:latin typeface="Times New Roman" pitchFamily="18" charset="0"/>
                <a:cs typeface="Times New Roman" pitchFamily="18" charset="0"/>
              </a:rPr>
              <a:t>антикоррупционной</a:t>
            </a:r>
            <a:r>
              <a:rPr lang="ru-RU" sz="1200" dirty="0" smtClean="0">
                <a:latin typeface="Times New Roman" pitchFamily="18" charset="0"/>
                <a:cs typeface="Times New Roman" pitchFamily="18" charset="0"/>
              </a:rPr>
              <a:t> экспертизе нормативных правовых актов и проектов нормативных правовых актов» с целью недопущения в проектах нормативных правовых актов, разрабатываемых Россельхознадзором, положений устанавливающих для </a:t>
            </a:r>
            <a:r>
              <a:rPr lang="ru-RU" sz="1200" dirty="0" err="1" smtClean="0">
                <a:latin typeface="Times New Roman" pitchFamily="18" charset="0"/>
                <a:cs typeface="Times New Roman" pitchFamily="18" charset="0"/>
              </a:rPr>
              <a:t>правоприменителя</a:t>
            </a:r>
            <a:r>
              <a:rPr lang="ru-RU" sz="1200" dirty="0" smtClean="0">
                <a:latin typeface="Times New Roman" pitchFamily="18" charset="0"/>
                <a:cs typeface="Times New Roman" pitchFamily="18" charset="0"/>
              </a:rPr>
              <a:t> необоснованно широкие пределы усмотрения или возможность необоснованного применения исключений из общих правил, а также положений, содержащих неопределенные, трудновыполнимые и (или) обременительные требования к гражданам и организациям и тем самым создающие условия для проявления коррупции  приказом Россельхознадзора от 25.10.2010 № 413 утвержден Порядок проведения </a:t>
            </a:r>
            <a:r>
              <a:rPr lang="ru-RU" sz="1200" dirty="0" err="1" smtClean="0">
                <a:latin typeface="Times New Roman" pitchFamily="18" charset="0"/>
                <a:cs typeface="Times New Roman" pitchFamily="18" charset="0"/>
              </a:rPr>
              <a:t>антикоррупционной</a:t>
            </a:r>
            <a:r>
              <a:rPr lang="ru-RU" sz="1200" dirty="0" smtClean="0">
                <a:latin typeface="Times New Roman" pitchFamily="18" charset="0"/>
                <a:cs typeface="Times New Roman" pitchFamily="18" charset="0"/>
              </a:rPr>
              <a:t> экспертизы нормативных правовых актов и проектов нормативных правовых актов в Федеральной службе по ветеринарному и фитосанитарному надзору (зарегистрирован Минюстом России от 15.11.2010 № 18969).</a:t>
            </a:r>
          </a:p>
          <a:p>
            <a:pPr marL="0" indent="173038" algn="just">
              <a:buNone/>
            </a:pPr>
            <a:r>
              <a:rPr lang="ru-RU" sz="1200" dirty="0" err="1" smtClean="0">
                <a:latin typeface="Times New Roman" pitchFamily="18" charset="0"/>
                <a:cs typeface="Times New Roman" pitchFamily="18" charset="0"/>
              </a:rPr>
              <a:t>Антикоррупционная</a:t>
            </a:r>
            <a:r>
              <a:rPr lang="ru-RU" sz="1200" dirty="0" smtClean="0">
                <a:latin typeface="Times New Roman" pitchFamily="18" charset="0"/>
                <a:cs typeface="Times New Roman" pitchFamily="18" charset="0"/>
              </a:rPr>
              <a:t> экспертиза проектов нормативных правовых актов осуществляется Россельхознадзором в соответствии с указанным порядком.</a:t>
            </a:r>
          </a:p>
          <a:p>
            <a:pPr marL="0" indent="173038" algn="just">
              <a:buNone/>
            </a:pPr>
            <a:r>
              <a:rPr lang="ru-RU" sz="1200" dirty="0" smtClean="0">
                <a:latin typeface="Times New Roman" pitchFamily="18" charset="0"/>
                <a:cs typeface="Times New Roman" pitchFamily="18" charset="0"/>
              </a:rPr>
              <a:t>До издания указанного приказа действовал приказ Россельхознадзора от 23.09.2009 г. № 419 «О мерах по реализации пункта 3 части 1 статьи 3 Федерального закона от 17 июля 2009 г. № 172-ФЗ «Об </a:t>
            </a:r>
            <a:r>
              <a:rPr lang="ru-RU" sz="1200" dirty="0" err="1" smtClean="0">
                <a:latin typeface="Times New Roman" pitchFamily="18" charset="0"/>
                <a:cs typeface="Times New Roman" pitchFamily="18" charset="0"/>
              </a:rPr>
              <a:t>антикоррупционной</a:t>
            </a:r>
            <a:r>
              <a:rPr lang="ru-RU" sz="1200" dirty="0" smtClean="0">
                <a:latin typeface="Times New Roman" pitchFamily="18" charset="0"/>
                <a:cs typeface="Times New Roman" pitchFamily="18" charset="0"/>
              </a:rPr>
              <a:t> экспертизе нормативных правовых актов и проектов нормативных правовых актов».</a:t>
            </a:r>
          </a:p>
          <a:p>
            <a:pPr marL="0" indent="173038" algn="just">
              <a:buNone/>
            </a:pPr>
            <a:r>
              <a:rPr lang="ru-RU" sz="1200" dirty="0" smtClean="0">
                <a:latin typeface="Times New Roman" pitchFamily="18" charset="0"/>
                <a:cs typeface="Times New Roman" pitchFamily="18" charset="0"/>
              </a:rPr>
              <a:t>В 2014 году Россельхознадзором также проводилась </a:t>
            </a:r>
            <a:r>
              <a:rPr lang="ru-RU" sz="1200" dirty="0" err="1" smtClean="0">
                <a:latin typeface="Times New Roman" pitchFamily="18" charset="0"/>
                <a:cs typeface="Times New Roman" pitchFamily="18" charset="0"/>
              </a:rPr>
              <a:t>акнтикоррупционная</a:t>
            </a:r>
            <a:r>
              <a:rPr lang="ru-RU" sz="1200" dirty="0" smtClean="0">
                <a:latin typeface="Times New Roman" pitchFamily="18" charset="0"/>
                <a:cs typeface="Times New Roman" pitchFamily="18" charset="0"/>
              </a:rPr>
              <a:t> экспертиза проектов НПА, данный показатель вырос на 115 % по сравнению с 2013 годом (всего 28 приказов Россельхознадзора зарегистрированы Минюстом России в 2014 году).</a:t>
            </a:r>
          </a:p>
          <a:p>
            <a:pPr marL="0" indent="173038" algn="just">
              <a:buNone/>
            </a:pPr>
            <a:r>
              <a:rPr lang="ru-RU" sz="1200" dirty="0" smtClean="0">
                <a:latin typeface="Times New Roman" pitchFamily="18" charset="0"/>
                <a:cs typeface="Times New Roman" pitchFamily="18" charset="0"/>
              </a:rPr>
              <a:t>В 2014 году Россельхознадзором была проведена </a:t>
            </a:r>
            <a:r>
              <a:rPr lang="ru-RU" sz="1200" dirty="0" err="1" smtClean="0">
                <a:latin typeface="Times New Roman" pitchFamily="18" charset="0"/>
                <a:cs typeface="Times New Roman" pitchFamily="18" charset="0"/>
              </a:rPr>
              <a:t>антикоррупционная</a:t>
            </a:r>
            <a:r>
              <a:rPr lang="ru-RU" sz="1200" dirty="0" smtClean="0">
                <a:latin typeface="Times New Roman" pitchFamily="18" charset="0"/>
                <a:cs typeface="Times New Roman" pitchFamily="18" charset="0"/>
              </a:rPr>
              <a:t> экспертиза 18 проектов приказов Россельхознадзора, направленных на повышение эффективности мер по противодействию коррупции.</a:t>
            </a:r>
          </a:p>
          <a:p>
            <a:pPr marL="0" indent="173038" algn="just">
              <a:buNone/>
            </a:pPr>
            <a:r>
              <a:rPr lang="ru-RU" sz="1200" dirty="0" smtClean="0">
                <a:latin typeface="Times New Roman" pitchFamily="18" charset="0"/>
                <a:cs typeface="Times New Roman" pitchFamily="18" charset="0"/>
              </a:rPr>
              <a:t>Из них 2014 году Минюстом России зарегистрировано 15 приказов Россельхознадзора, направленных на повышение эффективности мер по противодействию коррупции.</a:t>
            </a:r>
          </a:p>
          <a:p>
            <a:pPr marL="0" indent="173038" algn="just">
              <a:buNone/>
            </a:pPr>
            <a:r>
              <a:rPr lang="ru-RU" sz="1200" dirty="0" smtClean="0">
                <a:latin typeface="Times New Roman" pitchFamily="18" charset="0"/>
                <a:cs typeface="Times New Roman" pitchFamily="18" charset="0"/>
              </a:rPr>
              <a:t>Указанное свидетельствует о качестве подготовки Россельхознадзором проектов нормативных правовых актов и соблюдении при этом норм федерального законодательства по вопросу противодействия коррупции.</a:t>
            </a:r>
            <a:endParaRPr lang="ru-RU" sz="1200" dirty="0">
              <a:latin typeface="Times New Roman" pitchFamily="18" charset="0"/>
              <a:cs typeface="Times New Roman" pitchFamily="18" charset="0"/>
            </a:endParaRPr>
          </a:p>
        </p:txBody>
      </p:sp>
    </p:spTree>
  </p:cSld>
  <p:clrMapOvr>
    <a:masterClrMapping/>
  </p:clrMapOvr>
  <p:transition advTm="12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latin typeface="Segoe Script" pitchFamily="34" charset="0"/>
              </a:rPr>
              <a:t>2.2. Обеспечение участия независимых экспертов в проведении </a:t>
            </a:r>
            <a:r>
              <a:rPr lang="ru-RU" sz="2000" dirty="0" err="1" smtClean="0">
                <a:latin typeface="Segoe Script" pitchFamily="34" charset="0"/>
              </a:rPr>
              <a:t>антикоррупционной</a:t>
            </a:r>
            <a:r>
              <a:rPr lang="ru-RU" sz="2000" dirty="0" smtClean="0">
                <a:latin typeface="Segoe Script" pitchFamily="34" charset="0"/>
              </a:rPr>
              <a:t> экспертизы нормативных правовых актов, их проектов, иных документов.</a:t>
            </a:r>
            <a:endParaRPr lang="ru-RU" sz="2000" dirty="0">
              <a:latin typeface="Segoe Script" pitchFamily="34" charset="0"/>
            </a:endParaRPr>
          </a:p>
        </p:txBody>
      </p:sp>
      <p:sp>
        <p:nvSpPr>
          <p:cNvPr id="3" name="Содержимое 2"/>
          <p:cNvSpPr>
            <a:spLocks noGrp="1"/>
          </p:cNvSpPr>
          <p:nvPr>
            <p:ph idx="1"/>
          </p:nvPr>
        </p:nvSpPr>
        <p:spPr/>
        <p:txBody>
          <a:bodyPr>
            <a:normAutofit/>
          </a:bodyPr>
          <a:lstStyle/>
          <a:p>
            <a:pPr marL="0" indent="173038" algn="just">
              <a:buNone/>
            </a:pPr>
            <a:r>
              <a:rPr lang="ru-RU" sz="2000" dirty="0" smtClean="0">
                <a:latin typeface="Times New Roman" pitchFamily="18" charset="0"/>
                <a:cs typeface="Times New Roman" pitchFamily="18" charset="0"/>
              </a:rPr>
              <a:t>Обеспечение участие независимых экспертов в проведении </a:t>
            </a:r>
            <a:r>
              <a:rPr lang="ru-RU" sz="2000" dirty="0" err="1" smtClean="0">
                <a:latin typeface="Times New Roman" pitchFamily="18" charset="0"/>
                <a:cs typeface="Times New Roman" pitchFamily="18" charset="0"/>
              </a:rPr>
              <a:t>антикоррупционной</a:t>
            </a:r>
            <a:r>
              <a:rPr lang="ru-RU" sz="2000" dirty="0" smtClean="0">
                <a:latin typeface="Times New Roman" pitchFamily="18" charset="0"/>
                <a:cs typeface="Times New Roman" pitchFamily="18" charset="0"/>
              </a:rPr>
              <a:t> экспертизы нормативных правовых актов, их проектов, иных документов проводится в соответствии с приказом Россельхознадзора от 25.10.2010 № 413 (зарегистрирован Минюстом России 15.11.2010, № 18969),  путем размещения проектов нормативных правовых актов на портале </a:t>
            </a:r>
            <a:r>
              <a:rPr lang="ru-RU" sz="2000" u="sng" dirty="0" err="1" smtClean="0">
                <a:latin typeface="Times New Roman" pitchFamily="18" charset="0"/>
                <a:cs typeface="Times New Roman" pitchFamily="18" charset="0"/>
                <a:hlinkClick r:id="rId2"/>
              </a:rPr>
              <a:t>regulation.gov.ru</a:t>
            </a:r>
            <a:r>
              <a:rPr lang="ru-RU" sz="2000" dirty="0" smtClean="0">
                <a:latin typeface="Times New Roman" pitchFamily="18" charset="0"/>
                <a:cs typeface="Times New Roman" pitchFamily="18" charset="0"/>
              </a:rPr>
              <a:t>. Все поступившие заключения рассматриваются государственными служащими Россельхознадзора. Также на сайте </a:t>
            </a:r>
            <a:r>
              <a:rPr lang="ru-RU" sz="2000" dirty="0" smtClean="0">
                <a:latin typeface="Times New Roman" pitchFamily="18" charset="0"/>
                <a:cs typeface="Times New Roman" pitchFamily="18" charset="0"/>
              </a:rPr>
              <a:t>Россельхознадзора </a:t>
            </a:r>
            <a:r>
              <a:rPr lang="ru-RU" sz="2000" dirty="0" smtClean="0">
                <a:latin typeface="Times New Roman" pitchFamily="18" charset="0"/>
                <a:cs typeface="Times New Roman" pitchFamily="18" charset="0"/>
              </a:rPr>
              <a:t>создан </a:t>
            </a:r>
            <a:r>
              <a:rPr lang="ru-RU" sz="2000" dirty="0" smtClean="0">
                <a:latin typeface="Times New Roman" pitchFamily="18" charset="0"/>
                <a:cs typeface="Times New Roman" pitchFamily="18" charset="0"/>
              </a:rPr>
              <a:t>специализированный </a:t>
            </a:r>
            <a:r>
              <a:rPr lang="ru-RU" sz="2000" dirty="0" smtClean="0">
                <a:latin typeface="Times New Roman" pitchFamily="18" charset="0"/>
                <a:cs typeface="Times New Roman" pitchFamily="18" charset="0"/>
              </a:rPr>
              <a:t>форум по обсуждению проектов законов «О ветеринарии» и «О карантине растений».</a:t>
            </a:r>
            <a:endParaRPr lang="ru-RU" sz="2000" dirty="0">
              <a:latin typeface="Times New Roman" pitchFamily="18" charset="0"/>
              <a:cs typeface="Times New Roman" pitchFamily="18" charset="0"/>
            </a:endParaRPr>
          </a:p>
        </p:txBody>
      </p:sp>
    </p:spTree>
  </p:cSld>
  <p:clrMapOvr>
    <a:masterClrMapping/>
  </p:clrMapOvr>
  <p:transition advTm="25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14202"/>
          </a:xfrm>
        </p:spPr>
        <p:txBody>
          <a:bodyPr>
            <a:noAutofit/>
          </a:bodyPr>
          <a:lstStyle/>
          <a:p>
            <a:r>
              <a:rPr lang="ru-RU" sz="2000" dirty="0" smtClean="0">
                <a:latin typeface="Segoe Script" pitchFamily="34" charset="0"/>
              </a:rPr>
              <a:t>2.3. Обеспечение эффективного взаимодействия с правоохранительными органами и иными государственными органами по вопросам организации противодействия коррупции в федеральном органе исполнительной власти.</a:t>
            </a:r>
            <a:endParaRPr lang="ru-RU" sz="2000" dirty="0">
              <a:latin typeface="Segoe Script" pitchFamily="34" charset="0"/>
            </a:endParaRPr>
          </a:p>
        </p:txBody>
      </p:sp>
      <p:sp>
        <p:nvSpPr>
          <p:cNvPr id="3" name="Содержимое 2"/>
          <p:cNvSpPr>
            <a:spLocks noGrp="1"/>
          </p:cNvSpPr>
          <p:nvPr>
            <p:ph idx="1"/>
          </p:nvPr>
        </p:nvSpPr>
        <p:spPr>
          <a:xfrm>
            <a:off x="457200" y="2708920"/>
            <a:ext cx="8229600" cy="3417243"/>
          </a:xfrm>
        </p:spPr>
        <p:txBody>
          <a:bodyPr/>
          <a:lstStyle/>
          <a:p>
            <a:pPr marL="0" indent="173038" algn="just">
              <a:buNone/>
            </a:pPr>
            <a:r>
              <a:rPr lang="ru-RU" sz="2400" dirty="0" smtClean="0">
                <a:latin typeface="Times New Roman" pitchFamily="18" charset="0"/>
                <a:cs typeface="Times New Roman" pitchFamily="18" charset="0"/>
              </a:rPr>
              <a:t>Проводится путем направления материалов и сведений о коррупционных правонарушениях в соответствующие органы.</a:t>
            </a:r>
          </a:p>
          <a:p>
            <a:pPr marL="0" indent="173038" algn="just">
              <a:buNone/>
            </a:pPr>
            <a:r>
              <a:rPr lang="ru-RU" sz="2400" dirty="0" smtClean="0">
                <a:latin typeface="Times New Roman" pitchFamily="18" charset="0"/>
                <a:cs typeface="Times New Roman" pitchFamily="18" charset="0"/>
              </a:rPr>
              <a:t>В 2014 году направлено материалов в правоохранительные органы 4 (территориальными органами Россельхознадзора).</a:t>
            </a:r>
            <a:endParaRPr lang="ru-RU" sz="2400" dirty="0">
              <a:latin typeface="Times New Roman" pitchFamily="18" charset="0"/>
              <a:cs typeface="Times New Roman" pitchFamily="18" charset="0"/>
            </a:endParaRPr>
          </a:p>
        </p:txBody>
      </p:sp>
    </p:spTree>
  </p:cSld>
  <p:clrMapOvr>
    <a:masterClrMapping/>
  </p:clrMapOvr>
  <p:transition advTm="15000">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latin typeface="Segoe Script" pitchFamily="34" charset="0"/>
              </a:rPr>
              <a:t>2.4. Внедрение в деятельность Россельхознадзора инновационных технологий государственного управления и администрирования.</a:t>
            </a:r>
            <a:endParaRPr lang="ru-RU" sz="2000" dirty="0">
              <a:latin typeface="Segoe Script" pitchFamily="34" charset="0"/>
            </a:endParaRPr>
          </a:p>
        </p:txBody>
      </p:sp>
      <p:sp>
        <p:nvSpPr>
          <p:cNvPr id="3" name="Содержимое 2"/>
          <p:cNvSpPr>
            <a:spLocks noGrp="1"/>
          </p:cNvSpPr>
          <p:nvPr>
            <p:ph idx="1"/>
          </p:nvPr>
        </p:nvSpPr>
        <p:spPr/>
        <p:txBody>
          <a:bodyPr>
            <a:normAutofit fontScale="55000" lnSpcReduction="20000"/>
          </a:bodyPr>
          <a:lstStyle/>
          <a:p>
            <a:pPr marL="0" indent="173038" algn="just">
              <a:buNone/>
            </a:pPr>
            <a:r>
              <a:rPr lang="ru-RU" dirty="0" smtClean="0">
                <a:latin typeface="Times New Roman" pitchFamily="18" charset="0"/>
                <a:cs typeface="Times New Roman" pitchFamily="18" charset="0"/>
              </a:rPr>
              <a:t>В целях совершенствования контрольно-надзорных и разрешительных полномочий, повышения прозрачности деятельности Россельхознадзора разработаны и внедрены информационные системы «Аргус»,  «Веста», «</a:t>
            </a:r>
            <a:r>
              <a:rPr lang="ru-RU" dirty="0" err="1" smtClean="0">
                <a:latin typeface="Times New Roman" pitchFamily="18" charset="0"/>
                <a:cs typeface="Times New Roman" pitchFamily="18" charset="0"/>
              </a:rPr>
              <a:t>Фитонадзор</a:t>
            </a:r>
            <a:r>
              <a:rPr lang="ru-RU" dirty="0" smtClean="0">
                <a:latin typeface="Times New Roman" pitchFamily="18" charset="0"/>
                <a:cs typeface="Times New Roman" pitchFamily="18" charset="0"/>
              </a:rPr>
              <a:t>», «Меркурий», «Гермес».</a:t>
            </a:r>
          </a:p>
          <a:p>
            <a:pPr marL="0" indent="173038" algn="just">
              <a:buNone/>
            </a:pPr>
            <a:r>
              <a:rPr lang="ru-RU" dirty="0" smtClean="0">
                <a:latin typeface="Times New Roman" pitchFamily="18" charset="0"/>
                <a:cs typeface="Times New Roman" pitchFamily="18" charset="0"/>
              </a:rPr>
              <a:t>Для создания элементов и компонентов единой системы информационно-телекоммуникационного обеспечения деятельности Россельхознадзора, создания информационной системы регистрации лекарственных средств для ветеринарного применения, кормовых добавок, внесения в реестр Россельхознадзора, территориальных управлений Россельхознадзора и его подведомственных учреждений фармацевтических субстанций, а также регистрации кормов полученных из </a:t>
            </a:r>
            <a:r>
              <a:rPr lang="ru-RU" dirty="0" err="1" smtClean="0">
                <a:latin typeface="Times New Roman" pitchFamily="18" charset="0"/>
                <a:cs typeface="Times New Roman" pitchFamily="18" charset="0"/>
              </a:rPr>
              <a:t>генно-инженерно-модифицированных</a:t>
            </a:r>
            <a:r>
              <a:rPr lang="ru-RU" dirty="0" smtClean="0">
                <a:latin typeface="Times New Roman" pitchFamily="18" charset="0"/>
                <a:cs typeface="Times New Roman" pitchFamily="18" charset="0"/>
              </a:rPr>
              <a:t> организмов разработана опытно-экспериментальная «пилотная» версия информационной системы «</a:t>
            </a:r>
            <a:r>
              <a:rPr lang="ru-RU" dirty="0" err="1" smtClean="0">
                <a:latin typeface="Times New Roman" pitchFamily="18" charset="0"/>
                <a:cs typeface="Times New Roman" pitchFamily="18" charset="0"/>
              </a:rPr>
              <a:t>Ирена</a:t>
            </a:r>
            <a:r>
              <a:rPr lang="ru-RU" dirty="0" smtClean="0">
                <a:latin typeface="Times New Roman" pitchFamily="18" charset="0"/>
                <a:cs typeface="Times New Roman" pitchFamily="18" charset="0"/>
              </a:rPr>
              <a:t>».</a:t>
            </a:r>
          </a:p>
          <a:p>
            <a:pPr marL="0" indent="173038" algn="just">
              <a:buNone/>
            </a:pPr>
            <a:r>
              <a:rPr lang="ru-RU" dirty="0" smtClean="0">
                <a:latin typeface="Times New Roman" pitchFamily="18" charset="0"/>
                <a:cs typeface="Times New Roman" pitchFamily="18" charset="0"/>
              </a:rPr>
              <a:t>В соответствии с Федеральным законом от 27.07.2010 № 210-ФЗ «Об организации предоставления государственных и муниципальных услуг» Россельхознадзор обеспечил информационное взаимодействие в электронном виде с другими федеральными органами исполнительной власти при предоставлении государственных услуг посредством СМЭВ.</a:t>
            </a:r>
          </a:p>
        </p:txBody>
      </p:sp>
    </p:spTree>
  </p:cSld>
  <p:clrMapOvr>
    <a:masterClrMapping/>
  </p:clrMapOvr>
  <p:transition advTm="45000">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800" dirty="0" smtClean="0">
                <a:latin typeface="Segoe Script" pitchFamily="34" charset="0"/>
              </a:rPr>
              <a:t>2.6. Обеспечение действенного функционирования единой системы  документооборота, позволяющей осуществлять ведение учета и контроля исполнения документов.</a:t>
            </a:r>
            <a:endParaRPr lang="ru-RU" sz="1800" dirty="0">
              <a:latin typeface="Segoe Script" pitchFamily="34" charset="0"/>
            </a:endParaRPr>
          </a:p>
        </p:txBody>
      </p:sp>
      <p:sp>
        <p:nvSpPr>
          <p:cNvPr id="3" name="Содержимое 2"/>
          <p:cNvSpPr>
            <a:spLocks noGrp="1"/>
          </p:cNvSpPr>
          <p:nvPr>
            <p:ph idx="1"/>
          </p:nvPr>
        </p:nvSpPr>
        <p:spPr/>
        <p:txBody>
          <a:bodyPr>
            <a:normAutofit fontScale="70000" lnSpcReduction="20000"/>
          </a:bodyPr>
          <a:lstStyle/>
          <a:p>
            <a:pPr marL="0" indent="173038" algn="just">
              <a:buNone/>
            </a:pPr>
            <a:r>
              <a:rPr lang="ru-RU" dirty="0" smtClean="0">
                <a:latin typeface="Times New Roman" pitchFamily="18" charset="0"/>
                <a:cs typeface="Times New Roman" pitchFamily="18" charset="0"/>
              </a:rPr>
              <a:t>Россельхознадзором утверждены приказы «Об электронном документообороте», «Об официальном сайте Россельхознадзора», «Об утверждении плана Россельхознадзора по переводу приоритетных государственных услуг в электронный вид», заключено Соглашение с Министерством связи и массовых коммуникаций Российской Федерации от 16.08.2010                      «О взаимодействии при обеспечении предоставления государственных услуг и исполнения государственных функций в электронном виде».</a:t>
            </a:r>
            <a:r>
              <a:rPr lang="ru-RU" b="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0" indent="173038" algn="just">
              <a:buNone/>
            </a:pPr>
            <a:r>
              <a:rPr lang="ru-RU" dirty="0" smtClean="0">
                <a:latin typeface="Times New Roman" pitchFamily="18" charset="0"/>
                <a:cs typeface="Times New Roman" pitchFamily="18" charset="0"/>
              </a:rPr>
              <a:t>Внедрена система, обеспечивающая связь центрального аппарата с территориальными управлениями Россельхознадзора. На официальном сайте Россельхознадзора функционирует электронная приемная для граждан. Используется система электронного документооборота «</a:t>
            </a:r>
            <a:r>
              <a:rPr lang="en-US" dirty="0" err="1" smtClean="0">
                <a:latin typeface="Times New Roman" pitchFamily="18" charset="0"/>
                <a:cs typeface="Times New Roman" pitchFamily="18" charset="0"/>
              </a:rPr>
              <a:t>LanDocs</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p:transition advTm="35000">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latin typeface="Segoe Script" pitchFamily="34" charset="0"/>
              </a:rPr>
              <a:t>2.7. Совершенствование условий, процедур и механизмов государственных закупок.</a:t>
            </a:r>
            <a:endParaRPr lang="ru-RU" sz="2400" dirty="0">
              <a:latin typeface="Segoe Script" pitchFamily="34" charset="0"/>
            </a:endParaRPr>
          </a:p>
        </p:txBody>
      </p:sp>
      <p:sp>
        <p:nvSpPr>
          <p:cNvPr id="3" name="Содержимое 2"/>
          <p:cNvSpPr>
            <a:spLocks noGrp="1"/>
          </p:cNvSpPr>
          <p:nvPr>
            <p:ph idx="1"/>
          </p:nvPr>
        </p:nvSpPr>
        <p:spPr/>
        <p:txBody>
          <a:bodyPr>
            <a:normAutofit fontScale="85000" lnSpcReduction="10000"/>
          </a:bodyPr>
          <a:lstStyle/>
          <a:p>
            <a:pPr marL="0" indent="173038" algn="just">
              <a:buNone/>
            </a:pPr>
            <a:r>
              <a:rPr lang="ru-RU" dirty="0" smtClean="0">
                <a:latin typeface="Times New Roman" pitchFamily="18" charset="0"/>
                <a:cs typeface="Times New Roman" pitchFamily="18" charset="0"/>
              </a:rPr>
              <a:t>Утверждена методика расчета начальной (максимальной) цены государственных контрактов (приказ Россельхознадзора от 13.09.2013 г. № 464).</a:t>
            </a:r>
          </a:p>
          <a:p>
            <a:pPr marL="0" indent="173038" algn="just">
              <a:buNone/>
            </a:pPr>
            <a:r>
              <a:rPr lang="ru-RU" dirty="0" smtClean="0">
                <a:latin typeface="Times New Roman" pitchFamily="18" charset="0"/>
                <a:cs typeface="Times New Roman" pitchFamily="18" charset="0"/>
              </a:rPr>
              <a:t>До издания указанного приказа действовал приказ Россельхознадзора от 06.04.2009 г. № 180.</a:t>
            </a:r>
          </a:p>
          <a:p>
            <a:pPr marL="0" indent="173038" algn="just">
              <a:buNone/>
            </a:pPr>
            <a:r>
              <a:rPr lang="ru-RU" dirty="0" smtClean="0">
                <a:latin typeface="Times New Roman" pitchFamily="18" charset="0"/>
                <a:cs typeface="Times New Roman" pitchFamily="18" charset="0"/>
              </a:rPr>
              <a:t>Сопоставительный анализ закупочных и среднерыночных цен на закупаемую продукцию  проводится при подготовке документации на проведение торгов. Проводятся аукционы в электронной форме в соответствии с законодательством Российской Федерации</a:t>
            </a:r>
            <a:endParaRPr lang="ru-RU" dirty="0">
              <a:latin typeface="Times New Roman" pitchFamily="18" charset="0"/>
              <a:cs typeface="Times New Roman" pitchFamily="18" charset="0"/>
            </a:endParaRPr>
          </a:p>
        </p:txBody>
      </p:sp>
    </p:spTree>
  </p:cSld>
  <p:clrMapOvr>
    <a:masterClrMapping/>
  </p:clrMapOvr>
  <p:transition advTm="25000">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latin typeface="Segoe Script" pitchFamily="34" charset="0"/>
              </a:rPr>
              <a:t>2.8 </a:t>
            </a:r>
            <a:r>
              <a:rPr lang="ru-RU" sz="2000" dirty="0" smtClean="0">
                <a:latin typeface="Segoe Script" pitchFamily="34" charset="0"/>
              </a:rPr>
              <a:t>Мониторинг и выявление коррупционных рисков, в том числе причин и условий коррупции, в деятельности по размещению государственных заказов и устранение выявленных рисков.</a:t>
            </a:r>
            <a:endParaRPr lang="ru-RU" sz="2000" dirty="0">
              <a:latin typeface="Segoe Script" pitchFamily="34" charset="0"/>
            </a:endParaRPr>
          </a:p>
        </p:txBody>
      </p:sp>
      <p:sp>
        <p:nvSpPr>
          <p:cNvPr id="3" name="Содержимое 2"/>
          <p:cNvSpPr>
            <a:spLocks noGrp="1"/>
          </p:cNvSpPr>
          <p:nvPr>
            <p:ph idx="1"/>
          </p:nvPr>
        </p:nvSpPr>
        <p:spPr/>
        <p:txBody>
          <a:bodyPr>
            <a:normAutofit fontScale="70000" lnSpcReduction="20000"/>
          </a:bodyPr>
          <a:lstStyle/>
          <a:p>
            <a:pPr marL="0" indent="173038" algn="just">
              <a:buNone/>
            </a:pPr>
            <a:r>
              <a:rPr lang="ru-RU" dirty="0" smtClean="0">
                <a:latin typeface="Times New Roman" pitchFamily="18" charset="0"/>
                <a:cs typeface="Times New Roman" pitchFamily="18" charset="0"/>
              </a:rPr>
              <a:t>Коррупционные риски выявляются при рассмотрении жалоб и обращений граждан в соответствии с приказом Россельхознадзора от 15.01.2010 № 6 «Об экспертизе жалоб и обращений граждан на наличие сведений о фактах коррупции и проверки наличия фактов, указанных в обращениях», мониторинга публикаций СМИ, путем проведения ежегодного мониторинга исполнения должностных обязанностей государственными гражданскими служащими, деятельность которых связана с коррупционными </a:t>
            </a:r>
            <a:r>
              <a:rPr lang="ru-RU" dirty="0" smtClean="0">
                <a:latin typeface="Times New Roman" pitchFamily="18" charset="0"/>
                <a:cs typeface="Times New Roman" pitchFamily="18" charset="0"/>
              </a:rPr>
              <a:t>рисками.</a:t>
            </a:r>
          </a:p>
          <a:p>
            <a:pPr marL="0" indent="173038" algn="just">
              <a:buNone/>
            </a:pPr>
            <a:r>
              <a:rPr lang="ru-RU" dirty="0" smtClean="0">
                <a:latin typeface="Times New Roman" pitchFamily="18" charset="0"/>
                <a:cs typeface="Times New Roman" pitchFamily="18" charset="0"/>
              </a:rPr>
              <a:t>В </a:t>
            </a:r>
            <a:r>
              <a:rPr lang="ru-RU" dirty="0" smtClean="0">
                <a:latin typeface="Times New Roman" pitchFamily="18" charset="0"/>
                <a:cs typeface="Times New Roman" pitchFamily="18" charset="0"/>
              </a:rPr>
              <a:t>центральном аппарате Россельхознадзора 23 апреля 2015 г. начат мониторинг исполнения должностных обязанностей государственными гражданскими служащими, деятельность которых связана с коррупционными рисками, который продлится до 1 августа 2015 г.</a:t>
            </a:r>
            <a:endParaRPr lang="ru-RU" dirty="0">
              <a:latin typeface="Times New Roman" pitchFamily="18" charset="0"/>
              <a:cs typeface="Times New Roman" pitchFamily="18" charset="0"/>
            </a:endParaRPr>
          </a:p>
        </p:txBody>
      </p:sp>
    </p:spTree>
  </p:cSld>
  <p:clrMapOvr>
    <a:masterClrMapping/>
  </p:clrMapOvr>
  <p:transition advTm="40000">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936104"/>
          </a:xfrm>
        </p:spPr>
        <p:txBody>
          <a:bodyPr>
            <a:noAutofit/>
          </a:bodyPr>
          <a:lstStyle/>
          <a:p>
            <a:r>
              <a:rPr lang="ru-RU" sz="1400" dirty="0" smtClean="0">
                <a:latin typeface="Segoe Script" pitchFamily="34" charset="0"/>
              </a:rPr>
              <a:t>3.1. </a:t>
            </a:r>
            <a:r>
              <a:rPr lang="ru-RU" sz="1400" dirty="0" smtClean="0">
                <a:latin typeface="Segoe Script" pitchFamily="34" charset="0"/>
              </a:rPr>
              <a:t>Обеспечение размещения на официальном интернет-сайте Россельхознадзора информации об </a:t>
            </a:r>
            <a:r>
              <a:rPr lang="ru-RU" sz="1400" dirty="0" err="1" smtClean="0">
                <a:latin typeface="Segoe Script" pitchFamily="34" charset="0"/>
              </a:rPr>
              <a:t>антикоррупционной</a:t>
            </a:r>
            <a:r>
              <a:rPr lang="ru-RU" sz="1400" dirty="0" smtClean="0">
                <a:latin typeface="Segoe Script" pitchFamily="34" charset="0"/>
              </a:rPr>
              <a:t> деятельности, создание и ведение специализированного раздела о противодействии коррупции.</a:t>
            </a:r>
            <a:endParaRPr lang="ru-RU" sz="1400" dirty="0">
              <a:latin typeface="Segoe Script" pitchFamily="34" charset="0"/>
            </a:endParaRPr>
          </a:p>
        </p:txBody>
      </p:sp>
      <p:sp>
        <p:nvSpPr>
          <p:cNvPr id="3" name="Содержимое 2"/>
          <p:cNvSpPr>
            <a:spLocks noGrp="1"/>
          </p:cNvSpPr>
          <p:nvPr>
            <p:ph idx="1"/>
          </p:nvPr>
        </p:nvSpPr>
        <p:spPr>
          <a:xfrm>
            <a:off x="251520" y="1052736"/>
            <a:ext cx="8640960" cy="5544616"/>
          </a:xfrm>
        </p:spPr>
        <p:txBody>
          <a:bodyPr>
            <a:noAutofit/>
          </a:bodyPr>
          <a:lstStyle/>
          <a:p>
            <a:pPr marL="0" indent="173038" algn="just">
              <a:buNone/>
            </a:pPr>
            <a:r>
              <a:rPr lang="ru-RU" sz="1400" dirty="0" smtClean="0">
                <a:latin typeface="Times New Roman" pitchFamily="18" charset="0"/>
                <a:cs typeface="Times New Roman" pitchFamily="18" charset="0"/>
              </a:rPr>
              <a:t>На официальном сайте Россельхознадзора (</a:t>
            </a:r>
            <a:r>
              <a:rPr lang="en-US" sz="1400" dirty="0" smtClean="0">
                <a:latin typeface="Times New Roman" pitchFamily="18" charset="0"/>
                <a:cs typeface="Times New Roman" pitchFamily="18" charset="0"/>
              </a:rPr>
              <a:t>www</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fsvps.ru</a:t>
            </a:r>
            <a:r>
              <a:rPr lang="ru-RU" sz="1400" dirty="0" smtClean="0">
                <a:latin typeface="Times New Roman" pitchFamily="18" charset="0"/>
                <a:cs typeface="Times New Roman" pitchFamily="18" charset="0"/>
              </a:rPr>
              <a:t>) создан раздел по освещению мероприятий, направленных на противодействие коррупции, который приведен в соответствие с  Требованиями к размещению и наполнению подразделов, посвященных вопросам противодействия коррупции, официальных сайтов федеральных государственных органов, Центрального банка Российской Федерации, Пенсионного фонда Российской Федерации, Фонда социального страхования Российской Федерации, Федерального фонда обязательного медицинского страхования, государственных корпораций (компаний), иных организаций, созданных на основании федеральных законов, и требованиях к должностям, замещение которых влечет за собой размещение сведений о доходах, расходах, об имуществе и обязательствах имущественного характера, утвержденными приказом Минтруда России от 7 октября 2013 г. № 530н (зарегистрирован Министерством юстиции Российской Федерации 25 декабря 2013 г., регистрационный № 30803</a:t>
            </a:r>
            <a:r>
              <a:rPr lang="ru-RU" sz="1400" dirty="0" smtClean="0">
                <a:latin typeface="Times New Roman" pitchFamily="18" charset="0"/>
                <a:cs typeface="Times New Roman" pitchFamily="18" charset="0"/>
              </a:rPr>
              <a:t>).</a:t>
            </a:r>
          </a:p>
          <a:p>
            <a:pPr marL="0" indent="173038" algn="just">
              <a:buNone/>
            </a:pPr>
            <a:r>
              <a:rPr lang="ru-RU" sz="1400" dirty="0" smtClean="0">
                <a:latin typeface="Times New Roman" pitchFamily="18" charset="0"/>
                <a:cs typeface="Times New Roman" pitchFamily="18" charset="0"/>
              </a:rPr>
              <a:t>На </a:t>
            </a:r>
            <a:r>
              <a:rPr lang="ru-RU" sz="1400" dirty="0" smtClean="0">
                <a:latin typeface="Times New Roman" pitchFamily="18" charset="0"/>
                <a:cs typeface="Times New Roman" pitchFamily="18" charset="0"/>
              </a:rPr>
              <a:t>официальном сайте Россельхознадзора оперативно обновляется информация об изменении законодательства в сфере противодействия коррупции, о проводимых Россельхознадзором мероприятиях </a:t>
            </a:r>
            <a:r>
              <a:rPr lang="ru-RU" sz="1400" dirty="0" err="1" smtClean="0">
                <a:latin typeface="Times New Roman" pitchFamily="18" charset="0"/>
                <a:cs typeface="Times New Roman" pitchFamily="18" charset="0"/>
              </a:rPr>
              <a:t>антикоррупционной</a:t>
            </a:r>
            <a:r>
              <a:rPr lang="ru-RU" sz="1400" dirty="0" smtClean="0">
                <a:latin typeface="Times New Roman" pitchFamily="18" charset="0"/>
                <a:cs typeface="Times New Roman" pitchFamily="18" charset="0"/>
              </a:rPr>
              <a:t> направленности, методические материалы, статистические </a:t>
            </a:r>
            <a:r>
              <a:rPr lang="ru-RU" sz="1400" dirty="0" smtClean="0">
                <a:latin typeface="Times New Roman" pitchFamily="18" charset="0"/>
                <a:cs typeface="Times New Roman" pitchFamily="18" charset="0"/>
              </a:rPr>
              <a:t>данные.</a:t>
            </a:r>
          </a:p>
          <a:p>
            <a:pPr marL="0" indent="173038" algn="just">
              <a:buNone/>
            </a:pPr>
            <a:r>
              <a:rPr lang="ru-RU" sz="1400" dirty="0" smtClean="0">
                <a:latin typeface="Times New Roman" pitchFamily="18" charset="0"/>
                <a:cs typeface="Times New Roman" pitchFamily="18" charset="0"/>
              </a:rPr>
              <a:t>Во </a:t>
            </a:r>
            <a:r>
              <a:rPr lang="ru-RU" sz="1400" dirty="0" smtClean="0">
                <a:latin typeface="Times New Roman" pitchFamily="18" charset="0"/>
                <a:cs typeface="Times New Roman" pitchFamily="18" charset="0"/>
              </a:rPr>
              <a:t>исполнение Указа  Президента Российской Федерации от 8 июля 2013 г. № 613 «Вопросы противодействия коррупции» подразделением Россельхознадзора по профилактике коррупционных и иных правонарушений размещены сведения о доходах, расходах, об имуществе и обязательствах имущественного характера, представленных федеральными государственными служащими центрального аппарата Россельхознадзора, руководителями и заместителями руководителей территориальных управлений Россельхознадзора, работниками подведомственных Россельхознадзора </a:t>
            </a:r>
            <a:r>
              <a:rPr lang="ru-RU" sz="1400" dirty="0" smtClean="0">
                <a:latin typeface="Times New Roman" pitchFamily="18" charset="0"/>
                <a:cs typeface="Times New Roman" pitchFamily="18" charset="0"/>
              </a:rPr>
              <a:t>организаций.</a:t>
            </a:r>
          </a:p>
          <a:p>
            <a:pPr marL="0" indent="173038" algn="just">
              <a:buNone/>
            </a:pPr>
            <a:r>
              <a:rPr lang="ru-RU" sz="1400" dirty="0" smtClean="0">
                <a:latin typeface="Times New Roman" pitchFamily="18" charset="0"/>
                <a:cs typeface="Times New Roman" pitchFamily="18" charset="0"/>
              </a:rPr>
              <a:t>Создан </a:t>
            </a:r>
            <a:r>
              <a:rPr lang="ru-RU" sz="1400" dirty="0" smtClean="0">
                <a:latin typeface="Times New Roman" pitchFamily="18" charset="0"/>
                <a:cs typeface="Times New Roman" pitchFamily="18" charset="0"/>
              </a:rPr>
              <a:t>раздел «Электронная приемная», где все желающие могут задать вопрос либо обратиться с жалобой. В этом разделе можно обратиться с вопросом к руководству федеральной службы, а также оставить жалобу на работу центрального аппарата, территориальных органов и подведомственных учреждений. Существует вкладка «Часто задаваемые вопросы», где регулярно публикуются обобщенные сведения о вопросах к руководству. Кроме того, на сайте открыт Форум, где в режиме реального времени проводится обсуждение вопросов, относящихся к компетенции Россельхознадзора.</a:t>
            </a:r>
            <a:endParaRPr lang="ru-RU" sz="1400" dirty="0">
              <a:latin typeface="Times New Roman" pitchFamily="18" charset="0"/>
              <a:cs typeface="Times New Roman" pitchFamily="18" charset="0"/>
            </a:endParaRPr>
          </a:p>
        </p:txBody>
      </p:sp>
    </p:spTree>
  </p:cSld>
  <p:clrMapOvr>
    <a:masterClrMapping/>
  </p:clrMapOvr>
  <p:transition advTm="120000">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p:spPr>
        <p:txBody>
          <a:bodyPr>
            <a:noAutofit/>
          </a:bodyPr>
          <a:lstStyle/>
          <a:p>
            <a:r>
              <a:rPr lang="ru-RU" sz="2000" dirty="0" smtClean="0">
                <a:latin typeface="Segoe Script" pitchFamily="34" charset="0"/>
              </a:rPr>
              <a:t>3.2. </a:t>
            </a:r>
            <a:r>
              <a:rPr lang="ru-RU" sz="2000" dirty="0" smtClean="0">
                <a:latin typeface="Segoe Script" pitchFamily="34" charset="0"/>
              </a:rPr>
              <a:t>Осуществление мер по созданию эффективной системы обратной связи, позволяющей корректировать проводимую </a:t>
            </a:r>
            <a:r>
              <a:rPr lang="ru-RU" sz="2000" dirty="0" err="1" smtClean="0">
                <a:latin typeface="Segoe Script" pitchFamily="34" charset="0"/>
              </a:rPr>
              <a:t>антикоррупционную</a:t>
            </a:r>
            <a:r>
              <a:rPr lang="ru-RU" sz="2000" dirty="0" smtClean="0">
                <a:latin typeface="Segoe Script" pitchFamily="34" charset="0"/>
              </a:rPr>
              <a:t> работу на основе информации о ее результативности, полученной от населения и институтов гражданского общества.</a:t>
            </a:r>
            <a:endParaRPr lang="ru-RU" sz="2000" dirty="0">
              <a:latin typeface="Segoe Script" pitchFamily="34" charset="0"/>
            </a:endParaRPr>
          </a:p>
        </p:txBody>
      </p:sp>
      <p:sp>
        <p:nvSpPr>
          <p:cNvPr id="3" name="Содержимое 2"/>
          <p:cNvSpPr>
            <a:spLocks noGrp="1"/>
          </p:cNvSpPr>
          <p:nvPr>
            <p:ph idx="1"/>
          </p:nvPr>
        </p:nvSpPr>
        <p:spPr>
          <a:xfrm>
            <a:off x="457200" y="2132856"/>
            <a:ext cx="8229600" cy="3993307"/>
          </a:xfrm>
        </p:spPr>
        <p:txBody>
          <a:bodyPr>
            <a:noAutofit/>
          </a:bodyPr>
          <a:lstStyle/>
          <a:p>
            <a:pPr marL="0" indent="173038" algn="just">
              <a:buNone/>
            </a:pPr>
            <a:r>
              <a:rPr lang="ru-RU" sz="2000" dirty="0" smtClean="0">
                <a:latin typeface="Times New Roman" pitchFamily="18" charset="0"/>
                <a:cs typeface="Times New Roman" pitchFamily="18" charset="0"/>
              </a:rPr>
              <a:t>В Россельхознадзоре и его территориальных органах функционируют «горячие линии» или «телефоны доверия», по которым можно сообщить информацию о коррупционных </a:t>
            </a:r>
            <a:r>
              <a:rPr lang="ru-RU" sz="2000" dirty="0" smtClean="0">
                <a:latin typeface="Times New Roman" pitchFamily="18" charset="0"/>
                <a:cs typeface="Times New Roman" pitchFamily="18" charset="0"/>
              </a:rPr>
              <a:t>правонарушениях.</a:t>
            </a:r>
          </a:p>
          <a:p>
            <a:pPr marL="0" indent="173038" algn="just">
              <a:buNone/>
            </a:pPr>
            <a:r>
              <a:rPr lang="ru-RU" sz="2000" dirty="0" smtClean="0">
                <a:latin typeface="Times New Roman" pitchFamily="18" charset="0"/>
                <a:cs typeface="Times New Roman" pitchFamily="18" charset="0"/>
              </a:rPr>
              <a:t>Ежегодно </a:t>
            </a:r>
            <a:r>
              <a:rPr lang="ru-RU" sz="2000" dirty="0" smtClean="0">
                <a:latin typeface="Times New Roman" pitchFamily="18" charset="0"/>
                <a:cs typeface="Times New Roman" pitchFamily="18" charset="0"/>
              </a:rPr>
              <a:t>на официальных сайтах Россельхознадзора и его территориальных управлений проводится </a:t>
            </a:r>
            <a:r>
              <a:rPr lang="ru-RU" sz="2000" dirty="0" err="1" smtClean="0">
                <a:latin typeface="Times New Roman" pitchFamily="18" charset="0"/>
                <a:cs typeface="Times New Roman" pitchFamily="18" charset="0"/>
              </a:rPr>
              <a:t>онлайн</a:t>
            </a:r>
            <a:r>
              <a:rPr lang="ru-RU" sz="2000" dirty="0" smtClean="0">
                <a:latin typeface="Times New Roman" pitchFamily="18" charset="0"/>
                <a:cs typeface="Times New Roman" pitchFamily="18" charset="0"/>
              </a:rPr>
              <a:t> опрос граждан «Как Вы оцениваете эффективность деятельности по противодействию коррупции</a:t>
            </a:r>
            <a:r>
              <a:rPr lang="ru-RU" sz="2000" dirty="0" smtClean="0">
                <a:latin typeface="Times New Roman" pitchFamily="18" charset="0"/>
                <a:cs typeface="Times New Roman" pitchFamily="18" charset="0"/>
              </a:rPr>
              <a:t>?»</a:t>
            </a:r>
          </a:p>
          <a:p>
            <a:pPr marL="0" indent="173038" algn="just">
              <a:buNone/>
            </a:pPr>
            <a:r>
              <a:rPr lang="ru-RU" sz="2000" dirty="0" smtClean="0">
                <a:latin typeface="Times New Roman" pitchFamily="18" charset="0"/>
                <a:cs typeface="Times New Roman" pitchFamily="18" charset="0"/>
              </a:rPr>
              <a:t>По </a:t>
            </a:r>
            <a:r>
              <a:rPr lang="ru-RU" sz="2000" dirty="0" smtClean="0">
                <a:latin typeface="Times New Roman" pitchFamily="18" charset="0"/>
                <a:cs typeface="Times New Roman" pitchFamily="18" charset="0"/>
              </a:rPr>
              <a:t>итогам указанного опроса в 2014 году 67% опрошенных оценили  уровень эффективность деятельности подразделения Россельхознадзора по противодействию коррупции как «Высокий».</a:t>
            </a:r>
            <a:endParaRPr lang="ru-RU" sz="2000" dirty="0">
              <a:latin typeface="Times New Roman" pitchFamily="18" charset="0"/>
              <a:cs typeface="Times New Roman" pitchFamily="18" charset="0"/>
            </a:endParaRPr>
          </a:p>
        </p:txBody>
      </p:sp>
    </p:spTree>
  </p:cSld>
  <p:clrMapOvr>
    <a:masterClrMapping/>
  </p:clrMapOvr>
  <p:transition advTm="30000">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728192"/>
          </a:xfrm>
        </p:spPr>
        <p:txBody>
          <a:bodyPr>
            <a:noAutofit/>
          </a:bodyPr>
          <a:lstStyle/>
          <a:p>
            <a:r>
              <a:rPr lang="ru-RU" sz="1200" dirty="0" smtClean="0">
                <a:latin typeface="Segoe Script" pitchFamily="34" charset="0"/>
              </a:rPr>
              <a:t>3.3. </a:t>
            </a:r>
            <a:r>
              <a:rPr lang="ru-RU" sz="1200" dirty="0" smtClean="0">
                <a:latin typeface="Segoe Script" pitchFamily="34" charset="0"/>
              </a:rPr>
              <a:t>Обеспечение возможности оперативного представления гражданами и организациями информации о фактах коррупции в Россельхознадзоре или нарушениях требований к служебному поведению федеральных государственных служащих посредством:</a:t>
            </a:r>
            <a:br>
              <a:rPr lang="ru-RU" sz="1200" dirty="0" smtClean="0">
                <a:latin typeface="Segoe Script" pitchFamily="34" charset="0"/>
              </a:rPr>
            </a:br>
            <a:r>
              <a:rPr lang="ru-RU" sz="1200" dirty="0" smtClean="0">
                <a:latin typeface="Segoe Script" pitchFamily="34" charset="0"/>
              </a:rPr>
              <a:t>- функционирования «горячей линии» и/или «телефонов доверия» по вопросам противодействия коррупции;</a:t>
            </a:r>
            <a:br>
              <a:rPr lang="ru-RU" sz="1200" dirty="0" smtClean="0">
                <a:latin typeface="Segoe Script" pitchFamily="34" charset="0"/>
              </a:rPr>
            </a:br>
            <a:r>
              <a:rPr lang="ru-RU" sz="1200" dirty="0" smtClean="0">
                <a:latin typeface="Segoe Script" pitchFamily="34" charset="0"/>
              </a:rPr>
              <a:t> - приема электронных сообщений на официальный интернет-сайт Россельхознадзора (на выделенный адрес электронной почты по фактам коррупции) с обеспечением возможности взаимодействия заявителя с Россельхознадзором с компьютерных технологий в режиме «</a:t>
            </a:r>
            <a:r>
              <a:rPr lang="ru-RU" sz="1200" dirty="0" err="1" smtClean="0">
                <a:latin typeface="Segoe Script" pitchFamily="34" charset="0"/>
              </a:rPr>
              <a:t>он-лайн</a:t>
            </a:r>
            <a:r>
              <a:rPr lang="ru-RU" sz="1200" dirty="0" smtClean="0">
                <a:latin typeface="Segoe Script" pitchFamily="34" charset="0"/>
              </a:rPr>
              <a:t>».</a:t>
            </a:r>
            <a:endParaRPr lang="ru-RU" sz="1200" dirty="0">
              <a:latin typeface="Segoe Script" pitchFamily="34" charset="0"/>
            </a:endParaRPr>
          </a:p>
        </p:txBody>
      </p:sp>
      <p:sp>
        <p:nvSpPr>
          <p:cNvPr id="3" name="Содержимое 2"/>
          <p:cNvSpPr>
            <a:spLocks noGrp="1"/>
          </p:cNvSpPr>
          <p:nvPr>
            <p:ph idx="1"/>
          </p:nvPr>
        </p:nvSpPr>
        <p:spPr>
          <a:xfrm>
            <a:off x="457200" y="1988840"/>
            <a:ext cx="8229600" cy="4137323"/>
          </a:xfrm>
        </p:spPr>
        <p:txBody>
          <a:bodyPr>
            <a:noAutofit/>
          </a:bodyPr>
          <a:lstStyle/>
          <a:p>
            <a:pPr marL="0" indent="173038" algn="just">
              <a:buNone/>
            </a:pPr>
            <a:r>
              <a:rPr lang="ru-RU" sz="1200" dirty="0" smtClean="0">
                <a:latin typeface="Times New Roman" pitchFamily="18" charset="0"/>
                <a:cs typeface="Times New Roman" pitchFamily="18" charset="0"/>
              </a:rPr>
              <a:t>В Россельхознадзоре и его территориальных органах организованна возможность для граждан беспрепятственно сообщать об имевших место коррупционных проявлениях, сведениях о несоблюдении государственными служащими установленных законом запретов и ограничений, а также требований к служебному поведению государственных служащих по следующим каналам связи: электронные сообщения, письменные обращения, личный прием, горячая линия (телефон доверия). Оставить сообщение также можно на соответствующих сайтах Россельхознадзора и территориальных управлений в разделе «обращения граждан</a:t>
            </a:r>
            <a:r>
              <a:rPr lang="ru-RU" sz="1200" dirty="0" smtClean="0">
                <a:latin typeface="Times New Roman" pitchFamily="18" charset="0"/>
                <a:cs typeface="Times New Roman" pitchFamily="18" charset="0"/>
              </a:rPr>
              <a:t>».</a:t>
            </a:r>
          </a:p>
          <a:p>
            <a:pPr marL="0" indent="173038" algn="just">
              <a:buNone/>
            </a:pPr>
            <a:r>
              <a:rPr lang="ru-RU" sz="1200" dirty="0" smtClean="0">
                <a:latin typeface="Times New Roman" pitchFamily="18" charset="0"/>
                <a:cs typeface="Times New Roman" pitchFamily="18" charset="0"/>
              </a:rPr>
              <a:t>Подразделы </a:t>
            </a:r>
            <a:r>
              <a:rPr lang="ru-RU" sz="1200" dirty="0" smtClean="0">
                <a:latin typeface="Times New Roman" pitchFamily="18" charset="0"/>
                <a:cs typeface="Times New Roman" pitchFamily="18" charset="0"/>
              </a:rPr>
              <a:t>официальных сайтов Россельхознадзора и его территориальных органов, посвященные вопросам противодействия коррупции приведены в соответствие с Требованиями к размещению и наполнению подразделов, посвященных вопросам противодействия коррупции, официальных сайтов федеральных государственных органов, Центрального банка Российской Федерации, Пенсионного фонда Российской Федерации, Фонда социального страхования Российской Федерации, Федерального фонда обязательного медицинского страхования, государственных корпораций (компаний), иных организаций, созданных на основании федеральных законов, и требованиях к должностям, замещение которых влечет за собой размещение сведений о доходах, расходах, об имуществе и обязательствах имущественного характера, утвержденными приказом Минтруда России от 7 октября 2013 г. № 530н (зарегистрирован Министерством юстиции Российской Федерации 25 декабря 2013 г., регистрационный № 30803). </a:t>
            </a:r>
            <a:endParaRPr lang="ru-RU" sz="1200" dirty="0" smtClean="0">
              <a:latin typeface="Times New Roman" pitchFamily="18" charset="0"/>
              <a:cs typeface="Times New Roman" pitchFamily="18" charset="0"/>
            </a:endParaRPr>
          </a:p>
          <a:p>
            <a:pPr marL="0" indent="173038" algn="just">
              <a:buNone/>
            </a:pPr>
            <a:r>
              <a:rPr lang="ru-RU" sz="1200" dirty="0" smtClean="0">
                <a:latin typeface="Times New Roman" pitchFamily="18" charset="0"/>
                <a:cs typeface="Times New Roman" pitchFamily="18" charset="0"/>
              </a:rPr>
              <a:t>Во </a:t>
            </a:r>
            <a:r>
              <a:rPr lang="ru-RU" sz="1200" dirty="0" smtClean="0">
                <a:latin typeface="Times New Roman" pitchFamily="18" charset="0"/>
                <a:cs typeface="Times New Roman" pitchFamily="18" charset="0"/>
              </a:rPr>
              <a:t>исполнение Указа  Президента Российской Федерации от 8 июля 2013 г. № 613 «Вопросы противодействия коррупции» подразделением Россельхознадзора по профилактике коррупционных и иных правонарушений размещены сведения о доходах, об имуществе и обязательствах имущественного характера, представленных федеральными государственными служащими центрального аппарата Россельхознадзора, руководителями и заместителями руководителей территориальных управлений Россельхознадзора, работниками подведомственных Россельхознадзору организаций.</a:t>
            </a:r>
            <a:endParaRPr lang="ru-RU" sz="1200" dirty="0">
              <a:latin typeface="Times New Roman" pitchFamily="18" charset="0"/>
              <a:cs typeface="Times New Roman" pitchFamily="18" charset="0"/>
            </a:endParaRPr>
          </a:p>
        </p:txBody>
      </p:sp>
    </p:spTree>
  </p:cSld>
  <p:clrMapOvr>
    <a:masterClrMapping/>
  </p:clrMapOvr>
  <p:transition advTm="100000">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latin typeface="Segoe Script" pitchFamily="34" charset="0"/>
              </a:rPr>
              <a:t>3.4. </a:t>
            </a:r>
            <a:r>
              <a:rPr lang="ru-RU" sz="2000" dirty="0" smtClean="0">
                <a:latin typeface="Segoe Script" pitchFamily="34" charset="0"/>
              </a:rPr>
              <a:t>Обобщение практики рассмотрения полученных в разных формах обращений граждан и организаций по фактам проявления коррупции и повышение результативности и эффективности этой работы.</a:t>
            </a:r>
            <a:endParaRPr lang="ru-RU" sz="2000" dirty="0">
              <a:latin typeface="Segoe Script" pitchFamily="34" charset="0"/>
            </a:endParaRPr>
          </a:p>
        </p:txBody>
      </p:sp>
      <p:sp>
        <p:nvSpPr>
          <p:cNvPr id="3" name="Содержимое 2"/>
          <p:cNvSpPr>
            <a:spLocks noGrp="1"/>
          </p:cNvSpPr>
          <p:nvPr>
            <p:ph idx="1"/>
          </p:nvPr>
        </p:nvSpPr>
        <p:spPr>
          <a:xfrm>
            <a:off x="457200" y="2132856"/>
            <a:ext cx="8229600" cy="3993307"/>
          </a:xfrm>
        </p:spPr>
        <p:txBody>
          <a:bodyPr>
            <a:normAutofit fontScale="70000" lnSpcReduction="20000"/>
          </a:bodyPr>
          <a:lstStyle/>
          <a:p>
            <a:pPr marL="0" indent="173038" algn="just">
              <a:buNone/>
            </a:pPr>
            <a:r>
              <a:rPr lang="ru-RU" dirty="0" smtClean="0">
                <a:latin typeface="Times New Roman" pitchFamily="18" charset="0"/>
                <a:cs typeface="Times New Roman" pitchFamily="18" charset="0"/>
              </a:rPr>
              <a:t>В соответствии с приказом Россельхознадзора от 15.01.2010              № 6 «Об экспертизе жалоб и обращений граждан на наличие сведений о фактах коррупции и проверки наличия фактов, указанных в обращениях». Некоторые факты проявления коррупции рассматривались на заседаниях Комиссии Россельхознадзора по противодействию коррупции. </a:t>
            </a:r>
            <a:endParaRPr lang="ru-RU" dirty="0" smtClean="0">
              <a:latin typeface="Times New Roman" pitchFamily="18" charset="0"/>
              <a:cs typeface="Times New Roman" pitchFamily="18" charset="0"/>
            </a:endParaRPr>
          </a:p>
          <a:p>
            <a:pPr marL="0" indent="173038" algn="just">
              <a:buNone/>
            </a:pPr>
            <a:r>
              <a:rPr lang="ru-RU" dirty="0" smtClean="0">
                <a:latin typeface="Times New Roman" pitchFamily="18" charset="0"/>
                <a:cs typeface="Times New Roman" pitchFamily="18" charset="0"/>
              </a:rPr>
              <a:t>Так</a:t>
            </a:r>
            <a:r>
              <a:rPr lang="ru-RU" dirty="0" smtClean="0">
                <a:latin typeface="Times New Roman" pitchFamily="18" charset="0"/>
                <a:cs typeface="Times New Roman" pitchFamily="18" charset="0"/>
              </a:rPr>
              <a:t>, за 2014 г. Россельхознадзором было получено 6 обращений граждан и организаций по фактам коррупции, территориальными органами Россельхознадзора – 23. Все указанные обращения были рассмотрены, 9 государственных гражданских служащих территориальных органов Россельхознадзора были привлечены к дисциплинарной ответственности, один был уволен.</a:t>
            </a:r>
            <a:endParaRPr lang="ru-RU" dirty="0">
              <a:latin typeface="Times New Roman" pitchFamily="18" charset="0"/>
              <a:cs typeface="Times New Roman" pitchFamily="18" charset="0"/>
            </a:endParaRPr>
          </a:p>
        </p:txBody>
      </p:sp>
    </p:spTree>
  </p:cSld>
  <p:clrMapOvr>
    <a:masterClrMapping/>
  </p:clrMapOvr>
  <p:transition advTm="35000">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70186"/>
          </a:xfrm>
        </p:spPr>
        <p:txBody>
          <a:bodyPr>
            <a:noAutofit/>
          </a:bodyPr>
          <a:lstStyle/>
          <a:p>
            <a:r>
              <a:rPr lang="ru-RU" sz="1800" dirty="0" smtClean="0">
                <a:latin typeface="Segoe Script" pitchFamily="34" charset="0"/>
                <a:cs typeface="Times New Roman" pitchFamily="18" charset="0"/>
              </a:rPr>
              <a:t>3.5. </a:t>
            </a:r>
            <a:r>
              <a:rPr lang="ru-RU" sz="1800" dirty="0" smtClean="0">
                <a:latin typeface="Segoe Script" pitchFamily="34" charset="0"/>
                <a:cs typeface="Times New Roman" pitchFamily="18" charset="0"/>
              </a:rPr>
              <a:t>Обеспечение эффективного взаимодействия Россельхознадзора с институтами гражданского общества по вопросам </a:t>
            </a:r>
            <a:r>
              <a:rPr lang="ru-RU" sz="1800" dirty="0" err="1" smtClean="0">
                <a:latin typeface="Segoe Script" pitchFamily="34" charset="0"/>
                <a:cs typeface="Times New Roman" pitchFamily="18" charset="0"/>
              </a:rPr>
              <a:t>антикоррупционной</a:t>
            </a:r>
            <a:r>
              <a:rPr lang="ru-RU" sz="1800" dirty="0" smtClean="0">
                <a:latin typeface="Segoe Script" pitchFamily="34" charset="0"/>
                <a:cs typeface="Times New Roman" pitchFamily="18" charset="0"/>
              </a:rPr>
              <a:t> деятельности, в том числе с общественными объединениями, уставной задачей которых является участие в противодействии коррупции.</a:t>
            </a:r>
            <a:endParaRPr lang="ru-RU" sz="1800" dirty="0">
              <a:latin typeface="Segoe Script" pitchFamily="34" charset="0"/>
              <a:cs typeface="Times New Roman" pitchFamily="18" charset="0"/>
            </a:endParaRPr>
          </a:p>
        </p:txBody>
      </p:sp>
      <p:sp>
        <p:nvSpPr>
          <p:cNvPr id="3" name="Содержимое 2"/>
          <p:cNvSpPr>
            <a:spLocks noGrp="1"/>
          </p:cNvSpPr>
          <p:nvPr>
            <p:ph idx="1"/>
          </p:nvPr>
        </p:nvSpPr>
        <p:spPr>
          <a:xfrm>
            <a:off x="457200" y="2060848"/>
            <a:ext cx="8229600" cy="4065315"/>
          </a:xfrm>
        </p:spPr>
        <p:txBody>
          <a:bodyPr>
            <a:normAutofit fontScale="55000" lnSpcReduction="20000"/>
          </a:bodyPr>
          <a:lstStyle/>
          <a:p>
            <a:pPr marL="0" indent="173038" algn="just">
              <a:buNone/>
            </a:pPr>
            <a:r>
              <a:rPr lang="ru-RU" dirty="0" smtClean="0">
                <a:latin typeface="Times New Roman" pitchFamily="18" charset="0"/>
                <a:cs typeface="Times New Roman" pitchFamily="18" charset="0"/>
              </a:rPr>
              <a:t>В Россельхознадзоре и его территориальных органах налажено взаимодействие с общественными органами, представляющими интересы малого и среднего бизнеса,  правоохранительными органами, со СМИ, путем привлечения представителей гражданского общества в работе комиссий  по соблюдению требований к служебному поведению федеральных государственных служащих и урегулированию конфликта интересов, создания на сайте Россельхознадзора и его территориальных органов специализированных разделов, проведения совместных семинаров, круглых столов, консультаций. Так, например, при Управлении Россельхознадзора по Ставропольскому краю создан и функционирует Совещательный Совет по вопросам, затрагивающим интересы малого и среднего предпринимательства, в Управлении </a:t>
            </a:r>
            <a:r>
              <a:rPr lang="ru-RU" dirty="0" err="1" smtClean="0">
                <a:latin typeface="Times New Roman" pitchFamily="18" charset="0"/>
                <a:cs typeface="Times New Roman" pitchFamily="18" charset="0"/>
              </a:rPr>
              <a:t>Россельхознеадзора</a:t>
            </a:r>
            <a:r>
              <a:rPr lang="ru-RU" dirty="0" smtClean="0">
                <a:latin typeface="Times New Roman" pitchFamily="18" charset="0"/>
                <a:cs typeface="Times New Roman" pitchFamily="18" charset="0"/>
              </a:rPr>
              <a:t> по Самарской области с 2009 года работает Общественный совет, в состав которого входят представители малого и среднего бизнеса, в Управлении Россельхознадзора по Калининградской области утвержден план совместных мероприятий с Калининградским региональным отделением Общероссийской общественной организацией малого и среднего предпринимательства «ОПОРА РОССИИ» на 2015 год и др.</a:t>
            </a:r>
            <a:endParaRPr lang="ru-RU" dirty="0">
              <a:latin typeface="Times New Roman" pitchFamily="18" charset="0"/>
              <a:cs typeface="Times New Roman" pitchFamily="18" charset="0"/>
            </a:endParaRPr>
          </a:p>
        </p:txBody>
      </p:sp>
    </p:spTree>
  </p:cSld>
  <p:clrMapOvr>
    <a:masterClrMapping/>
  </p:clrMapOvr>
  <p:transition advTm="55000">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858218"/>
          </a:xfrm>
        </p:spPr>
        <p:txBody>
          <a:bodyPr>
            <a:noAutofit/>
          </a:bodyPr>
          <a:lstStyle/>
          <a:p>
            <a:r>
              <a:rPr lang="ru-RU" sz="1800" dirty="0" smtClean="0">
                <a:latin typeface="Segoe Script" pitchFamily="34" charset="0"/>
              </a:rPr>
              <a:t>3.6. </a:t>
            </a:r>
            <a:r>
              <a:rPr lang="ru-RU" sz="1800" dirty="0" smtClean="0">
                <a:latin typeface="Segoe Script" pitchFamily="34" charset="0"/>
              </a:rPr>
              <a:t>Обеспечение эффективного взаимодействия Россельхознадзора со средствами массовой информации в сфере противодействия коррупции, в том числе оказание содействия средствам массовой информации в широком освещении мер по противодействию коррупции, принимаемых Россельхознадзором, и придании гласности фактов коррупции в Россельхознадзоре.</a:t>
            </a:r>
            <a:endParaRPr lang="ru-RU" sz="1800" dirty="0">
              <a:latin typeface="Segoe Script" pitchFamily="34" charset="0"/>
            </a:endParaRPr>
          </a:p>
        </p:txBody>
      </p:sp>
      <p:sp>
        <p:nvSpPr>
          <p:cNvPr id="3" name="Содержимое 2"/>
          <p:cNvSpPr>
            <a:spLocks noGrp="1"/>
          </p:cNvSpPr>
          <p:nvPr>
            <p:ph idx="1"/>
          </p:nvPr>
        </p:nvSpPr>
        <p:spPr>
          <a:xfrm>
            <a:off x="457200" y="2564904"/>
            <a:ext cx="8229600" cy="3561259"/>
          </a:xfrm>
        </p:spPr>
        <p:txBody>
          <a:bodyPr>
            <a:noAutofit/>
          </a:bodyPr>
          <a:lstStyle/>
          <a:p>
            <a:pPr marL="0" indent="173038" algn="just">
              <a:buNone/>
            </a:pPr>
            <a:r>
              <a:rPr lang="ru-RU" sz="2400" dirty="0" smtClean="0">
                <a:latin typeface="Times New Roman" pitchFamily="18" charset="0"/>
                <a:cs typeface="Times New Roman" pitchFamily="18" charset="0"/>
              </a:rPr>
              <a:t>Осуществляется через сайты, а также через интервью руководства Россельхознадзора, со средствами массовой информации. Указанная работа проводится также и территориальными органами </a:t>
            </a:r>
            <a:r>
              <a:rPr lang="ru-RU" sz="2400" dirty="0" smtClean="0">
                <a:latin typeface="Times New Roman" pitchFamily="18" charset="0"/>
                <a:cs typeface="Times New Roman" pitchFamily="18" charset="0"/>
              </a:rPr>
              <a:t>Россельхознадзора.</a:t>
            </a:r>
          </a:p>
          <a:p>
            <a:pPr marL="0" indent="173038" algn="just">
              <a:buNone/>
            </a:pPr>
            <a:r>
              <a:rPr lang="ru-RU" sz="2400" dirty="0" smtClean="0">
                <a:latin typeface="Times New Roman" pitchFamily="18" charset="0"/>
                <a:cs typeface="Times New Roman" pitchFamily="18" charset="0"/>
              </a:rPr>
              <a:t>В </a:t>
            </a:r>
            <a:r>
              <a:rPr lang="ru-RU" sz="2400" dirty="0" smtClean="0">
                <a:latin typeface="Times New Roman" pitchFamily="18" charset="0"/>
                <a:cs typeface="Times New Roman" pitchFamily="18" charset="0"/>
              </a:rPr>
              <a:t>2014 году осуществлено выступлений официальных представителей Россельхознадзора и его территориальных органов в средствах массовой информации 42563 и 95746 соответственно.</a:t>
            </a:r>
            <a:endParaRPr lang="ru-RU" sz="2400" dirty="0">
              <a:latin typeface="Times New Roman" pitchFamily="18" charset="0"/>
              <a:cs typeface="Times New Roman" pitchFamily="18" charset="0"/>
            </a:endParaRPr>
          </a:p>
        </p:txBody>
      </p:sp>
    </p:spTree>
  </p:cSld>
  <p:clrMapOvr>
    <a:masterClrMapping/>
  </p:clrMapOvr>
  <p:transition advTm="30000">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p:spPr>
        <p:txBody>
          <a:bodyPr>
            <a:noAutofit/>
          </a:bodyPr>
          <a:lstStyle/>
          <a:p>
            <a:r>
              <a:rPr lang="ru-RU" sz="2400" dirty="0" smtClean="0">
                <a:latin typeface="Segoe Script" pitchFamily="34" charset="0"/>
                <a:cs typeface="Times New Roman" pitchFamily="18" charset="0"/>
              </a:rPr>
              <a:t>3.7. Мониторинг </a:t>
            </a:r>
            <a:r>
              <a:rPr lang="ru-RU" sz="2400" dirty="0" smtClean="0">
                <a:latin typeface="Segoe Script" pitchFamily="34" charset="0"/>
                <a:cs typeface="Times New Roman" pitchFamily="18" charset="0"/>
              </a:rPr>
              <a:t>публикаций в средствах массовой информации о фактах проявления коррупции в Россельхознадзоре и организация проверки таких фактов.</a:t>
            </a:r>
            <a:endParaRPr lang="ru-RU" sz="2400" dirty="0">
              <a:latin typeface="Segoe Script" pitchFamily="34" charset="0"/>
              <a:cs typeface="Times New Roman" pitchFamily="18" charset="0"/>
            </a:endParaRPr>
          </a:p>
        </p:txBody>
      </p:sp>
      <p:sp>
        <p:nvSpPr>
          <p:cNvPr id="3" name="Содержимое 2"/>
          <p:cNvSpPr>
            <a:spLocks noGrp="1"/>
          </p:cNvSpPr>
          <p:nvPr>
            <p:ph idx="1"/>
          </p:nvPr>
        </p:nvSpPr>
        <p:spPr>
          <a:xfrm>
            <a:off x="457200" y="2708921"/>
            <a:ext cx="8229600" cy="1800200"/>
          </a:xfrm>
        </p:spPr>
        <p:txBody>
          <a:bodyPr/>
          <a:lstStyle/>
          <a:p>
            <a:pPr marL="0" indent="173038" algn="just">
              <a:buNone/>
            </a:pPr>
            <a:r>
              <a:rPr lang="ru-RU" dirty="0" smtClean="0">
                <a:latin typeface="Times New Roman" pitchFamily="18" charset="0"/>
                <a:cs typeface="Times New Roman" pitchFamily="18" charset="0"/>
              </a:rPr>
              <a:t>Проводится постоянно помощником Руководителя Россельхознадзора</a:t>
            </a:r>
            <a:endParaRPr lang="ru-RU" dirty="0">
              <a:latin typeface="Times New Roman" pitchFamily="18" charset="0"/>
              <a:cs typeface="Times New Roman" pitchFamily="18" charset="0"/>
            </a:endParaRPr>
          </a:p>
        </p:txBody>
      </p:sp>
    </p:spTree>
  </p:cSld>
  <p:clrMapOvr>
    <a:masterClrMapping/>
  </p:clrMapOvr>
  <p:transition advTm="10000">
    <p:wipe dir="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741</TotalTime>
  <Words>7483</Words>
  <Application>Microsoft Office PowerPoint</Application>
  <PresentationFormat>Экран (4:3)</PresentationFormat>
  <Paragraphs>159</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Сведения о ходе выполнения мероприятий предусмотренных Планом реализации Антикоррупционной программы Россельхознадзора на 2014-2015 годы</vt:lpstr>
      <vt:lpstr>Слайд 2</vt:lpstr>
      <vt:lpstr>1.1. Обеспечение действенного функционирования Комиссии по соблюдению требований к служебному поведению федеральных государственных служащих и урегулированию конфликта интересов.</vt:lpstr>
      <vt:lpstr>1.2. Обеспечение действенного функционирования подразделения Россельхознадзора по профилактике коррупционных и иных правонарушений.</vt:lpstr>
      <vt:lpstr>1.3. Организация проведения в порядке, предусмотренном нормативными правовыми актами Российской Федерации, проверок по случаям несоблюдения федеральными государственными служащими,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ограничений, запретов и неисполнения обязанностей, установленных в целях противодействия коррупции, нарушения ограничений, касающихся получения подарков, и порядка сдачи подарка, а также применение соответствующих мер юридической ответственности.</vt:lpstr>
      <vt:lpstr>1.4. Осуществление контроля исполнения федеральными государственными служащими, а также работниками, замещающими отдельные должности на основании трудового договора в подведомственных Россельхознадзору организации, созданных для выполнения задач, поставленных перед Россельхознадзором, обязанности по уведомлению представителя нанимателя (работодателя) о выполнении иной оплачиваемой работы.</vt:lpstr>
      <vt:lpstr>1.5. Организация систематического проведения Россельхознадзором оценок коррупционных рисков, возникающих при реализации им своих функций, и внесение уточнений в перечень должностей федеральной государственной службы, замещение которых связано с коррупционными рисками.</vt:lpstr>
      <vt:lpstr>1.6. Проведение работы по выявлению случаев возникновения конфликта интересов, одной из сторон которого являются лица, замещающие должности государственной службы категории «руководители», и осуществление мер по предотвращению и урегулированию конфликта интересов, а также применение мер юридической ответственности, предусмотренных законодательством Российской Федерации.</vt:lpstr>
      <vt:lpstr>1.7. Осуществление комплекса организационных, разъяснительных и иных мер по соблюдению федеральными государственными служащими,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ограничений, запретов и по исполнению обязанностей, установленных законодательством Российской Федерации в целях противодействия коррупции.</vt:lpstr>
      <vt:lpstr>1.8. Осуществление комплекса организационных, разъяснительных и иных мер по соблюдению федеральными государственными служащими ограничений, касающихся получения подарков, в том числе направленных на формирование негативного отношения к дарению подарков указанным служащим в связи с исполнением ими служебных обязанностей.</vt:lpstr>
      <vt:lpstr>1.9. Организация доведения до лиц, замещающих должности федеральной государственной службы,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положений законодательства Российской Федерации о противодействии коррупции, в том числе об установлении наказания за получение и дачу взятки, посредничество во взяточничестве в виде штрафов, кратных сумме взятки, об увольнении в связи с утратой доверия, о порядке проверки сведений, представляемых федеральными государственными служащими в соответствии с законодательством Российской Федерации о противодействии коррупции</vt:lpstr>
      <vt:lpstr>1.10. Принятие нормативного правового акта федерального органа исполнительной власти, обязывающего лиц, замещающих должности федеральной государственной службы, а также работниками, замещающими отдельные должности на основании трудового договора в подведомственных Россельхознадзору организациях, созданных для выполнения задач, поставленных перед Россельхознадзором, сообщать о получении ими подарка в связи с исполнением должностных (служебных) обязанностей, разработанного на основании утвержденного Правительством Российской Федерации типового нормативного акта по данному вопросу.</vt:lpstr>
      <vt:lpstr>1.11. Обеспечение прохождения повышения квалификации федеральных государственных служащих, в должностные обязанности которых входит участие в противодействии коррупции</vt:lpstr>
      <vt:lpstr>2.1. Осуществление антикоррупционной экспертизы нормативных правовых актов и иных документов с учетом мониторинга соответствующей правоприменительной практики в целях выявления коррупциогенных факторов и последующего устранения таких факторов.</vt:lpstr>
      <vt:lpstr>2.2. Обеспечение участия независимых экспертов в проведении антикоррупционной экспертизы нормативных правовых актов, их проектов, иных документов.</vt:lpstr>
      <vt:lpstr>2.3. Обеспечение эффективного взаимодействия с правоохранительными органами и иными государственными органами по вопросам организации противодействия коррупции в федеральном органе исполнительной власти.</vt:lpstr>
      <vt:lpstr>2.4. Внедрение в деятельность Россельхознадзора инновационных технологий государственного управления и администрирования.</vt:lpstr>
      <vt:lpstr>2.6. Обеспечение действенного функционирования единой системы  документооборота, позволяющей осуществлять ведение учета и контроля исполнения документов.</vt:lpstr>
      <vt:lpstr>2.7. Совершенствование условий, процедур и механизмов государственных закупок.</vt:lpstr>
      <vt:lpstr>2.8 Мониторинг и выявление коррупционных рисков, в том числе причин и условий коррупции, в деятельности по размещению государственных заказов и устранение выявленных рисков.</vt:lpstr>
      <vt:lpstr>3.1. Обеспечение размещения на официальном интернет-сайте Россельхознадзора информации об антикоррупционной деятельности, создание и ведение специализированного раздела о противодействии коррупции.</vt:lpstr>
      <vt:lpstr>3.2. Осуществление мер по созданию эффективной системы обратной связи, позволяющей корректировать проводимую антикоррупционную работу на основе информации о ее результативности, полученной от населения и институтов гражданского общества.</vt:lpstr>
      <vt:lpstr>3.3. Обеспечение возможности оперативного представления гражданами и организациями информации о фактах коррупции в Россельхознадзоре или нарушениях требований к служебному поведению федеральных государственных служащих посредством: - функционирования «горячей линии» и/или «телефонов доверия» по вопросам противодействия коррупции;  - приема электронных сообщений на официальный интернет-сайт Россельхознадзора (на выделенный адрес электронной почты по фактам коррупции) с обеспечением возможности взаимодействия заявителя с Россельхознадзором с компьютерных технологий в режиме «он-лайн».</vt:lpstr>
      <vt:lpstr>3.4. Обобщение практики рассмотрения полученных в разных формах обращений граждан и организаций по фактам проявления коррупции и повышение результативности и эффективности этой работы.</vt:lpstr>
      <vt:lpstr>3.5. Обеспечение эффективного взаимодействия Россельхознадзора с институтами гражданского общества по вопросам антикоррупционной деятельности, в том числе с общественными объединениями, уставной задачей которых является участие в противодействии коррупции.</vt:lpstr>
      <vt:lpstr>3.6. Обеспечение эффективного взаимодействия Россельхознадзора со средствами массовой информации в сфере противодействия коррупции, в том числе оказание содействия средствам массовой информации в широком освещении мер по противодействию коррупции, принимаемых Россельхознадзором, и придании гласности фактов коррупции в Россельхознадзоре.</vt:lpstr>
      <vt:lpstr>3.7. Мониторинг публикаций в средствах массовой информации о фактах проявления коррупции в Россельхознадзоре и организация проверки таких фактов.</vt:lpstr>
    </vt:vector>
  </TitlesOfParts>
  <Company>MCX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Сведения о ходе выполнения мероприятий предусмотренных Планом реализации Антикоррупционной программы Россельхознадзора на 2014-2015 годы</dc:title>
  <dc:creator>v.korzhenevskaya</dc:creator>
  <cp:lastModifiedBy>v.korzhenevskaya</cp:lastModifiedBy>
  <cp:revision>77</cp:revision>
  <dcterms:created xsi:type="dcterms:W3CDTF">2015-05-07T12:43:59Z</dcterms:created>
  <dcterms:modified xsi:type="dcterms:W3CDTF">2015-05-15T11:24:14Z</dcterms:modified>
</cp:coreProperties>
</file>